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drawings/drawing1.xml" ContentType="application/vnd.openxmlformats-officedocument.drawingml.chartshapes+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charts/chart48.xml" ContentType="application/vnd.openxmlformats-officedocument.drawingml.chart+xml"/>
  <Override PartName="/ppt/charts/style48.xml" ContentType="application/vnd.ms-office.chartstyle+xml"/>
  <Override PartName="/ppt/charts/colors48.xml" ContentType="application/vnd.ms-office.chartcolorstyle+xml"/>
  <Override PartName="/ppt/charts/chart49.xml" ContentType="application/vnd.openxmlformats-officedocument.drawingml.chart+xml"/>
  <Override PartName="/ppt/charts/style49.xml" ContentType="application/vnd.ms-office.chartstyle+xml"/>
  <Override PartName="/ppt/charts/colors49.xml" ContentType="application/vnd.ms-office.chartcolorstyle+xml"/>
  <Override PartName="/ppt/charts/chart50.xml" ContentType="application/vnd.openxmlformats-officedocument.drawingml.chart+xml"/>
  <Override PartName="/ppt/charts/style50.xml" ContentType="application/vnd.ms-office.chartstyle+xml"/>
  <Override PartName="/ppt/charts/colors50.xml" ContentType="application/vnd.ms-office.chartcolorstyle+xml"/>
  <Override PartName="/ppt/charts/chart51.xml" ContentType="application/vnd.openxmlformats-officedocument.drawingml.chart+xml"/>
  <Override PartName="/ppt/charts/style51.xml" ContentType="application/vnd.ms-office.chartstyle+xml"/>
  <Override PartName="/ppt/charts/colors51.xml" ContentType="application/vnd.ms-office.chartcolorstyle+xml"/>
  <Override PartName="/ppt/charts/chart52.xml" ContentType="application/vnd.openxmlformats-officedocument.drawingml.chart+xml"/>
  <Override PartName="/ppt/charts/style52.xml" ContentType="application/vnd.ms-office.chartstyle+xml"/>
  <Override PartName="/ppt/charts/colors52.xml" ContentType="application/vnd.ms-office.chartcolorstyle+xml"/>
  <Override PartName="/ppt/charts/chart53.xml" ContentType="application/vnd.openxmlformats-officedocument.drawingml.chart+xml"/>
  <Override PartName="/ppt/charts/style53.xml" ContentType="application/vnd.ms-office.chartstyle+xml"/>
  <Override PartName="/ppt/charts/colors53.xml" ContentType="application/vnd.ms-office.chartcolorstyle+xml"/>
  <Override PartName="/ppt/charts/chart54.xml" ContentType="application/vnd.openxmlformats-officedocument.drawingml.chart+xml"/>
  <Override PartName="/ppt/charts/style54.xml" ContentType="application/vnd.ms-office.chartstyle+xml"/>
  <Override PartName="/ppt/charts/colors5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6" r:id="rId2"/>
    <p:sldId id="367" r:id="rId3"/>
    <p:sldId id="368" r:id="rId4"/>
    <p:sldId id="369" r:id="rId5"/>
    <p:sldId id="319" r:id="rId6"/>
    <p:sldId id="310" r:id="rId7"/>
    <p:sldId id="311" r:id="rId8"/>
    <p:sldId id="313"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14" r:id="rId35"/>
    <p:sldId id="345" r:id="rId36"/>
    <p:sldId id="318" r:id="rId37"/>
    <p:sldId id="317" r:id="rId38"/>
    <p:sldId id="316" r:id="rId39"/>
    <p:sldId id="269" r:id="rId40"/>
    <p:sldId id="271" r:id="rId41"/>
    <p:sldId id="272" r:id="rId42"/>
    <p:sldId id="312"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65" r:id="rId63"/>
    <p:sldId id="315" r:id="rId6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oleObject" Target="file:///\\bistore\katalogi10\kwrak\opracowania%20o%20badaniach\IBRiS_05.2021\szablon_wykresy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Arkusz_programu_Microsoft_Excel.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bistore\katalogi10\kwrak\opracowania%20o%20badaniach\IBRiS_05.2021\szablon_wykresy1.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file:///\\bistore\katalogi10\kwrak\opracowania%20o%20badaniach\IBRiS_05.2021\szablon_wykresy1.xlsx" TargetMode="External"/><Relationship Id="rId2" Type="http://schemas.microsoft.com/office/2011/relationships/chartColorStyle" Target="colors35.xml"/><Relationship Id="rId1" Type="http://schemas.microsoft.com/office/2011/relationships/chartStyle" Target="style35.xml"/><Relationship Id="rId4" Type="http://schemas.openxmlformats.org/officeDocument/2006/relationships/chartUserShapes" Target="../drawings/drawing1.xml"/></Relationships>
</file>

<file path=ppt/charts/_rels/chart36.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4.xml"/><Relationship Id="rId1" Type="http://schemas.microsoft.com/office/2011/relationships/chartStyle" Target="style44.xml"/></Relationships>
</file>

<file path=ppt/charts/_rels/chart45.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5.xml"/><Relationship Id="rId1" Type="http://schemas.microsoft.com/office/2011/relationships/chartStyle" Target="style45.xml"/></Relationships>
</file>

<file path=ppt/charts/_rels/chart46.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6.xml"/><Relationship Id="rId1" Type="http://schemas.microsoft.com/office/2011/relationships/chartStyle" Target="style46.xml"/></Relationships>
</file>

<file path=ppt/charts/_rels/chart47.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7.xml"/><Relationship Id="rId1" Type="http://schemas.microsoft.com/office/2011/relationships/chartStyle" Target="style47.xml"/></Relationships>
</file>

<file path=ppt/charts/_rels/chart48.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8.xml"/><Relationship Id="rId1" Type="http://schemas.microsoft.com/office/2011/relationships/chartStyle" Target="style48.xml"/></Relationships>
</file>

<file path=ppt/charts/_rels/chart49.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49.xml"/><Relationship Id="rId1" Type="http://schemas.microsoft.com/office/2011/relationships/chartStyle" Target="style49.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5.xml"/><Relationship Id="rId1" Type="http://schemas.microsoft.com/office/2011/relationships/chartStyle" Target="style5.xml"/></Relationships>
</file>

<file path=ppt/charts/_rels/chart50.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50.xml"/><Relationship Id="rId1" Type="http://schemas.microsoft.com/office/2011/relationships/chartStyle" Target="style50.xml"/></Relationships>
</file>

<file path=ppt/charts/_rels/chart51.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51.xml"/><Relationship Id="rId1" Type="http://schemas.microsoft.com/office/2011/relationships/chartStyle" Target="style51.xml"/></Relationships>
</file>

<file path=ppt/charts/_rels/chart52.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52.xml"/><Relationship Id="rId1" Type="http://schemas.microsoft.com/office/2011/relationships/chartStyle" Target="style52.xml"/></Relationships>
</file>

<file path=ppt/charts/_rels/chart53.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53.xml"/><Relationship Id="rId1" Type="http://schemas.microsoft.com/office/2011/relationships/chartStyle" Target="style53.xml"/></Relationships>
</file>

<file path=ppt/charts/_rels/chart54.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xlsx" TargetMode="External"/><Relationship Id="rId2" Type="http://schemas.microsoft.com/office/2011/relationships/chartColorStyle" Target="colors54.xml"/><Relationship Id="rId1" Type="http://schemas.microsoft.com/office/2011/relationships/chartStyle" Target="style5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debicka\AppData\Local\Microsoft\Windows\INetCache\Content.Outlook\Q44RRYDO\szablon_wykresy1%20(00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c:f>
          <c:strCache>
            <c:ptCount val="1"/>
            <c:pt idx="0">
              <c:v>2.1. Proszę wyrazić stopień swoich obaw dotyczących poniższych kwestii: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Arkusz2!$B$2</c:f>
              <c:strCache>
                <c:ptCount val="1"/>
                <c:pt idx="0">
                  <c:v>boję się</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Arkusz2!$A$3:$A$12</c:f>
              <c:strCache>
                <c:ptCount val="10"/>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będę mniej zarabiał i nie wystarczy mi na życie.</c:v>
                </c:pt>
                <c:pt idx="7">
                  <c:v>Tego, że zarażę się koronawirusem.</c:v>
                </c:pt>
                <c:pt idx="8">
                  <c:v>Tego, że mogę stracić pracę.</c:v>
                </c:pt>
                <c:pt idx="9">
                  <c:v>Zmian kulturowych, np. że mniejszości seksualne będą uprzywilejowane.</c:v>
                </c:pt>
              </c:strCache>
            </c:strRef>
          </c:cat>
          <c:val>
            <c:numRef>
              <c:f>Arkusz2!$B$3:$B$12</c:f>
              <c:numCache>
                <c:formatCode>###0%</c:formatCode>
                <c:ptCount val="10"/>
                <c:pt idx="0">
                  <c:v>0.83845595032371112</c:v>
                </c:pt>
                <c:pt idx="1">
                  <c:v>0.79598461583026836</c:v>
                </c:pt>
                <c:pt idx="2">
                  <c:v>0.77794946166610046</c:v>
                </c:pt>
                <c:pt idx="3">
                  <c:v>0.77203630725671102</c:v>
                </c:pt>
                <c:pt idx="4">
                  <c:v>0.71769181887704425</c:v>
                </c:pt>
                <c:pt idx="5">
                  <c:v>0.63224781226587634</c:v>
                </c:pt>
                <c:pt idx="6">
                  <c:v>0.53378471678208117</c:v>
                </c:pt>
                <c:pt idx="7">
                  <c:v>0.44575513257473626</c:v>
                </c:pt>
                <c:pt idx="8">
                  <c:v>0.3366855469511012</c:v>
                </c:pt>
                <c:pt idx="9">
                  <c:v>0.24491573380374432</c:v>
                </c:pt>
              </c:numCache>
            </c:numRef>
          </c:val>
          <c:extLst>
            <c:ext xmlns:c16="http://schemas.microsoft.com/office/drawing/2014/chart" uri="{C3380CC4-5D6E-409C-BE32-E72D297353CC}">
              <c16:uniqueId val="{00000000-8F99-4632-8A21-440F7ADD3955}"/>
            </c:ext>
          </c:extLst>
        </c:ser>
        <c:ser>
          <c:idx val="1"/>
          <c:order val="1"/>
          <c:tx>
            <c:strRef>
              <c:f>Arkusz2!$C$2</c:f>
              <c:strCache>
                <c:ptCount val="1"/>
                <c:pt idx="0">
                  <c:v>nie boję się</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Arkusz2!$A$3:$A$12</c:f>
              <c:strCache>
                <c:ptCount val="10"/>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będę mniej zarabiał i nie wystarczy mi na życie.</c:v>
                </c:pt>
                <c:pt idx="7">
                  <c:v>Tego, że zarażę się koronawirusem.</c:v>
                </c:pt>
                <c:pt idx="8">
                  <c:v>Tego, że mogę stracić pracę.</c:v>
                </c:pt>
                <c:pt idx="9">
                  <c:v>Zmian kulturowych, np. że mniejszości seksualne będą uprzywilejowane.</c:v>
                </c:pt>
              </c:strCache>
            </c:strRef>
          </c:cat>
          <c:val>
            <c:numRef>
              <c:f>Arkusz2!$C$3:$C$12</c:f>
              <c:numCache>
                <c:formatCode>###0%</c:formatCode>
                <c:ptCount val="10"/>
                <c:pt idx="0">
                  <c:v>0.15184056158156189</c:v>
                </c:pt>
                <c:pt idx="1">
                  <c:v>0.17680063777522478</c:v>
                </c:pt>
                <c:pt idx="2">
                  <c:v>0.13994785719287162</c:v>
                </c:pt>
                <c:pt idx="3">
                  <c:v>0.19708618985985221</c:v>
                </c:pt>
                <c:pt idx="4">
                  <c:v>0.26992108460295577</c:v>
                </c:pt>
                <c:pt idx="5">
                  <c:v>0.33437478113714664</c:v>
                </c:pt>
                <c:pt idx="6">
                  <c:v>0.43165992297706796</c:v>
                </c:pt>
                <c:pt idx="7">
                  <c:v>0.53984881874669866</c:v>
                </c:pt>
                <c:pt idx="8">
                  <c:v>0.60099220572223977</c:v>
                </c:pt>
                <c:pt idx="9">
                  <c:v>0.70515442572241616</c:v>
                </c:pt>
              </c:numCache>
            </c:numRef>
          </c:val>
          <c:extLst>
            <c:ext xmlns:c16="http://schemas.microsoft.com/office/drawing/2014/chart" uri="{C3380CC4-5D6E-409C-BE32-E72D297353CC}">
              <c16:uniqueId val="{00000001-8F99-4632-8A21-440F7ADD3955}"/>
            </c:ext>
          </c:extLst>
        </c:ser>
        <c:dLbls>
          <c:showLegendKey val="0"/>
          <c:showVal val="0"/>
          <c:showCatName val="0"/>
          <c:showSerName val="0"/>
          <c:showPercent val="0"/>
          <c:showBubbleSize val="0"/>
        </c:dLbls>
        <c:gapWidth val="150"/>
        <c:axId val="1052195199"/>
        <c:axId val="1052196031"/>
      </c:barChart>
      <c:catAx>
        <c:axId val="1052195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l-PL"/>
          </a:p>
        </c:txPr>
        <c:crossAx val="1052196031"/>
        <c:crosses val="autoZero"/>
        <c:auto val="1"/>
        <c:lblAlgn val="ctr"/>
        <c:lblOffset val="100"/>
        <c:noMultiLvlLbl val="0"/>
      </c:catAx>
      <c:valAx>
        <c:axId val="10521960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5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Arkusz2!$A$110</c:f>
          <c:strCache>
            <c:ptCount val="1"/>
            <c:pt idx="0">
              <c:v>5.7. Czy Pana(i) zdaniem w każdej szkole bardziej potrzebny jest raczej  gabinet psychologiczno-pedagogiczny czy gabinet stomatologiczny?</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Arkusz2!$A$111:$A$113</c:f>
              <c:strCache>
                <c:ptCount val="3"/>
                <c:pt idx="0">
                  <c:v>Gabinet psychologiczno-pedagogiczny</c:v>
                </c:pt>
                <c:pt idx="1">
                  <c:v>Gabinet stomatologiczny</c:v>
                </c:pt>
                <c:pt idx="2">
                  <c:v>Nie wiem; trudno powiedzieć</c:v>
                </c:pt>
              </c:strCache>
            </c:strRef>
          </c:cat>
          <c:val>
            <c:numRef>
              <c:f>Arkusz2!$B$111:$B$113</c:f>
              <c:numCache>
                <c:formatCode>###0%</c:formatCode>
                <c:ptCount val="3"/>
                <c:pt idx="0">
                  <c:v>0.5427066490103899</c:v>
                </c:pt>
                <c:pt idx="1">
                  <c:v>0.33301324056691511</c:v>
                </c:pt>
                <c:pt idx="2">
                  <c:v>0.12428011042269653</c:v>
                </c:pt>
              </c:numCache>
            </c:numRef>
          </c:val>
          <c:extLst>
            <c:ext xmlns:c16="http://schemas.microsoft.com/office/drawing/2014/chart" uri="{C3380CC4-5D6E-409C-BE32-E72D297353CC}">
              <c16:uniqueId val="{00000000-5F99-40BB-98E4-4EEB6E2F72B0}"/>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Arkusz2!$A$114</c:f>
          <c:strCache>
            <c:ptCount val="1"/>
            <c:pt idx="0">
              <c:v>5.8. Jak ocenia Pan(i) następujące propozycje działań rządu mające na celu wyrównanie wynagrodzeń kobiet i mężczyzn?</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Arkusz2!$B$115</c:f>
              <c:strCache>
                <c:ptCount val="1"/>
                <c:pt idx="0">
                  <c:v>pozytywnie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Arkusz2!$A$116:$A$117</c:f>
              <c:strCache>
                <c:ptCount val="2"/>
                <c:pt idx="0">
                  <c:v>Zobowiązanie dużych firm do uzasadnienia, na żądanie pracownika, powodu wypłaty określonego wynagrodzenia</c:v>
                </c:pt>
                <c:pt idx="1">
                  <c:v>Możliwość otrzymania na żądanie informacji o zarobkach osób płci przeciwnej wykonujących takie same lub podobne obowiązki </c:v>
                </c:pt>
              </c:strCache>
            </c:strRef>
          </c:cat>
          <c:val>
            <c:numRef>
              <c:f>Arkusz2!$B$116:$B$117</c:f>
              <c:numCache>
                <c:formatCode>###0%</c:formatCode>
                <c:ptCount val="2"/>
                <c:pt idx="0">
                  <c:v>0.63069536831910689</c:v>
                </c:pt>
                <c:pt idx="1">
                  <c:v>0.57687323840908256</c:v>
                </c:pt>
              </c:numCache>
            </c:numRef>
          </c:val>
          <c:extLst>
            <c:ext xmlns:c16="http://schemas.microsoft.com/office/drawing/2014/chart" uri="{C3380CC4-5D6E-409C-BE32-E72D297353CC}">
              <c16:uniqueId val="{00000000-2A72-48B7-B68E-AF70F4796FD1}"/>
            </c:ext>
          </c:extLst>
        </c:ser>
        <c:ser>
          <c:idx val="1"/>
          <c:order val="1"/>
          <c:tx>
            <c:strRef>
              <c:f>Arkusz2!$C$115</c:f>
              <c:strCache>
                <c:ptCount val="1"/>
                <c:pt idx="0">
                  <c:v>negatywnie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Arkusz2!$A$116:$A$117</c:f>
              <c:strCache>
                <c:ptCount val="2"/>
                <c:pt idx="0">
                  <c:v>Zobowiązanie dużych firm do uzasadnienia, na żądanie pracownika, powodu wypłaty określonego wynagrodzenia</c:v>
                </c:pt>
                <c:pt idx="1">
                  <c:v>Możliwość otrzymania na żądanie informacji o zarobkach osób płci przeciwnej wykonujących takie same lub podobne obowiązki </c:v>
                </c:pt>
              </c:strCache>
            </c:strRef>
          </c:cat>
          <c:val>
            <c:numRef>
              <c:f>Arkusz2!$C$116:$C$117</c:f>
              <c:numCache>
                <c:formatCode>###0%</c:formatCode>
                <c:ptCount val="2"/>
                <c:pt idx="0">
                  <c:v>0.12014604329059012</c:v>
                </c:pt>
                <c:pt idx="1">
                  <c:v>0.17424191075424564</c:v>
                </c:pt>
              </c:numCache>
            </c:numRef>
          </c:val>
          <c:extLst>
            <c:ext xmlns:c16="http://schemas.microsoft.com/office/drawing/2014/chart" uri="{C3380CC4-5D6E-409C-BE32-E72D297353CC}">
              <c16:uniqueId val="{00000001-2A72-48B7-B68E-AF70F4796FD1}"/>
            </c:ext>
          </c:extLst>
        </c:ser>
        <c:ser>
          <c:idx val="2"/>
          <c:order val="2"/>
          <c:tx>
            <c:strRef>
              <c:f>Arkusz2!$D$115</c:f>
              <c:strCache>
                <c:ptCount val="1"/>
                <c:pt idx="0">
                  <c:v>trudno powiedzieć</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Arkusz2!$A$116:$A$117</c:f>
              <c:strCache>
                <c:ptCount val="2"/>
                <c:pt idx="0">
                  <c:v>Zobowiązanie dużych firm do uzasadnienia, na żądanie pracownika, powodu wypłaty określonego wynagrodzenia</c:v>
                </c:pt>
                <c:pt idx="1">
                  <c:v>Możliwość otrzymania na żądanie informacji o zarobkach osób płci przeciwnej wykonujących takie same lub podobne obowiązki </c:v>
                </c:pt>
              </c:strCache>
            </c:strRef>
          </c:cat>
          <c:val>
            <c:numRef>
              <c:f>Arkusz2!$D$116:$D$117</c:f>
              <c:numCache>
                <c:formatCode>###0%</c:formatCode>
                <c:ptCount val="2"/>
                <c:pt idx="0">
                  <c:v>0.24915858839030436</c:v>
                </c:pt>
                <c:pt idx="1">
                  <c:v>0.24888485083667353</c:v>
                </c:pt>
              </c:numCache>
            </c:numRef>
          </c:val>
          <c:extLst>
            <c:ext xmlns:c16="http://schemas.microsoft.com/office/drawing/2014/chart" uri="{C3380CC4-5D6E-409C-BE32-E72D297353CC}">
              <c16:uniqueId val="{00000002-2A72-48B7-B68E-AF70F4796FD1}"/>
            </c:ext>
          </c:extLst>
        </c:ser>
        <c:dLbls>
          <c:showLegendKey val="0"/>
          <c:showVal val="0"/>
          <c:showCatName val="0"/>
          <c:showSerName val="0"/>
          <c:showPercent val="0"/>
          <c:showBubbleSize val="0"/>
        </c:dLbls>
        <c:gapWidth val="219"/>
        <c:overlap val="-27"/>
        <c:axId val="1405908111"/>
        <c:axId val="1405901871"/>
      </c:barChart>
      <c:catAx>
        <c:axId val="1405908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405901871"/>
        <c:crosses val="autoZero"/>
        <c:auto val="1"/>
        <c:lblAlgn val="ctr"/>
        <c:lblOffset val="100"/>
        <c:noMultiLvlLbl val="0"/>
      </c:catAx>
      <c:valAx>
        <c:axId val="1405901871"/>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405908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Arkusz2!$A$119</c:f>
          <c:strCache>
            <c:ptCount val="1"/>
            <c:pt idx="0">
              <c:v>5.9. Czy, gdy skończy się pandemia i zostaną zdjęte wszystkie ograniczenia wprowadzone w związku z nią, Pana/i sytuacja zawodowa poprawi się?</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Arkusz2!$A$120:$A$124</c:f>
              <c:strCache>
                <c:ptCount val="5"/>
                <c:pt idx="0">
                  <c:v>Tak, jeżeli zostaną zniesione ograniczenia, to w mojej pracy wszystko wróci do normalnego funkcjonowania</c:v>
                </c:pt>
                <c:pt idx="1">
                  <c:v>Pandemia i ograniczenia nie miały wpływu na moja pracę, więc nic się nie zmieni</c:v>
                </c:pt>
                <c:pt idx="2">
                  <c:v>Nie, moja firma (firma w której pracuję) poniosła duże straty w czasie pandemii i nie powróci do normalnego funkcjonowania</c:v>
                </c:pt>
                <c:pt idx="3">
                  <c:v>Nie pracuję</c:v>
                </c:pt>
                <c:pt idx="4">
                  <c:v>Nie wiem; trudno powiedzieć</c:v>
                </c:pt>
              </c:strCache>
            </c:strRef>
          </c:cat>
          <c:val>
            <c:numRef>
              <c:f>Arkusz2!$B$120:$B$124</c:f>
              <c:numCache>
                <c:formatCode>0%</c:formatCode>
                <c:ptCount val="5"/>
                <c:pt idx="0">
                  <c:v>0.22605440986014147</c:v>
                </c:pt>
                <c:pt idx="1">
                  <c:v>0.29446808820195053</c:v>
                </c:pt>
                <c:pt idx="2">
                  <c:v>4.4615100373069788E-2</c:v>
                </c:pt>
                <c:pt idx="3">
                  <c:v>0.40230193615079579</c:v>
                </c:pt>
                <c:pt idx="4">
                  <c:v>3.2560465414043643E-2</c:v>
                </c:pt>
              </c:numCache>
            </c:numRef>
          </c:val>
          <c:extLst>
            <c:ext xmlns:c16="http://schemas.microsoft.com/office/drawing/2014/chart" uri="{C3380CC4-5D6E-409C-BE32-E72D297353CC}">
              <c16:uniqueId val="{00000000-F7D5-4BDB-8661-BBEAB5389526}"/>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Arkusz2!$A$126</c:f>
          <c:strCache>
            <c:ptCount val="1"/>
            <c:pt idx="0">
              <c:v>5.10. Jak ocenia Pan/i propozycję wprowadzenia ulgi podatkowej w wysokości 60 tys. złotych dla Polaków powracających z emigracji?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Arkusz2!$A$127:$A$129</c:f>
              <c:strCache>
                <c:ptCount val="3"/>
                <c:pt idx="0">
                  <c:v>Negatywnie</c:v>
                </c:pt>
                <c:pt idx="1">
                  <c:v>Pozytywnie</c:v>
                </c:pt>
                <c:pt idx="2">
                  <c:v>Nie wiem/nie mam zdania</c:v>
                </c:pt>
              </c:strCache>
            </c:strRef>
          </c:cat>
          <c:val>
            <c:numRef>
              <c:f>Arkusz2!$B$127:$B$129</c:f>
              <c:numCache>
                <c:formatCode>0%</c:formatCode>
                <c:ptCount val="3"/>
                <c:pt idx="0">
                  <c:v>0.515475793407151</c:v>
                </c:pt>
                <c:pt idx="1">
                  <c:v>0.39879193108681416</c:v>
                </c:pt>
                <c:pt idx="2">
                  <c:v>8.5732275506036612E-2</c:v>
                </c:pt>
              </c:numCache>
            </c:numRef>
          </c:val>
          <c:extLst>
            <c:ext xmlns:c16="http://schemas.microsoft.com/office/drawing/2014/chart" uri="{C3380CC4-5D6E-409C-BE32-E72D297353CC}">
              <c16:uniqueId val="{00000000-C854-4BBC-9967-CEFE9433DABB}"/>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Arkusz2!$A$133</c:f>
          <c:strCache>
            <c:ptCount val="1"/>
            <c:pt idx="0">
              <c:v>5.11. Czy w czasie pandemii pracował/a Pan/i lub pracuje zdalnie?</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Arkusz2!$A$134:$A$136</c:f>
              <c:strCache>
                <c:ptCount val="3"/>
                <c:pt idx="0">
                  <c:v>Tak</c:v>
                </c:pt>
                <c:pt idx="1">
                  <c:v>Nie</c:v>
                </c:pt>
                <c:pt idx="2">
                  <c:v>Nie pracuję</c:v>
                </c:pt>
              </c:strCache>
            </c:strRef>
          </c:cat>
          <c:val>
            <c:numRef>
              <c:f>Arkusz2!$B$134:$B$136</c:f>
              <c:numCache>
                <c:formatCode>0%</c:formatCode>
                <c:ptCount val="3"/>
                <c:pt idx="0">
                  <c:v>0.20794009023485638</c:v>
                </c:pt>
                <c:pt idx="1">
                  <c:v>0.36080323352754951</c:v>
                </c:pt>
                <c:pt idx="2">
                  <c:v>0.43125667623759517</c:v>
                </c:pt>
              </c:numCache>
            </c:numRef>
          </c:val>
          <c:extLst>
            <c:ext xmlns:c16="http://schemas.microsoft.com/office/drawing/2014/chart" uri="{C3380CC4-5D6E-409C-BE32-E72D297353CC}">
              <c16:uniqueId val="{00000000-3B2D-44EE-BAC3-E54E9354F971}"/>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Arkusz2!$A$139</c:f>
          <c:strCache>
            <c:ptCount val="1"/>
            <c:pt idx="0">
              <c:v>5.12. Czy praca zdalna ma dla Pan/i więcej zalet czy więcej wad? (N=201)</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Arkusz2!$A$140:$A$142</c:f>
              <c:strCache>
                <c:ptCount val="3"/>
                <c:pt idx="0">
                  <c:v>Zalety przeważają nad wadami</c:v>
                </c:pt>
                <c:pt idx="1">
                  <c:v>Wady przeważają nad zaletami</c:v>
                </c:pt>
                <c:pt idx="2">
                  <c:v>Nie wiem; trudno powiedzieć</c:v>
                </c:pt>
              </c:strCache>
            </c:strRef>
          </c:cat>
          <c:val>
            <c:numRef>
              <c:f>Arkusz2!$B$140:$B$142</c:f>
              <c:numCache>
                <c:formatCode>0%</c:formatCode>
                <c:ptCount val="3"/>
                <c:pt idx="0">
                  <c:v>0.43552693914296647</c:v>
                </c:pt>
                <c:pt idx="1">
                  <c:v>0.41384039041453879</c:v>
                </c:pt>
                <c:pt idx="2">
                  <c:v>0.15063267044249556</c:v>
                </c:pt>
              </c:numCache>
            </c:numRef>
          </c:val>
          <c:extLst>
            <c:ext xmlns:c16="http://schemas.microsoft.com/office/drawing/2014/chart" uri="{C3380CC4-5D6E-409C-BE32-E72D297353CC}">
              <c16:uniqueId val="{00000000-04E7-4998-9F16-1E71AB9EA48D}"/>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Arkusz2!$A$143</c:f>
          <c:strCache>
            <c:ptCount val="1"/>
            <c:pt idx="0">
              <c:v>5.13. Czy po pandemii chciałby/łaby Pan/i nadal pracować zdalnie? (N=200)</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Arkusz2!$A$144:$A$146</c:f>
              <c:strCache>
                <c:ptCount val="3"/>
                <c:pt idx="0">
                  <c:v>Tak</c:v>
                </c:pt>
                <c:pt idx="1">
                  <c:v>Nie</c:v>
                </c:pt>
                <c:pt idx="2">
                  <c:v>Nie wiem; trudno powiedzieć</c:v>
                </c:pt>
              </c:strCache>
            </c:strRef>
          </c:cat>
          <c:val>
            <c:numRef>
              <c:f>Arkusz2!$B$144:$B$146</c:f>
              <c:numCache>
                <c:formatCode>0%</c:formatCode>
                <c:ptCount val="3"/>
                <c:pt idx="0">
                  <c:v>0.39491532010938402</c:v>
                </c:pt>
                <c:pt idx="1">
                  <c:v>0.52481285238756914</c:v>
                </c:pt>
                <c:pt idx="2">
                  <c:v>8.0271827503047788E-2</c:v>
                </c:pt>
              </c:numCache>
            </c:numRef>
          </c:val>
          <c:extLst>
            <c:ext xmlns:c16="http://schemas.microsoft.com/office/drawing/2014/chart" uri="{C3380CC4-5D6E-409C-BE32-E72D297353CC}">
              <c16:uniqueId val="{00000000-2A7D-4C23-988A-BFE65B2C60D5}"/>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Arkusz2!$A$148</c:f>
          <c:strCache>
            <c:ptCount val="1"/>
            <c:pt idx="0">
              <c:v>5.14. Jak ocenia Pan(i) (biorąc pod uwagę fakt, że może zniechęcić to pracodawcę do tej formuły) (N=202)</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Arkusz2!$B$149</c:f>
              <c:strCache>
                <c:ptCount val="1"/>
                <c:pt idx="0">
                  <c:v>pozytywnie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Arkusz2!$A$150:$A$151</c:f>
              <c:strCache>
                <c:ptCount val="2"/>
                <c:pt idx="0">
                  <c:v>Pracę na sprzęcie zapewnionym przez pracodawcę</c:v>
                </c:pt>
                <c:pt idx="1">
                  <c:v>Wprowadzenie diety lub ryczałtu wypłacanej przez pracodawcę jako rekompensatę za koszty poniesione na pracy zdalnej (energia, internet ect.)</c:v>
                </c:pt>
              </c:strCache>
            </c:strRef>
          </c:cat>
          <c:val>
            <c:numRef>
              <c:f>Arkusz2!$B$150:$B$151</c:f>
              <c:numCache>
                <c:formatCode>###0%</c:formatCode>
                <c:ptCount val="2"/>
                <c:pt idx="0">
                  <c:v>0.88019949528812047</c:v>
                </c:pt>
                <c:pt idx="1">
                  <c:v>0.81628997086397903</c:v>
                </c:pt>
              </c:numCache>
            </c:numRef>
          </c:val>
          <c:extLst>
            <c:ext xmlns:c16="http://schemas.microsoft.com/office/drawing/2014/chart" uri="{C3380CC4-5D6E-409C-BE32-E72D297353CC}">
              <c16:uniqueId val="{00000000-D441-46C4-96D2-9E2CE0D2ED26}"/>
            </c:ext>
          </c:extLst>
        </c:ser>
        <c:ser>
          <c:idx val="1"/>
          <c:order val="1"/>
          <c:tx>
            <c:strRef>
              <c:f>Arkusz2!$C$149</c:f>
              <c:strCache>
                <c:ptCount val="1"/>
                <c:pt idx="0">
                  <c:v>negatywnie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Arkusz2!$A$150:$A$151</c:f>
              <c:strCache>
                <c:ptCount val="2"/>
                <c:pt idx="0">
                  <c:v>Pracę na sprzęcie zapewnionym przez pracodawcę</c:v>
                </c:pt>
                <c:pt idx="1">
                  <c:v>Wprowadzenie diety lub ryczałtu wypłacanej przez pracodawcę jako rekompensatę za koszty poniesione na pracy zdalnej (energia, internet ect.)</c:v>
                </c:pt>
              </c:strCache>
            </c:strRef>
          </c:cat>
          <c:val>
            <c:numRef>
              <c:f>Arkusz2!$C$150:$C$151</c:f>
              <c:numCache>
                <c:formatCode>###0%</c:formatCode>
                <c:ptCount val="2"/>
                <c:pt idx="0">
                  <c:v>6.7516344711491566E-2</c:v>
                </c:pt>
                <c:pt idx="1">
                  <c:v>0.14306422845486466</c:v>
                </c:pt>
              </c:numCache>
            </c:numRef>
          </c:val>
          <c:extLst>
            <c:ext xmlns:c16="http://schemas.microsoft.com/office/drawing/2014/chart" uri="{C3380CC4-5D6E-409C-BE32-E72D297353CC}">
              <c16:uniqueId val="{00000001-D441-46C4-96D2-9E2CE0D2ED26}"/>
            </c:ext>
          </c:extLst>
        </c:ser>
        <c:dLbls>
          <c:showLegendKey val="0"/>
          <c:showVal val="0"/>
          <c:showCatName val="0"/>
          <c:showSerName val="0"/>
          <c:showPercent val="0"/>
          <c:showBubbleSize val="0"/>
        </c:dLbls>
        <c:gapWidth val="219"/>
        <c:overlap val="-27"/>
        <c:axId val="1080709103"/>
        <c:axId val="1080712431"/>
      </c:barChart>
      <c:catAx>
        <c:axId val="1080709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80712431"/>
        <c:crosses val="autoZero"/>
        <c:auto val="1"/>
        <c:lblAlgn val="ctr"/>
        <c:lblOffset val="100"/>
        <c:noMultiLvlLbl val="0"/>
      </c:catAx>
      <c:valAx>
        <c:axId val="10807124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80709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Arkusz2!$A$153</c:f>
          <c:strCache>
            <c:ptCount val="1"/>
            <c:pt idx="0">
              <c:v>5.15. Czy w okresie pandemii miał/a Pan/i problemy z uzyskaniem potrzebnej pomocy medycznej?  (maks. 2 odpowiedzi)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Arkusz2!$A$154:$A$160</c:f>
              <c:strCache>
                <c:ptCount val="7"/>
                <c:pt idx="0">
                  <c:v>nie wiem; trudno powiedzieć</c:v>
                </c:pt>
                <c:pt idx="1">
                  <c:v>nie, nie miałem/łam poważniejszych, niż przed pandemią,  problemów z uzyskaniem potrzebnej pomocy medycznej</c:v>
                </c:pt>
                <c:pt idx="2">
                  <c:v>miałem inne problemy z uzyskaniem pomocy medycznej</c:v>
                </c:pt>
                <c:pt idx="3">
                  <c:v>tak, nie uzyskałem pomocy na szpitalnym oddziale ratunkowym (SOR)</c:v>
                </c:pt>
                <c:pt idx="4">
                  <c:v>tak, planowany zabieg (mój lub mojego dziecka) został przełożony na bardzo odległy termin</c:v>
                </c:pt>
                <c:pt idx="5">
                  <c:v>tak, musiałem/łam czekać wiele dni na teleporadę u lekarza pierwszego kontaktu</c:v>
                </c:pt>
                <c:pt idx="6">
                  <c:v>tak, z powodu braku możliwość osobistej konsultacji z lekarzem nie było możliwe postawienie właściwej diagnozy mojego schorzenia (schorzenia mojego dziecka)</c:v>
                </c:pt>
              </c:strCache>
            </c:strRef>
          </c:cat>
          <c:val>
            <c:numRef>
              <c:f>Arkusz2!$B$154:$B$160</c:f>
              <c:numCache>
                <c:formatCode>0%</c:formatCode>
                <c:ptCount val="7"/>
                <c:pt idx="0">
                  <c:v>4.1813366515415049E-2</c:v>
                </c:pt>
                <c:pt idx="1">
                  <c:v>0.47912215056992685</c:v>
                </c:pt>
                <c:pt idx="2">
                  <c:v>8.1854409960026298E-2</c:v>
                </c:pt>
                <c:pt idx="3">
                  <c:v>4.5559633891547185E-2</c:v>
                </c:pt>
                <c:pt idx="4">
                  <c:v>0.10327514583703007</c:v>
                </c:pt>
                <c:pt idx="5">
                  <c:v>0.16837664380264866</c:v>
                </c:pt>
                <c:pt idx="6">
                  <c:v>0.23731301154923248</c:v>
                </c:pt>
              </c:numCache>
            </c:numRef>
          </c:val>
          <c:extLst>
            <c:ext xmlns:c16="http://schemas.microsoft.com/office/drawing/2014/chart" uri="{C3380CC4-5D6E-409C-BE32-E72D297353CC}">
              <c16:uniqueId val="{00000000-2474-407E-AA4C-D77ECCB1EF41}"/>
            </c:ext>
          </c:extLst>
        </c:ser>
        <c:dLbls>
          <c:showLegendKey val="0"/>
          <c:showVal val="0"/>
          <c:showCatName val="0"/>
          <c:showSerName val="0"/>
          <c:showPercent val="0"/>
          <c:showBubbleSize val="0"/>
        </c:dLbls>
        <c:gapWidth val="182"/>
        <c:axId val="1232036831"/>
        <c:axId val="1232039743"/>
      </c:barChart>
      <c:catAx>
        <c:axId val="12320368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39743"/>
        <c:crosses val="autoZero"/>
        <c:auto val="1"/>
        <c:lblAlgn val="ctr"/>
        <c:lblOffset val="100"/>
        <c:noMultiLvlLbl val="0"/>
      </c:catAx>
      <c:valAx>
        <c:axId val="123203974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36831"/>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Arkusz2!$A$162</c:f>
          <c:strCache>
            <c:ptCount val="1"/>
            <c:pt idx="0">
              <c:v>5.16. Po ustaniu  pandemii w jaki sposób woli Pan/Pani załatwiać sprawy urzędowe?</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Arkusz2!$A$163:$A$164</c:f>
              <c:strCache>
                <c:ptCount val="2"/>
                <c:pt idx="0">
                  <c:v>Bezpośrednio w urzędzie</c:v>
                </c:pt>
                <c:pt idx="1">
                  <c:v>Zdalnie przez internet</c:v>
                </c:pt>
              </c:strCache>
            </c:strRef>
          </c:cat>
          <c:val>
            <c:numRef>
              <c:f>Arkusz2!$B$163:$B$164</c:f>
              <c:numCache>
                <c:formatCode>0%</c:formatCode>
                <c:ptCount val="2"/>
                <c:pt idx="0">
                  <c:v>0.52846936984665149</c:v>
                </c:pt>
                <c:pt idx="1">
                  <c:v>0.40243053641275511</c:v>
                </c:pt>
              </c:numCache>
            </c:numRef>
          </c:val>
          <c:extLst>
            <c:ext xmlns:c16="http://schemas.microsoft.com/office/drawing/2014/chart" uri="{C3380CC4-5D6E-409C-BE32-E72D297353CC}">
              <c16:uniqueId val="{00000000-2F4B-4BE2-8A0F-27B4BA36E2B6}"/>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Arkusz2!$P$1</c:f>
          <c:strCache>
            <c:ptCount val="1"/>
            <c:pt idx="0">
              <c:v>2.1. Udział osób, które obawiają się poniższych kwestii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Arkusz2!$Q$2</c:f>
              <c:strCache>
                <c:ptCount val="1"/>
                <c:pt idx="0">
                  <c:v>12.2020</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Arkusz2!$P$3:$P$11</c:f>
              <c:strCache>
                <c:ptCount val="9"/>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zarażę się koronawirusem.</c:v>
                </c:pt>
                <c:pt idx="7">
                  <c:v>Tego, że mogę stracić pracę.</c:v>
                </c:pt>
                <c:pt idx="8">
                  <c:v>Zmian kulturowych, np. że mniejszości seksualne będą uprzywilejowane.</c:v>
                </c:pt>
              </c:strCache>
            </c:strRef>
          </c:cat>
          <c:val>
            <c:numRef>
              <c:f>Arkusz2!$Q$3:$Q$11</c:f>
              <c:numCache>
                <c:formatCode>0%</c:formatCode>
                <c:ptCount val="9"/>
                <c:pt idx="0">
                  <c:v>0.83167684075389992</c:v>
                </c:pt>
                <c:pt idx="1">
                  <c:v>0.80392832770370726</c:v>
                </c:pt>
                <c:pt idx="3">
                  <c:v>0.79134109815655784</c:v>
                </c:pt>
                <c:pt idx="4">
                  <c:v>0.63808675145098048</c:v>
                </c:pt>
                <c:pt idx="5">
                  <c:v>0.76991813886370519</c:v>
                </c:pt>
                <c:pt idx="6">
                  <c:v>0.67376426931133615</c:v>
                </c:pt>
                <c:pt idx="7">
                  <c:v>0.34384163921815192</c:v>
                </c:pt>
                <c:pt idx="8">
                  <c:v>0.34255149438702781</c:v>
                </c:pt>
              </c:numCache>
            </c:numRef>
          </c:val>
          <c:extLst>
            <c:ext xmlns:c16="http://schemas.microsoft.com/office/drawing/2014/chart" uri="{C3380CC4-5D6E-409C-BE32-E72D297353CC}">
              <c16:uniqueId val="{00000000-7B76-4D74-A308-C35F889D2C59}"/>
            </c:ext>
          </c:extLst>
        </c:ser>
        <c:ser>
          <c:idx val="1"/>
          <c:order val="1"/>
          <c:tx>
            <c:strRef>
              <c:f>Arkusz2!$R$2</c:f>
              <c:strCache>
                <c:ptCount val="1"/>
                <c:pt idx="0">
                  <c:v>02.2021</c:v>
                </c:pt>
              </c:strCache>
            </c:strRef>
          </c:tx>
          <c:spPr>
            <a:solidFill>
              <a:schemeClr val="accent6"/>
            </a:solidFill>
            <a:ln>
              <a:noFill/>
            </a:ln>
            <a:effectLst/>
          </c:spPr>
          <c:invertIfNegative val="0"/>
          <c:dLbls>
            <c:dLbl>
              <c:idx val="0"/>
              <c:layout>
                <c:manualLayout>
                  <c:x val="-6.038647342995169E-3"/>
                  <c:y val="-6.90846286701210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76-4D74-A308-C35F889D2C59}"/>
                </c:ext>
              </c:extLst>
            </c:dLbl>
            <c:dLbl>
              <c:idx val="4"/>
              <c:layout>
                <c:manualLayout>
                  <c:x val="1.2077294685989453E-3"/>
                  <c:y val="-1.3816925734024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B76-4D74-A308-C35F889D2C59}"/>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Arkusz2!$P$3:$P$11</c:f>
              <c:strCache>
                <c:ptCount val="9"/>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zarażę się koronawirusem.</c:v>
                </c:pt>
                <c:pt idx="7">
                  <c:v>Tego, że mogę stracić pracę.</c:v>
                </c:pt>
                <c:pt idx="8">
                  <c:v>Zmian kulturowych, np. że mniejszości seksualne będą uprzywilejowane.</c:v>
                </c:pt>
              </c:strCache>
            </c:strRef>
          </c:cat>
          <c:val>
            <c:numRef>
              <c:f>Arkusz2!$R$3:$R$11</c:f>
              <c:numCache>
                <c:formatCode>0%</c:formatCode>
                <c:ptCount val="9"/>
                <c:pt idx="0">
                  <c:v>0.85208476826480761</c:v>
                </c:pt>
                <c:pt idx="1">
                  <c:v>0.71990137653600206</c:v>
                </c:pt>
                <c:pt idx="2">
                  <c:v>0.7182313809833456</c:v>
                </c:pt>
                <c:pt idx="3">
                  <c:v>0.84513720440411877</c:v>
                </c:pt>
                <c:pt idx="4">
                  <c:v>0.63749150917009723</c:v>
                </c:pt>
                <c:pt idx="5">
                  <c:v>0.68653598168677687</c:v>
                </c:pt>
                <c:pt idx="6">
                  <c:v>0.55379870032641654</c:v>
                </c:pt>
                <c:pt idx="7">
                  <c:v>0.2948038949936409</c:v>
                </c:pt>
                <c:pt idx="8">
                  <c:v>0.36333932853717077</c:v>
                </c:pt>
              </c:numCache>
            </c:numRef>
          </c:val>
          <c:extLst>
            <c:ext xmlns:c16="http://schemas.microsoft.com/office/drawing/2014/chart" uri="{C3380CC4-5D6E-409C-BE32-E72D297353CC}">
              <c16:uniqueId val="{00000001-7B76-4D74-A308-C35F889D2C59}"/>
            </c:ext>
          </c:extLst>
        </c:ser>
        <c:ser>
          <c:idx val="2"/>
          <c:order val="2"/>
          <c:tx>
            <c:strRef>
              <c:f>Arkusz2!$S$2</c:f>
              <c:strCache>
                <c:ptCount val="1"/>
                <c:pt idx="0">
                  <c:v>03.2021</c:v>
                </c:pt>
              </c:strCache>
            </c:strRef>
          </c:tx>
          <c:spPr>
            <a:solidFill>
              <a:schemeClr val="accent3"/>
            </a:solidFill>
            <a:ln>
              <a:noFill/>
            </a:ln>
            <a:effectLst/>
          </c:spPr>
          <c:invertIfNegative val="0"/>
          <c:dLbls>
            <c:dLbl>
              <c:idx val="7"/>
              <c:layout>
                <c:manualLayout>
                  <c:x val="0"/>
                  <c:y val="-6.90846286701217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B76-4D74-A308-C35F889D2C59}"/>
                </c:ext>
              </c:extLst>
            </c:dLbl>
            <c:dLbl>
              <c:idx val="8"/>
              <c:layout>
                <c:manualLayout>
                  <c:x val="4.83091787439613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B76-4D74-A308-C35F889D2C59}"/>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Arkusz2!$P$3:$P$11</c:f>
              <c:strCache>
                <c:ptCount val="9"/>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zarażę się koronawirusem.</c:v>
                </c:pt>
                <c:pt idx="7">
                  <c:v>Tego, że mogę stracić pracę.</c:v>
                </c:pt>
                <c:pt idx="8">
                  <c:v>Zmian kulturowych, np. że mniejszości seksualne będą uprzywilejowane.</c:v>
                </c:pt>
              </c:strCache>
            </c:strRef>
          </c:cat>
          <c:val>
            <c:numRef>
              <c:f>Arkusz2!$S$3:$S$11</c:f>
              <c:numCache>
                <c:formatCode>0%</c:formatCode>
                <c:ptCount val="9"/>
                <c:pt idx="0">
                  <c:v>0.85032556860616659</c:v>
                </c:pt>
                <c:pt idx="1">
                  <c:v>0.74091367075294845</c:v>
                </c:pt>
                <c:pt idx="2">
                  <c:v>0.69772957030746097</c:v>
                </c:pt>
                <c:pt idx="3">
                  <c:v>0.74608006905081181</c:v>
                </c:pt>
                <c:pt idx="4">
                  <c:v>0.6434864104885325</c:v>
                </c:pt>
                <c:pt idx="5">
                  <c:v>0.69057351737926309</c:v>
                </c:pt>
                <c:pt idx="6">
                  <c:v>0.57972186142845372</c:v>
                </c:pt>
                <c:pt idx="7">
                  <c:v>0.29929683917200323</c:v>
                </c:pt>
                <c:pt idx="8">
                  <c:v>0.36504257382462324</c:v>
                </c:pt>
              </c:numCache>
            </c:numRef>
          </c:val>
          <c:extLst>
            <c:ext xmlns:c16="http://schemas.microsoft.com/office/drawing/2014/chart" uri="{C3380CC4-5D6E-409C-BE32-E72D297353CC}">
              <c16:uniqueId val="{00000002-7B76-4D74-A308-C35F889D2C59}"/>
            </c:ext>
          </c:extLst>
        </c:ser>
        <c:ser>
          <c:idx val="3"/>
          <c:order val="3"/>
          <c:tx>
            <c:strRef>
              <c:f>Arkusz2!$T$2</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Arkusz2!$P$3:$P$11</c:f>
              <c:strCache>
                <c:ptCount val="9"/>
                <c:pt idx="0">
                  <c:v>Wzrostu cen żywności i kosztów utrzymania domów (śmieci, woda, ogrzewanie). </c:v>
                </c:pt>
                <c:pt idx="1">
                  <c:v>Tego, że nie otrzymam właściwej pomocy medycznej na czas w szpitalu lub w przychodni. </c:v>
                </c:pt>
                <c:pt idx="2">
                  <c:v>Skutków nauczania zdalnego dla dzieci, nieefektywnego systemu edukacji.</c:v>
                </c:pt>
                <c:pt idx="3">
                  <c:v>Pogorszenia sytuacji gospodarczej, która doprowadzi do kryzysu. </c:v>
                </c:pt>
                <c:pt idx="4">
                  <c:v>Skutków zmian klimatycznych i smogu, który zagraża mojemu zdrowiu.</c:v>
                </c:pt>
                <c:pt idx="5">
                  <c:v>Przedłużania obostrzeń sanitarnych, które mogą trwać miesiącami.</c:v>
                </c:pt>
                <c:pt idx="6">
                  <c:v>Tego, że zarażę się koronawirusem.</c:v>
                </c:pt>
                <c:pt idx="7">
                  <c:v>Tego, że mogę stracić pracę.</c:v>
                </c:pt>
                <c:pt idx="8">
                  <c:v>Zmian kulturowych, np. że mniejszości seksualne będą uprzywilejowane.</c:v>
                </c:pt>
              </c:strCache>
            </c:strRef>
          </c:cat>
          <c:val>
            <c:numRef>
              <c:f>Arkusz2!$T$3:$T$11</c:f>
              <c:numCache>
                <c:formatCode>0%</c:formatCode>
                <c:ptCount val="9"/>
                <c:pt idx="0">
                  <c:v>0.83845595032371112</c:v>
                </c:pt>
                <c:pt idx="1">
                  <c:v>0.79598461583026836</c:v>
                </c:pt>
                <c:pt idx="2">
                  <c:v>0.77794946166610046</c:v>
                </c:pt>
                <c:pt idx="3">
                  <c:v>0.77203630725671102</c:v>
                </c:pt>
                <c:pt idx="4">
                  <c:v>0.71769181887704425</c:v>
                </c:pt>
                <c:pt idx="5">
                  <c:v>0.63224781226587634</c:v>
                </c:pt>
                <c:pt idx="6">
                  <c:v>0.44575513257473626</c:v>
                </c:pt>
                <c:pt idx="7">
                  <c:v>0.3366855469511012</c:v>
                </c:pt>
                <c:pt idx="8">
                  <c:v>0.24491573380374432</c:v>
                </c:pt>
              </c:numCache>
            </c:numRef>
          </c:val>
          <c:extLst>
            <c:ext xmlns:c16="http://schemas.microsoft.com/office/drawing/2014/chart" uri="{C3380CC4-5D6E-409C-BE32-E72D297353CC}">
              <c16:uniqueId val="{00000003-7B76-4D74-A308-C35F889D2C59}"/>
            </c:ext>
          </c:extLst>
        </c:ser>
        <c:dLbls>
          <c:showLegendKey val="0"/>
          <c:showVal val="0"/>
          <c:showCatName val="0"/>
          <c:showSerName val="0"/>
          <c:showPercent val="0"/>
          <c:showBubbleSize val="0"/>
        </c:dLbls>
        <c:gapWidth val="219"/>
        <c:axId val="1040425551"/>
        <c:axId val="1040443023"/>
      </c:barChart>
      <c:catAx>
        <c:axId val="1040425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43023"/>
        <c:crosses val="autoZero"/>
        <c:auto val="1"/>
        <c:lblAlgn val="ctr"/>
        <c:lblOffset val="100"/>
        <c:noMultiLvlLbl val="0"/>
      </c:catAx>
      <c:valAx>
        <c:axId val="10404430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255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Arkusz2!$A$166</c:f>
          <c:strCache>
            <c:ptCount val="1"/>
            <c:pt idx="0">
              <c:v>5.17. Czy teleporady lekarskie powinny zostać utrzymane po zakończeniu pandemii?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Arkusz2!$A$167:$A$169</c:f>
              <c:strCache>
                <c:ptCount val="3"/>
                <c:pt idx="0">
                  <c:v>Tak</c:v>
                </c:pt>
                <c:pt idx="1">
                  <c:v>Nie</c:v>
                </c:pt>
                <c:pt idx="2">
                  <c:v>Nie wiem/nie mam zdania</c:v>
                </c:pt>
              </c:strCache>
            </c:strRef>
          </c:cat>
          <c:val>
            <c:numRef>
              <c:f>Arkusz2!$B$167:$B$169</c:f>
              <c:numCache>
                <c:formatCode>0%</c:formatCode>
                <c:ptCount val="3"/>
                <c:pt idx="0">
                  <c:v>0.4651570829547102</c:v>
                </c:pt>
                <c:pt idx="1">
                  <c:v>0.47856601886078509</c:v>
                </c:pt>
                <c:pt idx="2">
                  <c:v>5.6276898184505958E-2</c:v>
                </c:pt>
              </c:numCache>
            </c:numRef>
          </c:val>
          <c:extLst>
            <c:ext xmlns:c16="http://schemas.microsoft.com/office/drawing/2014/chart" uri="{C3380CC4-5D6E-409C-BE32-E72D297353CC}">
              <c16:uniqueId val="{00000000-A0B1-4C9B-9A43-B35D7CF287AE}"/>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Arkusz2!$A$173</c:f>
          <c:strCache>
            <c:ptCount val="1"/>
            <c:pt idx="0">
              <c:v>5.18. Czy możliwość elektronicznego (przez internet) zapisywania się na wizyty do lekarza powinna zostać rozszerzona?</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Arkusz2!$D$174:$D$176</c:f>
              <c:strCache>
                <c:ptCount val="3"/>
                <c:pt idx="0">
                  <c:v>Tak</c:v>
                </c:pt>
                <c:pt idx="1">
                  <c:v>Nie</c:v>
                </c:pt>
                <c:pt idx="2">
                  <c:v>Nie wiem/nie mam zdania</c:v>
                </c:pt>
              </c:strCache>
            </c:strRef>
          </c:cat>
          <c:val>
            <c:numRef>
              <c:f>Arkusz2!$E$174:$E$176</c:f>
              <c:numCache>
                <c:formatCode>0%</c:formatCode>
                <c:ptCount val="3"/>
                <c:pt idx="0">
                  <c:v>0.70107136855921937</c:v>
                </c:pt>
                <c:pt idx="1">
                  <c:v>0.2291513686453687</c:v>
                </c:pt>
                <c:pt idx="2">
                  <c:v>6.9777262795412076E-2</c:v>
                </c:pt>
              </c:numCache>
            </c:numRef>
          </c:val>
          <c:extLst>
            <c:ext xmlns:c16="http://schemas.microsoft.com/office/drawing/2014/chart" uri="{C3380CC4-5D6E-409C-BE32-E72D297353CC}">
              <c16:uniqueId val="{00000000-1645-49DC-86A1-AD733B96A81C}"/>
            </c:ext>
          </c:extLst>
        </c:ser>
        <c:dLbls>
          <c:showLegendKey val="0"/>
          <c:showVal val="0"/>
          <c:showCatName val="0"/>
          <c:showSerName val="0"/>
          <c:showPercent val="0"/>
          <c:showBubbleSize val="0"/>
        </c:dLbls>
        <c:gapWidth val="182"/>
        <c:axId val="1232036831"/>
        <c:axId val="1232039743"/>
      </c:barChart>
      <c:catAx>
        <c:axId val="1232036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39743"/>
        <c:crosses val="autoZero"/>
        <c:auto val="1"/>
        <c:lblAlgn val="ctr"/>
        <c:lblOffset val="100"/>
        <c:noMultiLvlLbl val="0"/>
      </c:catAx>
      <c:valAx>
        <c:axId val="12320397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36831"/>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Arkusz2!$A$180</c:f>
          <c:strCache>
            <c:ptCount val="1"/>
            <c:pt idx="0">
              <c:v>5.19. Jak ocenia Pan/i pomysł sfinansowania przez rząd dobrowolnych, bezpłatnych badań prenatalnych dla wszystkich kobiet?</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Arkusz2!$A$181:$A$183</c:f>
              <c:strCache>
                <c:ptCount val="3"/>
                <c:pt idx="0">
                  <c:v>Pozytywnie</c:v>
                </c:pt>
                <c:pt idx="1">
                  <c:v>Negatywnie</c:v>
                </c:pt>
                <c:pt idx="2">
                  <c:v>Nie wiem/nie mam zdania</c:v>
                </c:pt>
              </c:strCache>
            </c:strRef>
          </c:cat>
          <c:val>
            <c:numRef>
              <c:f>Arkusz2!$B$181:$B$183</c:f>
              <c:numCache>
                <c:formatCode>###0%</c:formatCode>
                <c:ptCount val="3"/>
                <c:pt idx="0">
                  <c:v>0.84225623471178923</c:v>
                </c:pt>
                <c:pt idx="1">
                  <c:v>4.0096720820156341E-2</c:v>
                </c:pt>
                <c:pt idx="2">
                  <c:v>0.11764704446805413</c:v>
                </c:pt>
              </c:numCache>
            </c:numRef>
          </c:val>
          <c:extLst>
            <c:ext xmlns:c16="http://schemas.microsoft.com/office/drawing/2014/chart" uri="{C3380CC4-5D6E-409C-BE32-E72D297353CC}">
              <c16:uniqueId val="{00000000-D8CD-472B-B9BA-E98A8DDC7D81}"/>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Arkusz2!$A$187</c:f>
          <c:strCache>
            <c:ptCount val="1"/>
            <c:pt idx="0">
              <c:v>5.20. Czy zgodziłby się Pan/i płacić nieco więcej za produkty w opakowaniach bardziej przyjaznych dla środowiska?</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Arkusz2!$A$188:$A$190</c:f>
              <c:strCache>
                <c:ptCount val="3"/>
                <c:pt idx="0">
                  <c:v>Tak</c:v>
                </c:pt>
                <c:pt idx="1">
                  <c:v>Nie</c:v>
                </c:pt>
                <c:pt idx="2">
                  <c:v>Nie wiem/nie mam zdania</c:v>
                </c:pt>
              </c:strCache>
            </c:strRef>
          </c:cat>
          <c:val>
            <c:numRef>
              <c:f>Arkusz2!$B$188:$B$190</c:f>
              <c:numCache>
                <c:formatCode>0%</c:formatCode>
                <c:ptCount val="3"/>
                <c:pt idx="0">
                  <c:v>0.6303652424686752</c:v>
                </c:pt>
                <c:pt idx="1">
                  <c:v>0.28457141565412591</c:v>
                </c:pt>
                <c:pt idx="2">
                  <c:v>8.5063341877199952E-2</c:v>
                </c:pt>
              </c:numCache>
            </c:numRef>
          </c:val>
          <c:extLst>
            <c:ext xmlns:c16="http://schemas.microsoft.com/office/drawing/2014/chart" uri="{C3380CC4-5D6E-409C-BE32-E72D297353CC}">
              <c16:uniqueId val="{00000000-2F2C-4D2B-AD0E-E0868C67C010}"/>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Arkusz2!$A$194</c:f>
          <c:strCache>
            <c:ptCount val="1"/>
            <c:pt idx="0">
              <c:v>5.21. Jak ocenia Pan/i projekt rządu uporządkowania i ujednolicenia wyglądu symboli państwowych, co wiązać się będzie z koniecznością zmian i poniesienia pewnych kosztów?</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Arkusz2!$A$195:$A$197</c:f>
              <c:strCache>
                <c:ptCount val="3"/>
                <c:pt idx="0">
                  <c:v>Pozytywnie</c:v>
                </c:pt>
                <c:pt idx="1">
                  <c:v>Negatywnie</c:v>
                </c:pt>
                <c:pt idx="2">
                  <c:v>Nie wiem/nie mam zdania</c:v>
                </c:pt>
              </c:strCache>
            </c:strRef>
          </c:cat>
          <c:val>
            <c:numRef>
              <c:f>Arkusz2!$B$195:$B$197</c:f>
              <c:numCache>
                <c:formatCode>###0%</c:formatCode>
                <c:ptCount val="3"/>
                <c:pt idx="0">
                  <c:v>0.21642906449999308</c:v>
                </c:pt>
                <c:pt idx="1">
                  <c:v>0.54319806676200111</c:v>
                </c:pt>
                <c:pt idx="2">
                  <c:v>0.24037286873800809</c:v>
                </c:pt>
              </c:numCache>
            </c:numRef>
          </c:val>
          <c:extLst>
            <c:ext xmlns:c16="http://schemas.microsoft.com/office/drawing/2014/chart" uri="{C3380CC4-5D6E-409C-BE32-E72D297353CC}">
              <c16:uniqueId val="{00000000-EBD4-4F87-875E-4A98F1C17A9C}"/>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Arkusz2!$A$201</c:f>
          <c:strCache>
            <c:ptCount val="1"/>
            <c:pt idx="0">
              <c:v>5.22. Pojawiają się inicjatywy dodatkowych zajęć związanych z edukacją seksualną i traktowaniem mniejszości. Czy Pana/i zdaniem udział dzieci w tych zajęciach powinien wymagać zgody rodziców?</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Arkusz2!$A$202:$A$204</c:f>
              <c:strCache>
                <c:ptCount val="3"/>
                <c:pt idx="0">
                  <c:v>Tak</c:v>
                </c:pt>
                <c:pt idx="1">
                  <c:v>Nie</c:v>
                </c:pt>
                <c:pt idx="2">
                  <c:v>Nie wiem/nie mam zdania</c:v>
                </c:pt>
              </c:strCache>
            </c:strRef>
          </c:cat>
          <c:val>
            <c:numRef>
              <c:f>Arkusz2!$B$202:$B$204</c:f>
              <c:numCache>
                <c:formatCode>###0%</c:formatCode>
                <c:ptCount val="3"/>
                <c:pt idx="0">
                  <c:v>0.68896728404411367</c:v>
                </c:pt>
                <c:pt idx="1">
                  <c:v>0.23261479860969675</c:v>
                </c:pt>
                <c:pt idx="2">
                  <c:v>7.8417917346191565E-2</c:v>
                </c:pt>
              </c:numCache>
            </c:numRef>
          </c:val>
          <c:extLst>
            <c:ext xmlns:c16="http://schemas.microsoft.com/office/drawing/2014/chart" uri="{C3380CC4-5D6E-409C-BE32-E72D297353CC}">
              <c16:uniqueId val="{00000000-0BA0-4DBF-BC8D-C0B3BABDE689}"/>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Arkusz2!$A$208</c:f>
          <c:strCache>
            <c:ptCount val="1"/>
            <c:pt idx="0">
              <c:v>5.23. Jak oceniasz możliwość korzystania z buspasów (obecnie zarezerwowanych dla autobusów, taksówek) przez samochody osobowe z przynajmniej 4 osobami?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Arkusz2!$B$209</c:f>
              <c:strCache>
                <c:ptCount val="1"/>
                <c:pt idx="0">
                  <c:v>03.2021</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Arkusz2!$A$210:$A$212</c:f>
              <c:strCache>
                <c:ptCount val="3"/>
                <c:pt idx="0">
                  <c:v>Dobrze</c:v>
                </c:pt>
                <c:pt idx="1">
                  <c:v>Źle</c:v>
                </c:pt>
                <c:pt idx="2">
                  <c:v>Nie wiem/nie mam zdania</c:v>
                </c:pt>
              </c:strCache>
            </c:strRef>
          </c:cat>
          <c:val>
            <c:numRef>
              <c:f>Arkusz2!$B$210:$B$212</c:f>
              <c:numCache>
                <c:formatCode>0%</c:formatCode>
                <c:ptCount val="3"/>
                <c:pt idx="0">
                  <c:v>0.36396221809546025</c:v>
                </c:pt>
                <c:pt idx="1">
                  <c:v>0.48950864017870188</c:v>
                </c:pt>
                <c:pt idx="2">
                  <c:v>0.14652914172583875</c:v>
                </c:pt>
              </c:numCache>
            </c:numRef>
          </c:val>
          <c:extLst>
            <c:ext xmlns:c16="http://schemas.microsoft.com/office/drawing/2014/chart" uri="{C3380CC4-5D6E-409C-BE32-E72D297353CC}">
              <c16:uniqueId val="{00000000-20FD-4F44-A94F-6F9671E566C7}"/>
            </c:ext>
          </c:extLst>
        </c:ser>
        <c:ser>
          <c:idx val="1"/>
          <c:order val="1"/>
          <c:tx>
            <c:strRef>
              <c:f>Arkusz2!$C$209</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Arkusz2!$A$210:$A$212</c:f>
              <c:strCache>
                <c:ptCount val="3"/>
                <c:pt idx="0">
                  <c:v>Dobrze</c:v>
                </c:pt>
                <c:pt idx="1">
                  <c:v>Źle</c:v>
                </c:pt>
                <c:pt idx="2">
                  <c:v>Nie wiem/nie mam zdania</c:v>
                </c:pt>
              </c:strCache>
            </c:strRef>
          </c:cat>
          <c:val>
            <c:numRef>
              <c:f>Arkusz2!$C$210:$C$212</c:f>
              <c:numCache>
                <c:formatCode>0%</c:formatCode>
                <c:ptCount val="3"/>
                <c:pt idx="0">
                  <c:v>0.39331578606240603</c:v>
                </c:pt>
                <c:pt idx="1">
                  <c:v>0.40137948886225661</c:v>
                </c:pt>
                <c:pt idx="2">
                  <c:v>0.20530472507533865</c:v>
                </c:pt>
              </c:numCache>
            </c:numRef>
          </c:val>
          <c:extLst>
            <c:ext xmlns:c16="http://schemas.microsoft.com/office/drawing/2014/chart" uri="{C3380CC4-5D6E-409C-BE32-E72D297353CC}">
              <c16:uniqueId val="{00000001-20FD-4F44-A94F-6F9671E566C7}"/>
            </c:ext>
          </c:extLst>
        </c:ser>
        <c:dLbls>
          <c:showLegendKey val="0"/>
          <c:showVal val="0"/>
          <c:showCatName val="0"/>
          <c:showSerName val="0"/>
          <c:showPercent val="0"/>
          <c:showBubbleSize val="0"/>
        </c:dLbls>
        <c:gapWidth val="219"/>
        <c:overlap val="-27"/>
        <c:axId val="1040430543"/>
        <c:axId val="1040445519"/>
      </c:barChart>
      <c:catAx>
        <c:axId val="104043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45519"/>
        <c:crosses val="autoZero"/>
        <c:auto val="1"/>
        <c:lblAlgn val="ctr"/>
        <c:lblOffset val="100"/>
        <c:noMultiLvlLbl val="0"/>
      </c:catAx>
      <c:valAx>
        <c:axId val="104044551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3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Arkusz2!$A$216</c:f>
          <c:strCache>
            <c:ptCount val="1"/>
            <c:pt idx="0">
              <c:v>M.12. Czy odczuwa Pan/i zagrożenie w związku z epidemią koronawirusa?</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Arkusz2!$A$217:$A$218</c:f>
              <c:strCache>
                <c:ptCount val="2"/>
                <c:pt idx="0">
                  <c:v>Nie obawiam się</c:v>
                </c:pt>
                <c:pt idx="1">
                  <c:v>Boje się</c:v>
                </c:pt>
              </c:strCache>
            </c:strRef>
          </c:cat>
          <c:val>
            <c:numRef>
              <c:f>Arkusz2!$B$217:$B$218</c:f>
              <c:numCache>
                <c:formatCode>0%</c:formatCode>
                <c:ptCount val="2"/>
                <c:pt idx="0">
                  <c:v>0.56331489424723336</c:v>
                </c:pt>
                <c:pt idx="1">
                  <c:v>0.43668510575276659</c:v>
                </c:pt>
              </c:numCache>
            </c:numRef>
          </c:val>
          <c:extLst>
            <c:ext xmlns:c16="http://schemas.microsoft.com/office/drawing/2014/chart" uri="{C3380CC4-5D6E-409C-BE32-E72D297353CC}">
              <c16:uniqueId val="{00000000-3EB8-4FA0-99AA-E576DBC5166F}"/>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Arkusz2!$A$26</c:f>
          <c:strCache>
            <c:ptCount val="1"/>
            <c:pt idx="0">
              <c:v>3.2. Jak Pana(i) ocenia Pan/i to, że kto zużywa więcej wody płaci więcej za wywóz śmieci jak obowiązuje to w Warszawie?</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Arkusz2!$A$27:$A$29</c:f>
              <c:strCache>
                <c:ptCount val="3"/>
                <c:pt idx="0">
                  <c:v>Dobrze</c:v>
                </c:pt>
                <c:pt idx="1">
                  <c:v>Źle</c:v>
                </c:pt>
                <c:pt idx="2">
                  <c:v>Nie wiem/trudno powiedzieć </c:v>
                </c:pt>
              </c:strCache>
            </c:strRef>
          </c:cat>
          <c:val>
            <c:numRef>
              <c:f>Arkusz2!$B$27:$B$29</c:f>
              <c:numCache>
                <c:formatCode>###0%</c:formatCode>
                <c:ptCount val="3"/>
                <c:pt idx="0">
                  <c:v>0.17815489903995421</c:v>
                </c:pt>
                <c:pt idx="1">
                  <c:v>0.66534272452773502</c:v>
                </c:pt>
                <c:pt idx="2">
                  <c:v>0.15650237643231185</c:v>
                </c:pt>
              </c:numCache>
            </c:numRef>
          </c:val>
          <c:extLst>
            <c:ext xmlns:c16="http://schemas.microsoft.com/office/drawing/2014/chart" uri="{C3380CC4-5D6E-409C-BE32-E72D297353CC}">
              <c16:uniqueId val="{00000000-DCE9-45ED-BEB3-C496CC420B44}"/>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Arkusz2!$A$33</c:f>
          <c:strCache>
            <c:ptCount val="1"/>
            <c:pt idx="0">
              <c:v>3.3. Jakie z wymienionych obszarów uważa Pan/Pani za priorytetowe, jeśli chodzi o rządowe plany inwestycji? (maks. 2 odpowiedzi)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Arkusz2!$A$34:$A$40</c:f>
              <c:strCache>
                <c:ptCount val="7"/>
                <c:pt idx="0">
                  <c:v>Realizacja wielkich programów, jak centralny port lotniczy czy rozbudowa sieci kolejowej</c:v>
                </c:pt>
                <c:pt idx="1">
                  <c:v>Dostęp do szerokopasmowego internetu dla wszystkich</c:v>
                </c:pt>
                <c:pt idx="2">
                  <c:v>Budownictwo mieszkaniowe</c:v>
                </c:pt>
                <c:pt idx="3">
                  <c:v>Remonty i wyposażenie szkół, przedszkoli, żłobków, domów kultury </c:v>
                </c:pt>
                <c:pt idx="4">
                  <c:v>Inwestycje lokalne, np. drogi, wodociągi, kanalizacja</c:v>
                </c:pt>
                <c:pt idx="5">
                  <c:v>Zielona energia, czyste powietrze, transformacja energetyczna, </c:v>
                </c:pt>
                <c:pt idx="6">
                  <c:v>Wyposażenie i modernizacja szpitali i przychodni</c:v>
                </c:pt>
              </c:strCache>
            </c:strRef>
          </c:cat>
          <c:val>
            <c:numRef>
              <c:f>Arkusz2!$B$34:$B$40</c:f>
              <c:numCache>
                <c:formatCode>0%</c:formatCode>
                <c:ptCount val="7"/>
                <c:pt idx="0">
                  <c:v>5.6747806198324903E-2</c:v>
                </c:pt>
                <c:pt idx="1">
                  <c:v>6.8129039351961601E-2</c:v>
                </c:pt>
                <c:pt idx="2">
                  <c:v>0.19389078064360374</c:v>
                </c:pt>
                <c:pt idx="3">
                  <c:v>0.24914147031199949</c:v>
                </c:pt>
                <c:pt idx="4">
                  <c:v>0.3347019692049098</c:v>
                </c:pt>
                <c:pt idx="5">
                  <c:v>0.3448438527600326</c:v>
                </c:pt>
                <c:pt idx="6">
                  <c:v>0.57206798441542039</c:v>
                </c:pt>
              </c:numCache>
            </c:numRef>
          </c:val>
          <c:extLst>
            <c:ext xmlns:c16="http://schemas.microsoft.com/office/drawing/2014/chart" uri="{C3380CC4-5D6E-409C-BE32-E72D297353CC}">
              <c16:uniqueId val="{00000000-1AD3-48F4-985E-9012D54C1C5B}"/>
            </c:ext>
          </c:extLst>
        </c:ser>
        <c:dLbls>
          <c:showLegendKey val="0"/>
          <c:showVal val="0"/>
          <c:showCatName val="0"/>
          <c:showSerName val="0"/>
          <c:showPercent val="0"/>
          <c:showBubbleSize val="0"/>
        </c:dLbls>
        <c:gapWidth val="182"/>
        <c:axId val="1232026431"/>
        <c:axId val="1232030175"/>
      </c:barChart>
      <c:catAx>
        <c:axId val="12320264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30175"/>
        <c:crosses val="autoZero"/>
        <c:auto val="1"/>
        <c:lblAlgn val="ctr"/>
        <c:lblOffset val="100"/>
        <c:noMultiLvlLbl val="0"/>
      </c:catAx>
      <c:valAx>
        <c:axId val="123203017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26431"/>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Arkusz2!$A$15</c:f>
          <c:strCache>
            <c:ptCount val="1"/>
            <c:pt idx="0">
              <c:v>3.1. Jak bardzo się Pan/Pani obawia wzrostu cen:</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stacked"/>
        <c:varyColors val="0"/>
        <c:ser>
          <c:idx val="0"/>
          <c:order val="0"/>
          <c:tx>
            <c:strRef>
              <c:f>Arkusz2!$B$16</c:f>
              <c:strCache>
                <c:ptCount val="1"/>
                <c:pt idx="0">
                  <c:v>boję się</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Arkusz2!$A$17:$A$24</c:f>
              <c:strCache>
                <c:ptCount val="8"/>
                <c:pt idx="0">
                  <c:v>kosztów wypoczynku wakacyjnego</c:v>
                </c:pt>
                <c:pt idx="1">
                  <c:v>czynszu za mieszkanie</c:v>
                </c:pt>
                <c:pt idx="2">
                  <c:v>paliwa do samochodu</c:v>
                </c:pt>
                <c:pt idx="3">
                  <c:v>wody</c:v>
                </c:pt>
                <c:pt idx="4">
                  <c:v>odbioru śmieci/odpadów</c:v>
                </c:pt>
                <c:pt idx="5">
                  <c:v>kosztów ogrzewania, opału, gazu ziemnego</c:v>
                </c:pt>
                <c:pt idx="6">
                  <c:v>energii elektrycznej</c:v>
                </c:pt>
                <c:pt idx="7">
                  <c:v>żywności</c:v>
                </c:pt>
              </c:strCache>
            </c:strRef>
          </c:cat>
          <c:val>
            <c:numRef>
              <c:f>Arkusz2!$B$17:$B$24</c:f>
              <c:numCache>
                <c:formatCode>###0%</c:formatCode>
                <c:ptCount val="8"/>
                <c:pt idx="0">
                  <c:v>0.57015762494410238</c:v>
                </c:pt>
                <c:pt idx="1">
                  <c:v>0.69116487279528793</c:v>
                </c:pt>
                <c:pt idx="2">
                  <c:v>0.76567442853071011</c:v>
                </c:pt>
                <c:pt idx="3">
                  <c:v>0.76584114637435508</c:v>
                </c:pt>
                <c:pt idx="4">
                  <c:v>0.7919035789807487</c:v>
                </c:pt>
                <c:pt idx="5">
                  <c:v>0.80895192747935374</c:v>
                </c:pt>
                <c:pt idx="6">
                  <c:v>0.83083810516079493</c:v>
                </c:pt>
                <c:pt idx="7">
                  <c:v>0.87812359725832001</c:v>
                </c:pt>
              </c:numCache>
            </c:numRef>
          </c:val>
          <c:extLst>
            <c:ext xmlns:c16="http://schemas.microsoft.com/office/drawing/2014/chart" uri="{C3380CC4-5D6E-409C-BE32-E72D297353CC}">
              <c16:uniqueId val="{00000000-AA94-4613-B1FC-01DF08E9110C}"/>
            </c:ext>
          </c:extLst>
        </c:ser>
        <c:ser>
          <c:idx val="1"/>
          <c:order val="1"/>
          <c:tx>
            <c:strRef>
              <c:f>Arkusz2!$C$16</c:f>
              <c:strCache>
                <c:ptCount val="1"/>
                <c:pt idx="0">
                  <c:v>nie boję się</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Arkusz2!$A$17:$A$24</c:f>
              <c:strCache>
                <c:ptCount val="8"/>
                <c:pt idx="0">
                  <c:v>kosztów wypoczynku wakacyjnego</c:v>
                </c:pt>
                <c:pt idx="1">
                  <c:v>czynszu za mieszkanie</c:v>
                </c:pt>
                <c:pt idx="2">
                  <c:v>paliwa do samochodu</c:v>
                </c:pt>
                <c:pt idx="3">
                  <c:v>wody</c:v>
                </c:pt>
                <c:pt idx="4">
                  <c:v>odbioru śmieci/odpadów</c:v>
                </c:pt>
                <c:pt idx="5">
                  <c:v>kosztów ogrzewania, opału, gazu ziemnego</c:v>
                </c:pt>
                <c:pt idx="6">
                  <c:v>energii elektrycznej</c:v>
                </c:pt>
                <c:pt idx="7">
                  <c:v>żywności</c:v>
                </c:pt>
              </c:strCache>
            </c:strRef>
          </c:cat>
          <c:val>
            <c:numRef>
              <c:f>Arkusz2!$C$17:$C$24</c:f>
              <c:numCache>
                <c:formatCode>###0%</c:formatCode>
                <c:ptCount val="8"/>
                <c:pt idx="0">
                  <c:v>0.39898779982454557</c:v>
                </c:pt>
                <c:pt idx="1">
                  <c:v>0.26961021520638578</c:v>
                </c:pt>
                <c:pt idx="2">
                  <c:v>0.21427816114720299</c:v>
                </c:pt>
                <c:pt idx="3">
                  <c:v>0.23212738167997624</c:v>
                </c:pt>
                <c:pt idx="4">
                  <c:v>0.2066558021896045</c:v>
                </c:pt>
                <c:pt idx="5">
                  <c:v>0.18054211175377169</c:v>
                </c:pt>
                <c:pt idx="6">
                  <c:v>0.16031097700074337</c:v>
                </c:pt>
                <c:pt idx="7">
                  <c:v>0.11473772473136251</c:v>
                </c:pt>
              </c:numCache>
            </c:numRef>
          </c:val>
          <c:extLst>
            <c:ext xmlns:c16="http://schemas.microsoft.com/office/drawing/2014/chart" uri="{C3380CC4-5D6E-409C-BE32-E72D297353CC}">
              <c16:uniqueId val="{00000001-AA94-4613-B1FC-01DF08E9110C}"/>
            </c:ext>
          </c:extLst>
        </c:ser>
        <c:dLbls>
          <c:showLegendKey val="0"/>
          <c:showVal val="0"/>
          <c:showCatName val="0"/>
          <c:showSerName val="0"/>
          <c:showPercent val="0"/>
          <c:showBubbleSize val="0"/>
        </c:dLbls>
        <c:gapWidth val="150"/>
        <c:overlap val="100"/>
        <c:axId val="1040439279"/>
        <c:axId val="1040444271"/>
      </c:barChart>
      <c:catAx>
        <c:axId val="10404392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44271"/>
        <c:crosses val="autoZero"/>
        <c:auto val="1"/>
        <c:lblAlgn val="ctr"/>
        <c:lblOffset val="100"/>
        <c:noMultiLvlLbl val="0"/>
      </c:catAx>
      <c:valAx>
        <c:axId val="104044427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39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Arkusz2!$A$42</c:f>
          <c:strCache>
            <c:ptCount val="1"/>
            <c:pt idx="0">
              <c:v>3.4. Czy, w celu powstrzymania zmian klimatycznych, zgodził(a)by się Pan/i na podwyżkę kosztów ogrzewania/energii, by zastąpić węgiel innymi paliwami, które emitują mniej zanieczyszczeń?</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Arkusz2!$B$43</c:f>
              <c:strCache>
                <c:ptCount val="1"/>
                <c:pt idx="0">
                  <c:v>03.2021</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Arkusz2!$A$44:$A$46</c:f>
              <c:strCache>
                <c:ptCount val="3"/>
                <c:pt idx="0">
                  <c:v>Tak</c:v>
                </c:pt>
                <c:pt idx="1">
                  <c:v>Nie</c:v>
                </c:pt>
                <c:pt idx="2">
                  <c:v>Nie wiem/nie mam zdania</c:v>
                </c:pt>
              </c:strCache>
            </c:strRef>
          </c:cat>
          <c:val>
            <c:numRef>
              <c:f>Arkusz2!$B$44:$B$46</c:f>
              <c:numCache>
                <c:formatCode>0%</c:formatCode>
                <c:ptCount val="3"/>
                <c:pt idx="0">
                  <c:v>0.46945864599181486</c:v>
                </c:pt>
                <c:pt idx="1">
                  <c:v>0.44721928133948663</c:v>
                </c:pt>
                <c:pt idx="2">
                  <c:v>8.3322072668699274E-2</c:v>
                </c:pt>
              </c:numCache>
            </c:numRef>
          </c:val>
          <c:extLst>
            <c:ext xmlns:c16="http://schemas.microsoft.com/office/drawing/2014/chart" uri="{C3380CC4-5D6E-409C-BE32-E72D297353CC}">
              <c16:uniqueId val="{00000000-BFB7-4BCD-99EC-FBE0FBA2F912}"/>
            </c:ext>
          </c:extLst>
        </c:ser>
        <c:ser>
          <c:idx val="1"/>
          <c:order val="1"/>
          <c:tx>
            <c:strRef>
              <c:f>Arkusz2!$C$43</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Arkusz2!$A$44:$A$46</c:f>
              <c:strCache>
                <c:ptCount val="3"/>
                <c:pt idx="0">
                  <c:v>Tak</c:v>
                </c:pt>
                <c:pt idx="1">
                  <c:v>Nie</c:v>
                </c:pt>
                <c:pt idx="2">
                  <c:v>Nie wiem/nie mam zdania</c:v>
                </c:pt>
              </c:strCache>
            </c:strRef>
          </c:cat>
          <c:val>
            <c:numRef>
              <c:f>Arkusz2!$C$44:$C$46</c:f>
              <c:numCache>
                <c:formatCode>0%</c:formatCode>
                <c:ptCount val="3"/>
                <c:pt idx="0">
                  <c:v>0.56459756591575372</c:v>
                </c:pt>
                <c:pt idx="1">
                  <c:v>0.4012408877878117</c:v>
                </c:pt>
                <c:pt idx="2">
                  <c:v>3.4161546296435683E-2</c:v>
                </c:pt>
              </c:numCache>
            </c:numRef>
          </c:val>
          <c:extLst>
            <c:ext xmlns:c16="http://schemas.microsoft.com/office/drawing/2014/chart" uri="{C3380CC4-5D6E-409C-BE32-E72D297353CC}">
              <c16:uniqueId val="{00000001-BFB7-4BCD-99EC-FBE0FBA2F912}"/>
            </c:ext>
          </c:extLst>
        </c:ser>
        <c:dLbls>
          <c:showLegendKey val="0"/>
          <c:showVal val="0"/>
          <c:showCatName val="0"/>
          <c:showSerName val="0"/>
          <c:showPercent val="0"/>
          <c:showBubbleSize val="0"/>
        </c:dLbls>
        <c:gapWidth val="219"/>
        <c:overlap val="-27"/>
        <c:axId val="1051277855"/>
        <c:axId val="1051287007"/>
      </c:barChart>
      <c:catAx>
        <c:axId val="10512778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287007"/>
        <c:crosses val="autoZero"/>
        <c:auto val="1"/>
        <c:lblAlgn val="ctr"/>
        <c:lblOffset val="100"/>
        <c:noMultiLvlLbl val="0"/>
      </c:catAx>
      <c:valAx>
        <c:axId val="10512870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2778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Arkusz2!$A$49</c:f>
          <c:strCache>
            <c:ptCount val="1"/>
            <c:pt idx="0">
              <c:v>4.1. Czy zgadza się Pan/i z następującymi stwierdzeniami: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percentStacked"/>
        <c:varyColors val="0"/>
        <c:ser>
          <c:idx val="0"/>
          <c:order val="0"/>
          <c:tx>
            <c:strRef>
              <c:f>Arkusz2!$B$50</c:f>
              <c:strCache>
                <c:ptCount val="1"/>
                <c:pt idx="0">
                  <c:v>zgadzam się</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Arkusz2!$A$51:$A$53</c:f>
              <c:strCache>
                <c:ptCount val="3"/>
                <c:pt idx="0">
                  <c:v>rząd Mateusza Morawieckiego na pierwszym miejscu stawia interesy Polski i reaguje na ich naruszenie przez prawo UE.</c:v>
                </c:pt>
                <c:pt idx="1">
                  <c:v>korzyści z członkostwa w UE przewyższają koszty z tym związane.</c:v>
                </c:pt>
                <c:pt idx="2">
                  <c:v>korzystanie z pieniędzy z UE powinno być uzależnione od stosowania zaleceń UE.</c:v>
                </c:pt>
              </c:strCache>
            </c:strRef>
          </c:cat>
          <c:val>
            <c:numRef>
              <c:f>Arkusz2!$B$51:$B$53</c:f>
              <c:numCache>
                <c:formatCode>###0%</c:formatCode>
                <c:ptCount val="3"/>
                <c:pt idx="0">
                  <c:v>0.34793263833559707</c:v>
                </c:pt>
                <c:pt idx="1">
                  <c:v>0.59470773225625673</c:v>
                </c:pt>
                <c:pt idx="2">
                  <c:v>0.61841986916784086</c:v>
                </c:pt>
              </c:numCache>
            </c:numRef>
          </c:val>
          <c:extLst>
            <c:ext xmlns:c16="http://schemas.microsoft.com/office/drawing/2014/chart" uri="{C3380CC4-5D6E-409C-BE32-E72D297353CC}">
              <c16:uniqueId val="{00000000-3022-455D-942B-D56E544A1D2F}"/>
            </c:ext>
          </c:extLst>
        </c:ser>
        <c:ser>
          <c:idx val="1"/>
          <c:order val="1"/>
          <c:tx>
            <c:strRef>
              <c:f>Arkusz2!$C$50</c:f>
              <c:strCache>
                <c:ptCount val="1"/>
                <c:pt idx="0">
                  <c:v>nie zgadzam się</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Arkusz2!$A$51:$A$53</c:f>
              <c:strCache>
                <c:ptCount val="3"/>
                <c:pt idx="0">
                  <c:v>rząd Mateusza Morawieckiego na pierwszym miejscu stawia interesy Polski i reaguje na ich naruszenie przez prawo UE.</c:v>
                </c:pt>
                <c:pt idx="1">
                  <c:v>korzyści z członkostwa w UE przewyższają koszty z tym związane.</c:v>
                </c:pt>
                <c:pt idx="2">
                  <c:v>korzystanie z pieniędzy z UE powinno być uzależnione od stosowania zaleceń UE.</c:v>
                </c:pt>
              </c:strCache>
            </c:strRef>
          </c:cat>
          <c:val>
            <c:numRef>
              <c:f>Arkusz2!$C$51:$C$53</c:f>
              <c:numCache>
                <c:formatCode>###0%</c:formatCode>
                <c:ptCount val="3"/>
                <c:pt idx="0">
                  <c:v>0.48496700088181394</c:v>
                </c:pt>
                <c:pt idx="1">
                  <c:v>0.28817405554558889</c:v>
                </c:pt>
                <c:pt idx="2">
                  <c:v>0.35178194552961967</c:v>
                </c:pt>
              </c:numCache>
            </c:numRef>
          </c:val>
          <c:extLst>
            <c:ext xmlns:c16="http://schemas.microsoft.com/office/drawing/2014/chart" uri="{C3380CC4-5D6E-409C-BE32-E72D297353CC}">
              <c16:uniqueId val="{00000001-3022-455D-942B-D56E544A1D2F}"/>
            </c:ext>
          </c:extLst>
        </c:ser>
        <c:ser>
          <c:idx val="2"/>
          <c:order val="2"/>
          <c:tx>
            <c:strRef>
              <c:f>Arkusz2!$D$50</c:f>
              <c:strCache>
                <c:ptCount val="1"/>
                <c:pt idx="0">
                  <c:v>trudno powiedzieć</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Arkusz2!$A$51:$A$53</c:f>
              <c:strCache>
                <c:ptCount val="3"/>
                <c:pt idx="0">
                  <c:v>rząd Mateusza Morawieckiego na pierwszym miejscu stawia interesy Polski i reaguje na ich naruszenie przez prawo UE.</c:v>
                </c:pt>
                <c:pt idx="1">
                  <c:v>korzyści z członkostwa w UE przewyższają koszty z tym związane.</c:v>
                </c:pt>
                <c:pt idx="2">
                  <c:v>korzystanie z pieniędzy z UE powinno być uzależnione od stosowania zaleceń UE.</c:v>
                </c:pt>
              </c:strCache>
            </c:strRef>
          </c:cat>
          <c:val>
            <c:numRef>
              <c:f>Arkusz2!$D$51:$D$53</c:f>
              <c:numCache>
                <c:formatCode>###0%</c:formatCode>
                <c:ptCount val="3"/>
                <c:pt idx="0">
                  <c:v>0.16710036078259005</c:v>
                </c:pt>
                <c:pt idx="1">
                  <c:v>0.11711821219815523</c:v>
                </c:pt>
                <c:pt idx="2">
                  <c:v>2.9798185302540855E-2</c:v>
                </c:pt>
              </c:numCache>
            </c:numRef>
          </c:val>
          <c:extLst>
            <c:ext xmlns:c16="http://schemas.microsoft.com/office/drawing/2014/chart" uri="{C3380CC4-5D6E-409C-BE32-E72D297353CC}">
              <c16:uniqueId val="{00000002-3022-455D-942B-D56E544A1D2F}"/>
            </c:ext>
          </c:extLst>
        </c:ser>
        <c:dLbls>
          <c:showLegendKey val="0"/>
          <c:showVal val="0"/>
          <c:showCatName val="0"/>
          <c:showSerName val="0"/>
          <c:showPercent val="0"/>
          <c:showBubbleSize val="0"/>
        </c:dLbls>
        <c:gapWidth val="150"/>
        <c:overlap val="100"/>
        <c:axId val="1232040159"/>
        <c:axId val="1232040575"/>
      </c:barChart>
      <c:catAx>
        <c:axId val="12320401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0575"/>
        <c:crosses val="autoZero"/>
        <c:auto val="1"/>
        <c:lblAlgn val="ctr"/>
        <c:lblOffset val="100"/>
        <c:noMultiLvlLbl val="0"/>
      </c:catAx>
      <c:valAx>
        <c:axId val="123204057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01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Arkusz2!$N$49</c:f>
          <c:strCache>
            <c:ptCount val="1"/>
            <c:pt idx="0">
              <c:v>4.1. Udział osób, które zgadzają się z następującymi stwierdzeniami: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tx>
            <c:strRef>
              <c:f>Arkusz2!$O$50</c:f>
              <c:strCache>
                <c:ptCount val="1"/>
                <c:pt idx="0">
                  <c:v>03.2021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Arkusz2!$N$51:$N$53</c:f>
              <c:strCache>
                <c:ptCount val="3"/>
                <c:pt idx="0">
                  <c:v>rząd Mateusza Morawieckiego na pierwszym miejscu stawia interesy Polski i reaguje na ich naruszenie przez prawo UE.</c:v>
                </c:pt>
                <c:pt idx="1">
                  <c:v>korzyści z członkostwa w UE przewyższają koszty z tym związane.</c:v>
                </c:pt>
                <c:pt idx="2">
                  <c:v>korzystanie z pieniędzy z UE powinno być uzależnione od stosowania zaleceń UE.</c:v>
                </c:pt>
              </c:strCache>
            </c:strRef>
          </c:cat>
          <c:val>
            <c:numRef>
              <c:f>Arkusz2!$O$51:$O$53</c:f>
              <c:numCache>
                <c:formatCode>0%</c:formatCode>
                <c:ptCount val="3"/>
                <c:pt idx="0">
                  <c:v>0.34493511292603607</c:v>
                </c:pt>
                <c:pt idx="1">
                  <c:v>0.5896609392248866</c:v>
                </c:pt>
                <c:pt idx="2">
                  <c:v>0.50355826371360424</c:v>
                </c:pt>
              </c:numCache>
            </c:numRef>
          </c:val>
          <c:extLst>
            <c:ext xmlns:c16="http://schemas.microsoft.com/office/drawing/2014/chart" uri="{C3380CC4-5D6E-409C-BE32-E72D297353CC}">
              <c16:uniqueId val="{00000000-ABD7-406A-B5EA-2F3923832E53}"/>
            </c:ext>
          </c:extLst>
        </c:ser>
        <c:ser>
          <c:idx val="1"/>
          <c:order val="1"/>
          <c:tx>
            <c:strRef>
              <c:f>Arkusz2!$P$50</c:f>
              <c:strCache>
                <c:ptCount val="1"/>
                <c:pt idx="0">
                  <c:v>05.2021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Arkusz2!$N$51:$N$53</c:f>
              <c:strCache>
                <c:ptCount val="3"/>
                <c:pt idx="0">
                  <c:v>rząd Mateusza Morawieckiego na pierwszym miejscu stawia interesy Polski i reaguje na ich naruszenie przez prawo UE.</c:v>
                </c:pt>
                <c:pt idx="1">
                  <c:v>korzyści z członkostwa w UE przewyższają koszty z tym związane.</c:v>
                </c:pt>
                <c:pt idx="2">
                  <c:v>korzystanie z pieniędzy z UE powinno być uzależnione od stosowania zaleceń UE.</c:v>
                </c:pt>
              </c:strCache>
            </c:strRef>
          </c:cat>
          <c:val>
            <c:numRef>
              <c:f>Arkusz2!$P$51:$P$53</c:f>
              <c:numCache>
                <c:formatCode>0%</c:formatCode>
                <c:ptCount val="3"/>
                <c:pt idx="0">
                  <c:v>0.34793263833559707</c:v>
                </c:pt>
                <c:pt idx="1">
                  <c:v>0.59470773225625673</c:v>
                </c:pt>
                <c:pt idx="2">
                  <c:v>0.61841986916784086</c:v>
                </c:pt>
              </c:numCache>
            </c:numRef>
          </c:val>
          <c:extLst>
            <c:ext xmlns:c16="http://schemas.microsoft.com/office/drawing/2014/chart" uri="{C3380CC4-5D6E-409C-BE32-E72D297353CC}">
              <c16:uniqueId val="{00000001-ABD7-406A-B5EA-2F3923832E53}"/>
            </c:ext>
          </c:extLst>
        </c:ser>
        <c:dLbls>
          <c:showLegendKey val="0"/>
          <c:showVal val="0"/>
          <c:showCatName val="0"/>
          <c:showSerName val="0"/>
          <c:showPercent val="0"/>
          <c:showBubbleSize val="0"/>
        </c:dLbls>
        <c:gapWidth val="219"/>
        <c:axId val="1040435119"/>
        <c:axId val="1040425967"/>
      </c:barChart>
      <c:catAx>
        <c:axId val="10404351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25967"/>
        <c:crosses val="autoZero"/>
        <c:auto val="1"/>
        <c:lblAlgn val="ctr"/>
        <c:lblOffset val="100"/>
        <c:noMultiLvlLbl val="0"/>
      </c:catAx>
      <c:valAx>
        <c:axId val="1040425967"/>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351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Arkusz2!$A$55</c:f>
          <c:strCache>
            <c:ptCount val="1"/>
            <c:pt idx="0">
              <c:v>4.2. Jak Pan/i ocenia czy wprowadzenie Krajowego Planu Odbudowy czyli wykorzystanie środków unijnych na odbudowę gospodarki i rozwój kraju po pandemii przyniesie korzyści osobom takim jak Pan/i?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Arkusz2!$A$56:$A$58</c:f>
              <c:strCache>
                <c:ptCount val="3"/>
                <c:pt idx="0">
                  <c:v>Pozytywnie</c:v>
                </c:pt>
                <c:pt idx="1">
                  <c:v>Negatywnie</c:v>
                </c:pt>
                <c:pt idx="2">
                  <c:v>Nie wiem; trudno powiedzieć</c:v>
                </c:pt>
              </c:strCache>
            </c:strRef>
          </c:cat>
          <c:val>
            <c:numRef>
              <c:f>Arkusz2!$B$56:$B$58</c:f>
              <c:numCache>
                <c:formatCode>0%</c:formatCode>
                <c:ptCount val="3"/>
                <c:pt idx="0">
                  <c:v>0.52246889464444335</c:v>
                </c:pt>
                <c:pt idx="1">
                  <c:v>0.29966597643965392</c:v>
                </c:pt>
                <c:pt idx="2">
                  <c:v>0.17786512891590409</c:v>
                </c:pt>
              </c:numCache>
            </c:numRef>
          </c:val>
          <c:extLst>
            <c:ext xmlns:c16="http://schemas.microsoft.com/office/drawing/2014/chart" uri="{C3380CC4-5D6E-409C-BE32-E72D297353CC}">
              <c16:uniqueId val="{00000000-C0A9-4623-A6E4-C4A01BB0F88C}"/>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Arkusz2!$A$62</c:f>
          <c:strCache>
            <c:ptCount val="1"/>
            <c:pt idx="0">
              <c:v>4.3. W miniony wtorek w sejmie odbyło się głosowanie nad przyjęciem Krajowego Planu Odbudowy. Jak ocenia Pan/i głosowanie poszczególnych partii w tej sprawie (lista poszczególnych partii)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Arkusz2!$B$63</c:f>
              <c:strCache>
                <c:ptCount val="1"/>
                <c:pt idx="0">
                  <c:v>pozytywnie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Arkusz2!$A$64:$A$70</c:f>
              <c:strCache>
                <c:ptCount val="7"/>
                <c:pt idx="0">
                  <c:v>Prawo i Sprawiedliwość</c:v>
                </c:pt>
                <c:pt idx="1">
                  <c:v>Polska 2050</c:v>
                </c:pt>
                <c:pt idx="2">
                  <c:v>Lewica (Nowa Lewica, Polska Partia Socjalistyczna, Razem i Wiosna)</c:v>
                </c:pt>
                <c:pt idx="3">
                  <c:v>Koalicja Polską (PSL, Unia Europejskich Demokratów, Konserwatyści)</c:v>
                </c:pt>
                <c:pt idx="4">
                  <c:v>Solidarna Polska</c:v>
                </c:pt>
                <c:pt idx="5">
                  <c:v>Koalicja Obywatelską (PO, Inicjatywa Polska, Nowoczesna i Zieloni)</c:v>
                </c:pt>
                <c:pt idx="6">
                  <c:v>Konfederacja</c:v>
                </c:pt>
              </c:strCache>
            </c:strRef>
          </c:cat>
          <c:val>
            <c:numRef>
              <c:f>Arkusz2!$B$64:$B$70</c:f>
              <c:numCache>
                <c:formatCode>###0%</c:formatCode>
                <c:ptCount val="7"/>
                <c:pt idx="0">
                  <c:v>0.49602505149175136</c:v>
                </c:pt>
                <c:pt idx="1">
                  <c:v>0.44318034472143325</c:v>
                </c:pt>
                <c:pt idx="2">
                  <c:v>0.43019422209997621</c:v>
                </c:pt>
                <c:pt idx="3">
                  <c:v>0.39403575941898267</c:v>
                </c:pt>
                <c:pt idx="4">
                  <c:v>0.15448354536956996</c:v>
                </c:pt>
                <c:pt idx="5">
                  <c:v>0.15394445489139286</c:v>
                </c:pt>
                <c:pt idx="6">
                  <c:v>0.13293703723485517</c:v>
                </c:pt>
              </c:numCache>
            </c:numRef>
          </c:val>
          <c:extLst>
            <c:ext xmlns:c16="http://schemas.microsoft.com/office/drawing/2014/chart" uri="{C3380CC4-5D6E-409C-BE32-E72D297353CC}">
              <c16:uniqueId val="{00000000-BB3E-4C62-A940-62F2118121E1}"/>
            </c:ext>
          </c:extLst>
        </c:ser>
        <c:ser>
          <c:idx val="1"/>
          <c:order val="1"/>
          <c:tx>
            <c:strRef>
              <c:f>Arkusz2!$C$63</c:f>
              <c:strCache>
                <c:ptCount val="1"/>
                <c:pt idx="0">
                  <c:v>negatywnie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Arkusz2!$A$64:$A$70</c:f>
              <c:strCache>
                <c:ptCount val="7"/>
                <c:pt idx="0">
                  <c:v>Prawo i Sprawiedliwość</c:v>
                </c:pt>
                <c:pt idx="1">
                  <c:v>Polska 2050</c:v>
                </c:pt>
                <c:pt idx="2">
                  <c:v>Lewica (Nowa Lewica, Polska Partia Socjalistyczna, Razem i Wiosna)</c:v>
                </c:pt>
                <c:pt idx="3">
                  <c:v>Koalicja Polską (PSL, Unia Europejskich Demokratów, Konserwatyści)</c:v>
                </c:pt>
                <c:pt idx="4">
                  <c:v>Solidarna Polska</c:v>
                </c:pt>
                <c:pt idx="5">
                  <c:v>Koalicja Obywatelską (PO, Inicjatywa Polska, Nowoczesna i Zieloni)</c:v>
                </c:pt>
                <c:pt idx="6">
                  <c:v>Konfederacja</c:v>
                </c:pt>
              </c:strCache>
            </c:strRef>
          </c:cat>
          <c:val>
            <c:numRef>
              <c:f>Arkusz2!$C$64:$C$70</c:f>
              <c:numCache>
                <c:formatCode>###0%</c:formatCode>
                <c:ptCount val="7"/>
                <c:pt idx="0">
                  <c:v>0.23238114641477556</c:v>
                </c:pt>
                <c:pt idx="1">
                  <c:v>0.2181374612815386</c:v>
                </c:pt>
                <c:pt idx="2">
                  <c:v>0.30689457284339861</c:v>
                </c:pt>
                <c:pt idx="3">
                  <c:v>0.26141317639173883</c:v>
                </c:pt>
                <c:pt idx="4">
                  <c:v>0.54731550093969461</c:v>
                </c:pt>
                <c:pt idx="5">
                  <c:v>0.50404282255607435</c:v>
                </c:pt>
                <c:pt idx="6">
                  <c:v>0.57982127736687772</c:v>
                </c:pt>
              </c:numCache>
            </c:numRef>
          </c:val>
          <c:extLst>
            <c:ext xmlns:c16="http://schemas.microsoft.com/office/drawing/2014/chart" uri="{C3380CC4-5D6E-409C-BE32-E72D297353CC}">
              <c16:uniqueId val="{00000001-BB3E-4C62-A940-62F2118121E1}"/>
            </c:ext>
          </c:extLst>
        </c:ser>
        <c:ser>
          <c:idx val="2"/>
          <c:order val="2"/>
          <c:tx>
            <c:strRef>
              <c:f>Arkusz2!$D$63</c:f>
              <c:strCache>
                <c:ptCount val="1"/>
                <c:pt idx="0">
                  <c:v>trudno powiedzieć</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Arkusz2!$A$64:$A$70</c:f>
              <c:strCache>
                <c:ptCount val="7"/>
                <c:pt idx="0">
                  <c:v>Prawo i Sprawiedliwość</c:v>
                </c:pt>
                <c:pt idx="1">
                  <c:v>Polska 2050</c:v>
                </c:pt>
                <c:pt idx="2">
                  <c:v>Lewica (Nowa Lewica, Polska Partia Socjalistyczna, Razem i Wiosna)</c:v>
                </c:pt>
                <c:pt idx="3">
                  <c:v>Koalicja Polską (PSL, Unia Europejskich Demokratów, Konserwatyści)</c:v>
                </c:pt>
                <c:pt idx="4">
                  <c:v>Solidarna Polska</c:v>
                </c:pt>
                <c:pt idx="5">
                  <c:v>Koalicja Obywatelską (PO, Inicjatywa Polska, Nowoczesna i Zieloni)</c:v>
                </c:pt>
                <c:pt idx="6">
                  <c:v>Konfederacja</c:v>
                </c:pt>
              </c:strCache>
            </c:strRef>
          </c:cat>
          <c:val>
            <c:numRef>
              <c:f>Arkusz2!$D$64:$D$70</c:f>
              <c:numCache>
                <c:formatCode>###0%</c:formatCode>
                <c:ptCount val="7"/>
                <c:pt idx="0">
                  <c:v>0.27159380209347467</c:v>
                </c:pt>
                <c:pt idx="1">
                  <c:v>0.33868219399702992</c:v>
                </c:pt>
                <c:pt idx="2">
                  <c:v>0.26291120505662668</c:v>
                </c:pt>
                <c:pt idx="3">
                  <c:v>0.3445510641892795</c:v>
                </c:pt>
                <c:pt idx="4">
                  <c:v>0.29820095369073696</c:v>
                </c:pt>
                <c:pt idx="5">
                  <c:v>0.34201272255253434</c:v>
                </c:pt>
                <c:pt idx="6">
                  <c:v>0.287241685398269</c:v>
                </c:pt>
              </c:numCache>
            </c:numRef>
          </c:val>
          <c:extLst>
            <c:ext xmlns:c16="http://schemas.microsoft.com/office/drawing/2014/chart" uri="{C3380CC4-5D6E-409C-BE32-E72D297353CC}">
              <c16:uniqueId val="{00000002-BB3E-4C62-A940-62F2118121E1}"/>
            </c:ext>
          </c:extLst>
        </c:ser>
        <c:dLbls>
          <c:showLegendKey val="0"/>
          <c:showVal val="0"/>
          <c:showCatName val="0"/>
          <c:showSerName val="0"/>
          <c:showPercent val="0"/>
          <c:showBubbleSize val="0"/>
        </c:dLbls>
        <c:gapWidth val="150"/>
        <c:axId val="1040447599"/>
        <c:axId val="1040450095"/>
      </c:barChart>
      <c:catAx>
        <c:axId val="10404475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50095"/>
        <c:crosses val="autoZero"/>
        <c:auto val="1"/>
        <c:lblAlgn val="ctr"/>
        <c:lblOffset val="100"/>
        <c:noMultiLvlLbl val="0"/>
      </c:catAx>
      <c:valAx>
        <c:axId val="10404500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0447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Arkusz2!$A$72</c:f>
          <c:strCache>
            <c:ptCount val="1"/>
            <c:pt idx="0">
              <c:v>4.4. Przyjęty we wtorek przez Sejm projekt, dzięki któremu będzie finansowany Krajowego Planu Odbudowy, zostanie poddany pod obrady Senatu.</c:v>
            </c:pt>
          </c:strCache>
        </c:strRef>
      </c:tx>
      <c:overlay val="0"/>
      <c:spPr>
        <a:noFill/>
        <a:ln>
          <a:noFill/>
        </a:ln>
        <a:effectLst/>
      </c:spPr>
      <c:txPr>
        <a:bodyPr rot="0" spcFirstLastPara="1" vertOverflow="ellipsis" vert="horz" wrap="square" anchor="ctr" anchorCtr="1"/>
        <a:lstStyle/>
        <a:p>
          <a:pPr algn="ct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manualLayout>
          <c:layoutTarget val="inner"/>
          <c:xMode val="edge"/>
          <c:yMode val="edge"/>
          <c:x val="7.2817147856517939E-2"/>
          <c:y val="0.2412950194697166"/>
          <c:w val="0.8966272965879265"/>
          <c:h val="0.6004487780996286"/>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Arkusz2!$A$73:$A$75</c:f>
              <c:strCache>
                <c:ptCount val="3"/>
                <c:pt idx="0">
                  <c:v>Powinien wnieść poprawki</c:v>
                </c:pt>
                <c:pt idx="1">
                  <c:v>Powinien jak najszybciej poddać pod głosowanie </c:v>
                </c:pt>
                <c:pt idx="2">
                  <c:v>Nie wiem/nie mam zdania</c:v>
                </c:pt>
              </c:strCache>
            </c:strRef>
          </c:cat>
          <c:val>
            <c:numRef>
              <c:f>Arkusz2!$B$73:$B$75</c:f>
              <c:numCache>
                <c:formatCode>0%</c:formatCode>
                <c:ptCount val="3"/>
                <c:pt idx="0">
                  <c:v>0.43029861793086072</c:v>
                </c:pt>
                <c:pt idx="1">
                  <c:v>0.3144297699466293</c:v>
                </c:pt>
                <c:pt idx="2">
                  <c:v>0.24107569725648223</c:v>
                </c:pt>
              </c:numCache>
            </c:numRef>
          </c:val>
          <c:extLst>
            <c:ext xmlns:c16="http://schemas.microsoft.com/office/drawing/2014/chart" uri="{C3380CC4-5D6E-409C-BE32-E72D297353CC}">
              <c16:uniqueId val="{00000000-CF31-4F98-A36A-957B3B5CF286}"/>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userShapes r:id="rId4"/>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c:f>
          <c:strCache>
            <c:ptCount val="1"/>
            <c:pt idx="0">
              <c:v>1.1. Czy zamierza się Pan/Pani zaszczepić przeciwko Covid-19? </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Arkusz1!$M$1</c:f>
              <c:strCache>
                <c:ptCount val="1"/>
                <c:pt idx="0">
                  <c:v>02.2021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Arkusz1!$L$2:$L$5</c:f>
              <c:strCache>
                <c:ptCount val="4"/>
                <c:pt idx="0">
                  <c:v>Nie</c:v>
                </c:pt>
                <c:pt idx="1">
                  <c:v>Tak</c:v>
                </c:pt>
                <c:pt idx="2">
                  <c:v>Zaszczepiony</c:v>
                </c:pt>
                <c:pt idx="3">
                  <c:v>Nie wiem/ Trudno powiedzieć</c:v>
                </c:pt>
              </c:strCache>
            </c:strRef>
          </c:cat>
          <c:val>
            <c:numRef>
              <c:f>Arkusz1!$M$2:$M$5</c:f>
              <c:numCache>
                <c:formatCode>0%</c:formatCode>
                <c:ptCount val="4"/>
                <c:pt idx="0">
                  <c:v>0.28902264945747147</c:v>
                </c:pt>
                <c:pt idx="1">
                  <c:v>0.5945357809520968</c:v>
                </c:pt>
                <c:pt idx="2">
                  <c:v>4.0078259914752633E-2</c:v>
                </c:pt>
                <c:pt idx="3">
                  <c:v>7.6363309675680627E-2</c:v>
                </c:pt>
              </c:numCache>
            </c:numRef>
          </c:val>
          <c:extLst>
            <c:ext xmlns:c16="http://schemas.microsoft.com/office/drawing/2014/chart" uri="{C3380CC4-5D6E-409C-BE32-E72D297353CC}">
              <c16:uniqueId val="{00000000-37B9-4978-B652-A1EB789CCBF2}"/>
            </c:ext>
          </c:extLst>
        </c:ser>
        <c:ser>
          <c:idx val="1"/>
          <c:order val="1"/>
          <c:tx>
            <c:strRef>
              <c:f>Arkusz1!$N$1</c:f>
              <c:strCache>
                <c:ptCount val="1"/>
                <c:pt idx="0">
                  <c:v>03.2021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Arkusz1!$L$2:$L$5</c:f>
              <c:strCache>
                <c:ptCount val="4"/>
                <c:pt idx="0">
                  <c:v>Nie</c:v>
                </c:pt>
                <c:pt idx="1">
                  <c:v>Tak</c:v>
                </c:pt>
                <c:pt idx="2">
                  <c:v>Zaszczepiony</c:v>
                </c:pt>
                <c:pt idx="3">
                  <c:v>Nie wiem/ Trudno powiedzieć</c:v>
                </c:pt>
              </c:strCache>
            </c:strRef>
          </c:cat>
          <c:val>
            <c:numRef>
              <c:f>Arkusz1!$N$2:$N$5</c:f>
              <c:numCache>
                <c:formatCode>0%</c:formatCode>
                <c:ptCount val="4"/>
                <c:pt idx="0">
                  <c:v>0.25494910055232795</c:v>
                </c:pt>
                <c:pt idx="1">
                  <c:v>0.58132774469754322</c:v>
                </c:pt>
                <c:pt idx="2">
                  <c:v>8.3748612252372984E-2</c:v>
                </c:pt>
                <c:pt idx="3">
                  <c:v>7.9974542497756831E-2</c:v>
                </c:pt>
              </c:numCache>
            </c:numRef>
          </c:val>
          <c:extLst>
            <c:ext xmlns:c16="http://schemas.microsoft.com/office/drawing/2014/chart" uri="{C3380CC4-5D6E-409C-BE32-E72D297353CC}">
              <c16:uniqueId val="{00000001-37B9-4978-B652-A1EB789CCBF2}"/>
            </c:ext>
          </c:extLst>
        </c:ser>
        <c:ser>
          <c:idx val="2"/>
          <c:order val="2"/>
          <c:tx>
            <c:strRef>
              <c:f>Arkusz1!$O$1</c:f>
              <c:strCache>
                <c:ptCount val="1"/>
                <c:pt idx="0">
                  <c:v>04.2021 (omnibus)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Arkusz1!$L$2:$L$5</c:f>
              <c:strCache>
                <c:ptCount val="4"/>
                <c:pt idx="0">
                  <c:v>Nie</c:v>
                </c:pt>
                <c:pt idx="1">
                  <c:v>Tak</c:v>
                </c:pt>
                <c:pt idx="2">
                  <c:v>Zaszczepiony</c:v>
                </c:pt>
                <c:pt idx="3">
                  <c:v>Nie wiem/ Trudno powiedzieć</c:v>
                </c:pt>
              </c:strCache>
            </c:strRef>
          </c:cat>
          <c:val>
            <c:numRef>
              <c:f>Arkusz1!$O$2:$O$5</c:f>
              <c:numCache>
                <c:formatCode>0%</c:formatCode>
                <c:ptCount val="4"/>
                <c:pt idx="0">
                  <c:v>0.2315443171872178</c:v>
                </c:pt>
                <c:pt idx="1">
                  <c:v>0.54258317646363186</c:v>
                </c:pt>
                <c:pt idx="2">
                  <c:v>0.18994004688371693</c:v>
                </c:pt>
                <c:pt idx="3">
                  <c:v>3.5932459465431096E-2</c:v>
                </c:pt>
              </c:numCache>
            </c:numRef>
          </c:val>
          <c:extLst>
            <c:ext xmlns:c16="http://schemas.microsoft.com/office/drawing/2014/chart" uri="{C3380CC4-5D6E-409C-BE32-E72D297353CC}">
              <c16:uniqueId val="{00000002-37B9-4978-B652-A1EB789CCBF2}"/>
            </c:ext>
          </c:extLst>
        </c:ser>
        <c:ser>
          <c:idx val="3"/>
          <c:order val="3"/>
          <c:tx>
            <c:strRef>
              <c:f>Arkusz1!$P$1</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Arkusz1!$L$2:$L$5</c:f>
              <c:strCache>
                <c:ptCount val="4"/>
                <c:pt idx="0">
                  <c:v>Nie</c:v>
                </c:pt>
                <c:pt idx="1">
                  <c:v>Tak</c:v>
                </c:pt>
                <c:pt idx="2">
                  <c:v>Zaszczepiony</c:v>
                </c:pt>
                <c:pt idx="3">
                  <c:v>Nie wiem/ Trudno powiedzieć</c:v>
                </c:pt>
              </c:strCache>
            </c:strRef>
          </c:cat>
          <c:val>
            <c:numRef>
              <c:f>Arkusz1!$P$2:$P$5</c:f>
              <c:numCache>
                <c:formatCode>0%</c:formatCode>
                <c:ptCount val="4"/>
                <c:pt idx="0">
                  <c:v>0.25350953446097285</c:v>
                </c:pt>
                <c:pt idx="1">
                  <c:v>0.32723926481443899</c:v>
                </c:pt>
                <c:pt idx="2">
                  <c:v>0.3978964580104139</c:v>
                </c:pt>
                <c:pt idx="3">
                  <c:v>2.1354742714174892E-2</c:v>
                </c:pt>
              </c:numCache>
            </c:numRef>
          </c:val>
          <c:extLst>
            <c:ext xmlns:c16="http://schemas.microsoft.com/office/drawing/2014/chart" uri="{C3380CC4-5D6E-409C-BE32-E72D297353CC}">
              <c16:uniqueId val="{00000003-37B9-4978-B652-A1EB789CCBF2}"/>
            </c:ext>
          </c:extLst>
        </c:ser>
        <c:dLbls>
          <c:showLegendKey val="0"/>
          <c:showVal val="0"/>
          <c:showCatName val="0"/>
          <c:showSerName val="0"/>
          <c:showPercent val="0"/>
          <c:showBubbleSize val="0"/>
        </c:dLbls>
        <c:gapWidth val="219"/>
        <c:overlap val="-27"/>
        <c:axId val="1357108847"/>
        <c:axId val="1357105935"/>
      </c:barChart>
      <c:catAx>
        <c:axId val="1357108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357105935"/>
        <c:crosses val="autoZero"/>
        <c:auto val="1"/>
        <c:lblAlgn val="ctr"/>
        <c:lblOffset val="100"/>
        <c:noMultiLvlLbl val="0"/>
      </c:catAx>
      <c:valAx>
        <c:axId val="135710593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357108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Arkusz1!$A$9</c:f>
          <c:strCache>
            <c:ptCount val="1"/>
            <c:pt idx="0">
              <c:v>1.2. Proszę określić w jakim stopniu jest Pan/i zdecydowany/a jeżeli chodzi o zaszczepienie się przeciwko Covid.</c:v>
            </c:pt>
          </c:strCache>
        </c:strRef>
      </c:tx>
      <c:layout>
        <c:manualLayout>
          <c:xMode val="edge"/>
          <c:yMode val="edge"/>
          <c:x val="0.14929660254863686"/>
          <c:y val="5.3398058252427182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Arkusz1!$H$10:$H$12</c:f>
              <c:strCache>
                <c:ptCount val="3"/>
                <c:pt idx="0">
                  <c:v>Zaszczepię się</c:v>
                </c:pt>
                <c:pt idx="1">
                  <c:v>Nie zaszczepię się</c:v>
                </c:pt>
                <c:pt idx="2">
                  <c:v>Nie wiem/ Trudno powiedzieć</c:v>
                </c:pt>
              </c:strCache>
            </c:strRef>
          </c:cat>
          <c:val>
            <c:numRef>
              <c:f>Arkusz1!$I$10:$I$12</c:f>
              <c:numCache>
                <c:formatCode>0%</c:formatCode>
                <c:ptCount val="3"/>
                <c:pt idx="0">
                  <c:v>0.51217359702304155</c:v>
                </c:pt>
                <c:pt idx="1">
                  <c:v>0.28517743456142225</c:v>
                </c:pt>
                <c:pt idx="2">
                  <c:v>0.20264896841553479</c:v>
                </c:pt>
              </c:numCache>
            </c:numRef>
          </c:val>
          <c:extLst>
            <c:ext xmlns:c16="http://schemas.microsoft.com/office/drawing/2014/chart" uri="{C3380CC4-5D6E-409C-BE32-E72D297353CC}">
              <c16:uniqueId val="{00000000-9778-4B6B-A67F-05B691FF8E5C}"/>
            </c:ext>
          </c:extLst>
        </c:ser>
        <c:dLbls>
          <c:showLegendKey val="0"/>
          <c:showVal val="0"/>
          <c:showCatName val="0"/>
          <c:showSerName val="0"/>
          <c:showPercent val="0"/>
          <c:showBubbleSize val="0"/>
        </c:dLbls>
        <c:gapWidth val="182"/>
        <c:axId val="1052194367"/>
        <c:axId val="1052181055"/>
      </c:barChart>
      <c:catAx>
        <c:axId val="1052194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1055"/>
        <c:crosses val="autoZero"/>
        <c:auto val="1"/>
        <c:lblAlgn val="ctr"/>
        <c:lblOffset val="100"/>
        <c:noMultiLvlLbl val="0"/>
      </c:catAx>
      <c:valAx>
        <c:axId val="105218105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4367"/>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Arkusz1!$A$19</c:f>
          <c:strCache>
            <c:ptCount val="1"/>
            <c:pt idx="0">
              <c:v>1.3. Jak ocenia Pan/Pani akcję szczepień przeciwko COVID19? </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Arkusz1!$N$19</c:f>
              <c:strCache>
                <c:ptCount val="1"/>
                <c:pt idx="0">
                  <c:v>02.2021</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Arkusz1!$M$20:$M$22</c:f>
              <c:strCache>
                <c:ptCount val="3"/>
                <c:pt idx="0">
                  <c:v>Dobrze</c:v>
                </c:pt>
                <c:pt idx="1">
                  <c:v>Źle</c:v>
                </c:pt>
                <c:pt idx="2">
                  <c:v>Nie wiem/ Trudno powiedzieć</c:v>
                </c:pt>
              </c:strCache>
            </c:strRef>
          </c:cat>
          <c:val>
            <c:numRef>
              <c:f>Arkusz1!$N$20:$N$22</c:f>
              <c:numCache>
                <c:formatCode>0%</c:formatCode>
                <c:ptCount val="3"/>
                <c:pt idx="0">
                  <c:v>0.43831824268953318</c:v>
                </c:pt>
                <c:pt idx="1">
                  <c:v>0.50844476424616825</c:v>
                </c:pt>
                <c:pt idx="2">
                  <c:v>5.3236993064300207E-2</c:v>
                </c:pt>
              </c:numCache>
            </c:numRef>
          </c:val>
          <c:extLst>
            <c:ext xmlns:c16="http://schemas.microsoft.com/office/drawing/2014/chart" uri="{C3380CC4-5D6E-409C-BE32-E72D297353CC}">
              <c16:uniqueId val="{00000000-EAF2-484F-94B2-AFD62F052861}"/>
            </c:ext>
          </c:extLst>
        </c:ser>
        <c:ser>
          <c:idx val="1"/>
          <c:order val="1"/>
          <c:tx>
            <c:strRef>
              <c:f>Arkusz1!$O$19</c:f>
              <c:strCache>
                <c:ptCount val="1"/>
                <c:pt idx="0">
                  <c:v>03.2021 (omnibus)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Arkusz1!$M$20:$M$22</c:f>
              <c:strCache>
                <c:ptCount val="3"/>
                <c:pt idx="0">
                  <c:v>Dobrze</c:v>
                </c:pt>
                <c:pt idx="1">
                  <c:v>Źle</c:v>
                </c:pt>
                <c:pt idx="2">
                  <c:v>Nie wiem/ Trudno powiedzieć</c:v>
                </c:pt>
              </c:strCache>
            </c:strRef>
          </c:cat>
          <c:val>
            <c:numRef>
              <c:f>Arkusz1!$O$20:$O$22</c:f>
              <c:numCache>
                <c:formatCode>0%</c:formatCode>
                <c:ptCount val="3"/>
                <c:pt idx="0">
                  <c:v>0.48201174440279554</c:v>
                </c:pt>
                <c:pt idx="1">
                  <c:v>0.39147260712804544</c:v>
                </c:pt>
                <c:pt idx="2">
                  <c:v>0.12651564846916039</c:v>
                </c:pt>
              </c:numCache>
            </c:numRef>
          </c:val>
          <c:extLst>
            <c:ext xmlns:c16="http://schemas.microsoft.com/office/drawing/2014/chart" uri="{C3380CC4-5D6E-409C-BE32-E72D297353CC}">
              <c16:uniqueId val="{00000001-EAF2-484F-94B2-AFD62F052861}"/>
            </c:ext>
          </c:extLst>
        </c:ser>
        <c:ser>
          <c:idx val="2"/>
          <c:order val="2"/>
          <c:tx>
            <c:strRef>
              <c:f>Arkusz1!$P$19</c:f>
              <c:strCache>
                <c:ptCount val="1"/>
                <c:pt idx="0">
                  <c:v>03.2021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Arkusz1!$M$20:$M$22</c:f>
              <c:strCache>
                <c:ptCount val="3"/>
                <c:pt idx="0">
                  <c:v>Dobrze</c:v>
                </c:pt>
                <c:pt idx="1">
                  <c:v>Źle</c:v>
                </c:pt>
                <c:pt idx="2">
                  <c:v>Nie wiem/ Trudno powiedzieć</c:v>
                </c:pt>
              </c:strCache>
            </c:strRef>
          </c:cat>
          <c:val>
            <c:numRef>
              <c:f>Arkusz1!$P$20:$P$22</c:f>
              <c:numCache>
                <c:formatCode>0%</c:formatCode>
                <c:ptCount val="3"/>
                <c:pt idx="0">
                  <c:v>0.45390091502009033</c:v>
                </c:pt>
                <c:pt idx="1">
                  <c:v>0.47671778594361003</c:v>
                </c:pt>
                <c:pt idx="2">
                  <c:v>6.938129903630047E-2</c:v>
                </c:pt>
              </c:numCache>
            </c:numRef>
          </c:val>
          <c:extLst>
            <c:ext xmlns:c16="http://schemas.microsoft.com/office/drawing/2014/chart" uri="{C3380CC4-5D6E-409C-BE32-E72D297353CC}">
              <c16:uniqueId val="{00000002-EAF2-484F-94B2-AFD62F052861}"/>
            </c:ext>
          </c:extLst>
        </c:ser>
        <c:ser>
          <c:idx val="3"/>
          <c:order val="3"/>
          <c:tx>
            <c:strRef>
              <c:f>Arkusz1!$Q$19</c:f>
              <c:strCache>
                <c:ptCount val="1"/>
                <c:pt idx="0">
                  <c:v>04.2021 (omnibus)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Arkusz1!$M$20:$M$22</c:f>
              <c:strCache>
                <c:ptCount val="3"/>
                <c:pt idx="0">
                  <c:v>Dobrze</c:v>
                </c:pt>
                <c:pt idx="1">
                  <c:v>Źle</c:v>
                </c:pt>
                <c:pt idx="2">
                  <c:v>Nie wiem/ Trudno powiedzieć</c:v>
                </c:pt>
              </c:strCache>
            </c:strRef>
          </c:cat>
          <c:val>
            <c:numRef>
              <c:f>Arkusz1!$Q$20:$Q$22</c:f>
              <c:numCache>
                <c:formatCode>0%</c:formatCode>
                <c:ptCount val="3"/>
                <c:pt idx="0">
                  <c:v>0.54881943522757326</c:v>
                </c:pt>
                <c:pt idx="1">
                  <c:v>0.35667344553300051</c:v>
                </c:pt>
                <c:pt idx="2">
                  <c:v>9.4507119239424231E-2</c:v>
                </c:pt>
              </c:numCache>
            </c:numRef>
          </c:val>
          <c:extLst>
            <c:ext xmlns:c16="http://schemas.microsoft.com/office/drawing/2014/chart" uri="{C3380CC4-5D6E-409C-BE32-E72D297353CC}">
              <c16:uniqueId val="{00000003-EAF2-484F-94B2-AFD62F052861}"/>
            </c:ext>
          </c:extLst>
        </c:ser>
        <c:ser>
          <c:idx val="4"/>
          <c:order val="4"/>
          <c:tx>
            <c:strRef>
              <c:f>Arkusz1!$R$19</c:f>
              <c:strCache>
                <c:ptCount val="1"/>
                <c:pt idx="0">
                  <c:v>05.2021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Arkusz1!$M$20:$M$22</c:f>
              <c:strCache>
                <c:ptCount val="3"/>
                <c:pt idx="0">
                  <c:v>Dobrze</c:v>
                </c:pt>
                <c:pt idx="1">
                  <c:v>Źle</c:v>
                </c:pt>
                <c:pt idx="2">
                  <c:v>Nie wiem/ Trudno powiedzieć</c:v>
                </c:pt>
              </c:strCache>
            </c:strRef>
          </c:cat>
          <c:val>
            <c:numRef>
              <c:f>Arkusz1!$R$20:$R$22</c:f>
              <c:numCache>
                <c:formatCode>0%</c:formatCode>
                <c:ptCount val="3"/>
                <c:pt idx="0">
                  <c:v>0.6416161632202837</c:v>
                </c:pt>
                <c:pt idx="1">
                  <c:v>0.21621410111643261</c:v>
                </c:pt>
                <c:pt idx="2">
                  <c:v>0.14216973566328453</c:v>
                </c:pt>
              </c:numCache>
            </c:numRef>
          </c:val>
          <c:extLst>
            <c:ext xmlns:c16="http://schemas.microsoft.com/office/drawing/2014/chart" uri="{C3380CC4-5D6E-409C-BE32-E72D297353CC}">
              <c16:uniqueId val="{00000004-EAF2-484F-94B2-AFD62F052861}"/>
            </c:ext>
          </c:extLst>
        </c:ser>
        <c:dLbls>
          <c:showLegendKey val="0"/>
          <c:showVal val="0"/>
          <c:showCatName val="0"/>
          <c:showSerName val="0"/>
          <c:showPercent val="0"/>
          <c:showBubbleSize val="0"/>
        </c:dLbls>
        <c:gapWidth val="219"/>
        <c:overlap val="-27"/>
        <c:axId val="1051318623"/>
        <c:axId val="1051304479"/>
      </c:barChart>
      <c:catAx>
        <c:axId val="10513186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304479"/>
        <c:crosses val="autoZero"/>
        <c:auto val="1"/>
        <c:lblAlgn val="ctr"/>
        <c:lblOffset val="100"/>
        <c:noMultiLvlLbl val="0"/>
      </c:catAx>
      <c:valAx>
        <c:axId val="10513044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3186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Arkusz1!$A$26</c:f>
          <c:strCache>
            <c:ptCount val="1"/>
            <c:pt idx="0">
              <c:v>1.4. Którą szczepionkę (gdyby była do wyboru) przeciw COVID-19 wybrałby(-aby) Pan/Pani w pierwszej kolejności? (N=308)</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Arkusz1!$B$27</c:f>
              <c:strCache>
                <c:ptCount val="1"/>
                <c:pt idx="0">
                  <c:v>03.2021 (omnibus)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Arkusz1!$A$28:$A$31</c:f>
              <c:strCache>
                <c:ptCount val="4"/>
                <c:pt idx="0">
                  <c:v>Pfizer</c:v>
                </c:pt>
                <c:pt idx="1">
                  <c:v>Moderna</c:v>
                </c:pt>
                <c:pt idx="2">
                  <c:v>Janssen (Johnson&amp;Johnson)</c:v>
                </c:pt>
                <c:pt idx="3">
                  <c:v>Astra Zeneca</c:v>
                </c:pt>
              </c:strCache>
            </c:strRef>
          </c:cat>
          <c:val>
            <c:numRef>
              <c:f>Arkusz1!$B$28:$B$31</c:f>
              <c:numCache>
                <c:formatCode>0%</c:formatCode>
                <c:ptCount val="4"/>
                <c:pt idx="0">
                  <c:v>0.44361368835189519</c:v>
                </c:pt>
                <c:pt idx="1">
                  <c:v>0.11575659424194146</c:v>
                </c:pt>
                <c:pt idx="2">
                  <c:v>0.10174901771212638</c:v>
                </c:pt>
                <c:pt idx="3">
                  <c:v>5.264155004964257E-2</c:v>
                </c:pt>
              </c:numCache>
            </c:numRef>
          </c:val>
          <c:extLst>
            <c:ext xmlns:c16="http://schemas.microsoft.com/office/drawing/2014/chart" uri="{C3380CC4-5D6E-409C-BE32-E72D297353CC}">
              <c16:uniqueId val="{00000000-6299-431B-B7FB-0FCF7D93FDDD}"/>
            </c:ext>
          </c:extLst>
        </c:ser>
        <c:ser>
          <c:idx val="1"/>
          <c:order val="1"/>
          <c:tx>
            <c:strRef>
              <c:f>Arkusz1!$C$27</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Arkusz1!$A$28:$A$31</c:f>
              <c:strCache>
                <c:ptCount val="4"/>
                <c:pt idx="0">
                  <c:v>Pfizer</c:v>
                </c:pt>
                <c:pt idx="1">
                  <c:v>Moderna</c:v>
                </c:pt>
                <c:pt idx="2">
                  <c:v>Janssen (Johnson&amp;Johnson)</c:v>
                </c:pt>
                <c:pt idx="3">
                  <c:v>Astra Zeneca</c:v>
                </c:pt>
              </c:strCache>
            </c:strRef>
          </c:cat>
          <c:val>
            <c:numRef>
              <c:f>Arkusz1!$C$28:$C$31</c:f>
              <c:numCache>
                <c:formatCode>0%</c:formatCode>
                <c:ptCount val="4"/>
                <c:pt idx="0">
                  <c:v>0.551302447114004</c:v>
                </c:pt>
                <c:pt idx="1">
                  <c:v>0.23072530296329327</c:v>
                </c:pt>
                <c:pt idx="2">
                  <c:v>0.10288813899471083</c:v>
                </c:pt>
                <c:pt idx="3">
                  <c:v>8.6156746262602835E-3</c:v>
                </c:pt>
              </c:numCache>
            </c:numRef>
          </c:val>
          <c:extLst>
            <c:ext xmlns:c16="http://schemas.microsoft.com/office/drawing/2014/chart" uri="{C3380CC4-5D6E-409C-BE32-E72D297353CC}">
              <c16:uniqueId val="{00000001-6299-431B-B7FB-0FCF7D93FDDD}"/>
            </c:ext>
          </c:extLst>
        </c:ser>
        <c:dLbls>
          <c:showLegendKey val="0"/>
          <c:showVal val="0"/>
          <c:showCatName val="0"/>
          <c:showSerName val="0"/>
          <c:showPercent val="0"/>
          <c:showBubbleSize val="0"/>
        </c:dLbls>
        <c:gapWidth val="219"/>
        <c:overlap val="-27"/>
        <c:axId val="1052194783"/>
        <c:axId val="1052197279"/>
      </c:barChart>
      <c:catAx>
        <c:axId val="105219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7279"/>
        <c:crosses val="autoZero"/>
        <c:auto val="1"/>
        <c:lblAlgn val="ctr"/>
        <c:lblOffset val="100"/>
        <c:noMultiLvlLbl val="0"/>
      </c:catAx>
      <c:valAx>
        <c:axId val="1052197279"/>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47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Arkusz2!$A$76</c:f>
          <c:strCache>
            <c:ptCount val="1"/>
            <c:pt idx="0">
              <c:v>5.1. Czy Pana/i zdaniem braki w edukacji spowodowane nauką zdalną będzie można wyrównać w przyszłości?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Arkusz2!$A$77:$A$81</c:f>
              <c:strCache>
                <c:ptCount val="5"/>
                <c:pt idx="0">
                  <c:v>Tak, ale trzeba będzie zmodyfikować programy nauczania</c:v>
                </c:pt>
                <c:pt idx="1">
                  <c:v>Tak, ale trzeba będzie wydłużyć okres edukacji uczniów i studentów</c:v>
                </c:pt>
                <c:pt idx="2">
                  <c:v>Tak, bo są niewielkie i łatwo je wyrównać w ciągu roku szkolnego</c:v>
                </c:pt>
                <c:pt idx="3">
                  <c:v>Nie, bo braków nie da się wyrównać</c:v>
                </c:pt>
                <c:pt idx="4">
                  <c:v>Nie wiem; trudno powiedzieć</c:v>
                </c:pt>
              </c:strCache>
            </c:strRef>
          </c:cat>
          <c:val>
            <c:numRef>
              <c:f>Arkusz2!$B$77:$B$81</c:f>
              <c:numCache>
                <c:formatCode>0%</c:formatCode>
                <c:ptCount val="5"/>
                <c:pt idx="0">
                  <c:v>0.27458241151212132</c:v>
                </c:pt>
                <c:pt idx="1">
                  <c:v>0.10361394974897795</c:v>
                </c:pt>
                <c:pt idx="2">
                  <c:v>6.8740796863532933E-2</c:v>
                </c:pt>
                <c:pt idx="3">
                  <c:v>0.42217710932105229</c:v>
                </c:pt>
                <c:pt idx="4">
                  <c:v>0.13088573255431632</c:v>
                </c:pt>
              </c:numCache>
            </c:numRef>
          </c:val>
          <c:extLst>
            <c:ext xmlns:c16="http://schemas.microsoft.com/office/drawing/2014/chart" uri="{C3380CC4-5D6E-409C-BE32-E72D297353CC}">
              <c16:uniqueId val="{00000000-A003-4761-B8C1-F68026B31A62}"/>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Arkusz1!$A$33</c:f>
          <c:strCache>
            <c:ptCount val="1"/>
            <c:pt idx="0">
              <c:v>1.5. A gdyby nie było dostępnej żadnej innej szczepionki czy zaszczepiłby/łaby się Pan/i szczepionką AstraZeneca? (N=308)</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manualLayout>
          <c:layoutTarget val="inner"/>
          <c:xMode val="edge"/>
          <c:yMode val="edge"/>
          <c:x val="4.6583433556031326E-2"/>
          <c:y val="0.12299762916343339"/>
          <c:w val="0.93767123169824562"/>
          <c:h val="0.60744931425803106"/>
        </c:manualLayout>
      </c:layout>
      <c:barChart>
        <c:barDir val="col"/>
        <c:grouping val="clustered"/>
        <c:varyColors val="0"/>
        <c:ser>
          <c:idx val="0"/>
          <c:order val="0"/>
          <c:tx>
            <c:strRef>
              <c:f>Arkusz1!$I$33</c:f>
              <c:strCache>
                <c:ptCount val="1"/>
                <c:pt idx="0">
                  <c:v>03.2021 (omnibus)</c:v>
                </c:pt>
              </c:strCache>
            </c:strRef>
          </c:tx>
          <c:spPr>
            <a:solidFill>
              <a:schemeClr val="accent2">
                <a:alpha val="94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Arkusz1!$H$34:$H$36</c:f>
              <c:strCache>
                <c:ptCount val="3"/>
                <c:pt idx="0">
                  <c:v>Zaszczepiłbym się</c:v>
                </c:pt>
                <c:pt idx="1">
                  <c:v>Nie zaszczepiłbym się</c:v>
                </c:pt>
                <c:pt idx="2">
                  <c:v>Nie wiem / Trudno powiedzieć </c:v>
                </c:pt>
              </c:strCache>
            </c:strRef>
          </c:cat>
          <c:val>
            <c:numRef>
              <c:f>Arkusz1!$I$34:$I$36</c:f>
              <c:numCache>
                <c:formatCode>0%</c:formatCode>
                <c:ptCount val="3"/>
                <c:pt idx="0">
                  <c:v>0.76642989660889871</c:v>
                </c:pt>
                <c:pt idx="1">
                  <c:v>0.16237006239502311</c:v>
                </c:pt>
                <c:pt idx="2">
                  <c:v>7.1200040996078795E-2</c:v>
                </c:pt>
              </c:numCache>
            </c:numRef>
          </c:val>
          <c:extLst>
            <c:ext xmlns:c16="http://schemas.microsoft.com/office/drawing/2014/chart" uri="{C3380CC4-5D6E-409C-BE32-E72D297353CC}">
              <c16:uniqueId val="{00000000-831E-4155-9C6F-3D4757775336}"/>
            </c:ext>
          </c:extLst>
        </c:ser>
        <c:ser>
          <c:idx val="1"/>
          <c:order val="1"/>
          <c:tx>
            <c:strRef>
              <c:f>Arkusz1!$J$33</c:f>
              <c:strCache>
                <c:ptCount val="1"/>
                <c:pt idx="0">
                  <c:v>04.2021 (omnibus)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Arkusz1!$H$34:$H$36</c:f>
              <c:strCache>
                <c:ptCount val="3"/>
                <c:pt idx="0">
                  <c:v>Zaszczepiłbym się</c:v>
                </c:pt>
                <c:pt idx="1">
                  <c:v>Nie zaszczepiłbym się</c:v>
                </c:pt>
                <c:pt idx="2">
                  <c:v>Nie wiem / Trudno powiedzieć </c:v>
                </c:pt>
              </c:strCache>
            </c:strRef>
          </c:cat>
          <c:val>
            <c:numRef>
              <c:f>Arkusz1!$J$34:$J$36</c:f>
              <c:numCache>
                <c:formatCode>0%</c:formatCode>
                <c:ptCount val="3"/>
                <c:pt idx="0">
                  <c:v>0.6454703992483517</c:v>
                </c:pt>
                <c:pt idx="1">
                  <c:v>0.24371592127781724</c:v>
                </c:pt>
                <c:pt idx="2">
                  <c:v>0.11081367947382978</c:v>
                </c:pt>
              </c:numCache>
            </c:numRef>
          </c:val>
          <c:extLst>
            <c:ext xmlns:c16="http://schemas.microsoft.com/office/drawing/2014/chart" uri="{C3380CC4-5D6E-409C-BE32-E72D297353CC}">
              <c16:uniqueId val="{00000001-831E-4155-9C6F-3D4757775336}"/>
            </c:ext>
          </c:extLst>
        </c:ser>
        <c:ser>
          <c:idx val="2"/>
          <c:order val="2"/>
          <c:tx>
            <c:strRef>
              <c:f>Arkusz1!$K$33</c:f>
              <c:strCache>
                <c:ptCount val="1"/>
                <c:pt idx="0">
                  <c:v>05.2021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Arkusz1!$H$34:$H$36</c:f>
              <c:strCache>
                <c:ptCount val="3"/>
                <c:pt idx="0">
                  <c:v>Zaszczepiłbym się</c:v>
                </c:pt>
                <c:pt idx="1">
                  <c:v>Nie zaszczepiłbym się</c:v>
                </c:pt>
                <c:pt idx="2">
                  <c:v>Nie wiem / Trudno powiedzieć </c:v>
                </c:pt>
              </c:strCache>
            </c:strRef>
          </c:cat>
          <c:val>
            <c:numRef>
              <c:f>Arkusz1!$K$34:$K$36</c:f>
              <c:numCache>
                <c:formatCode>0%</c:formatCode>
                <c:ptCount val="3"/>
                <c:pt idx="0">
                  <c:v>0.55850697302633878</c:v>
                </c:pt>
                <c:pt idx="1">
                  <c:v>0.41809037963491247</c:v>
                </c:pt>
                <c:pt idx="2">
                  <c:v>2.3402647338748896E-2</c:v>
                </c:pt>
              </c:numCache>
            </c:numRef>
          </c:val>
          <c:extLst>
            <c:ext xmlns:c16="http://schemas.microsoft.com/office/drawing/2014/chart" uri="{C3380CC4-5D6E-409C-BE32-E72D297353CC}">
              <c16:uniqueId val="{00000002-831E-4155-9C6F-3D4757775336}"/>
            </c:ext>
          </c:extLst>
        </c:ser>
        <c:dLbls>
          <c:showLegendKey val="0"/>
          <c:showVal val="0"/>
          <c:showCatName val="0"/>
          <c:showSerName val="0"/>
          <c:showPercent val="0"/>
          <c:showBubbleSize val="0"/>
        </c:dLbls>
        <c:gapWidth val="219"/>
        <c:overlap val="-27"/>
        <c:axId val="1051296159"/>
        <c:axId val="1051309471"/>
      </c:barChart>
      <c:catAx>
        <c:axId val="1051296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309471"/>
        <c:crosses val="autoZero"/>
        <c:auto val="1"/>
        <c:lblAlgn val="ctr"/>
        <c:lblOffset val="100"/>
        <c:noMultiLvlLbl val="0"/>
      </c:catAx>
      <c:valAx>
        <c:axId val="10513094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1296159"/>
        <c:crosses val="autoZero"/>
        <c:crossBetween val="between"/>
      </c:valAx>
      <c:spPr>
        <a:noFill/>
        <a:ln>
          <a:noFill/>
        </a:ln>
        <a:effectLst/>
      </c:spPr>
    </c:plotArea>
    <c:legend>
      <c:legendPos val="r"/>
      <c:layout>
        <c:manualLayout>
          <c:xMode val="edge"/>
          <c:yMode val="edge"/>
          <c:x val="0.28866039197063725"/>
          <c:y val="0.81213748279750142"/>
          <c:w val="0.45640976965315977"/>
          <c:h val="0.1339646989723516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Arkusz1!$A$40</c:f>
          <c:strCache>
            <c:ptCount val="1"/>
            <c:pt idx="0">
              <c:v>1.6. Czy skrócenie okresu miedzy szczepieniami AstraZeneca do 5 tygodni zachęciłoby Pana/ią do zaszczepienia się tą szczepionką? (N=213)</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Arkusz1!$A$41:$A$43</c:f>
              <c:strCache>
                <c:ptCount val="3"/>
                <c:pt idx="0">
                  <c:v>Tak</c:v>
                </c:pt>
                <c:pt idx="1">
                  <c:v>Nie</c:v>
                </c:pt>
                <c:pt idx="2">
                  <c:v>Nie wiem/ Trudno powiedzieć </c:v>
                </c:pt>
              </c:strCache>
            </c:strRef>
          </c:cat>
          <c:val>
            <c:numRef>
              <c:f>Arkusz1!$B$41:$B$43</c:f>
              <c:numCache>
                <c:formatCode>0%</c:formatCode>
                <c:ptCount val="3"/>
                <c:pt idx="0">
                  <c:v>0.29468554394961571</c:v>
                </c:pt>
                <c:pt idx="1">
                  <c:v>0.56504921473097725</c:v>
                </c:pt>
                <c:pt idx="2">
                  <c:v>0.14026524131940757</c:v>
                </c:pt>
              </c:numCache>
            </c:numRef>
          </c:val>
          <c:extLst>
            <c:ext xmlns:c16="http://schemas.microsoft.com/office/drawing/2014/chart" uri="{C3380CC4-5D6E-409C-BE32-E72D297353CC}">
              <c16:uniqueId val="{00000000-BDD9-45E0-A119-D0BDE7FD2354}"/>
            </c:ext>
          </c:extLst>
        </c:ser>
        <c:dLbls>
          <c:showLegendKey val="0"/>
          <c:showVal val="0"/>
          <c:showCatName val="0"/>
          <c:showSerName val="0"/>
          <c:showPercent val="0"/>
          <c:showBubbleSize val="0"/>
        </c:dLbls>
        <c:gapWidth val="219"/>
        <c:overlap val="-27"/>
        <c:axId val="1052203519"/>
        <c:axId val="1052179391"/>
      </c:barChart>
      <c:catAx>
        <c:axId val="105220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9391"/>
        <c:crosses val="autoZero"/>
        <c:auto val="1"/>
        <c:lblAlgn val="ctr"/>
        <c:lblOffset val="100"/>
        <c:noMultiLvlLbl val="0"/>
      </c:catAx>
      <c:valAx>
        <c:axId val="105217939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20351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Arkusz1!$A$47</c:f>
          <c:strCache>
            <c:ptCount val="1"/>
            <c:pt idx="0">
              <c:v>1.7. A gdyby nie było dostępnej żadnej innej szczepionki czy zaszczepiłby/łaby się Pan/i jednodawkową szczepionką Janssen (Johnson &amp; Johnson)? (N=308)</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Arkusz1!$A$48:$A$50</c:f>
              <c:strCache>
                <c:ptCount val="3"/>
                <c:pt idx="0">
                  <c:v>Zaszczepiłbym się</c:v>
                </c:pt>
                <c:pt idx="1">
                  <c:v>Nie zaszczepiłbym się</c:v>
                </c:pt>
                <c:pt idx="2">
                  <c:v>Nie wiem / Trudno powiedzieć </c:v>
                </c:pt>
              </c:strCache>
            </c:strRef>
          </c:cat>
          <c:val>
            <c:numRef>
              <c:f>Arkusz1!$B$48:$B$50</c:f>
              <c:numCache>
                <c:formatCode>0%</c:formatCode>
                <c:ptCount val="3"/>
                <c:pt idx="0">
                  <c:v>0.8352866023123956</c:v>
                </c:pt>
                <c:pt idx="1">
                  <c:v>0.12590955158513903</c:v>
                </c:pt>
                <c:pt idx="2">
                  <c:v>3.8803846102465595E-2</c:v>
                </c:pt>
              </c:numCache>
            </c:numRef>
          </c:val>
          <c:extLst>
            <c:ext xmlns:c16="http://schemas.microsoft.com/office/drawing/2014/chart" uri="{C3380CC4-5D6E-409C-BE32-E72D297353CC}">
              <c16:uniqueId val="{00000000-F9F4-4653-8350-1DD183E3D024}"/>
            </c:ext>
          </c:extLst>
        </c:ser>
        <c:dLbls>
          <c:showLegendKey val="0"/>
          <c:showVal val="0"/>
          <c:showCatName val="0"/>
          <c:showSerName val="0"/>
          <c:showPercent val="0"/>
          <c:showBubbleSize val="0"/>
        </c:dLbls>
        <c:gapWidth val="219"/>
        <c:overlap val="-27"/>
        <c:axId val="1052203519"/>
        <c:axId val="1052179391"/>
      </c:barChart>
      <c:catAx>
        <c:axId val="105220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9391"/>
        <c:crosses val="autoZero"/>
        <c:auto val="1"/>
        <c:lblAlgn val="ctr"/>
        <c:lblOffset val="100"/>
        <c:noMultiLvlLbl val="0"/>
      </c:catAx>
      <c:valAx>
        <c:axId val="105217939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20351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Arkusz1!$A$54</c:f>
          <c:strCache>
            <c:ptCount val="1"/>
            <c:pt idx="0">
              <c:v>1.8. Gdzie najchętniej zaszczepiłby/łaba się Pan/Pani? (rotacja odpowiedzi) (maks. dwie odpowiedzi)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Arkusz1!$B$55</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Arkusz1!$A$56:$A$62</c:f>
              <c:strCache>
                <c:ptCount val="7"/>
                <c:pt idx="0">
                  <c:v>W przychodni, którą znam</c:v>
                </c:pt>
                <c:pt idx="1">
                  <c:v>W szpitalu</c:v>
                </c:pt>
                <c:pt idx="2">
                  <c:v>W pobliskiej aptece</c:v>
                </c:pt>
                <c:pt idx="3">
                  <c:v>W zakładzie pracy</c:v>
                </c:pt>
                <c:pt idx="4">
                  <c:v>W domu przez ratownika medycznego lub pielęgniarkę</c:v>
                </c:pt>
                <c:pt idx="5">
                  <c:v>W punkcie powszechnych szczepień w domu kultury, na stadionie itp.</c:v>
                </c:pt>
                <c:pt idx="6">
                  <c:v>W mobilnym punkcie drive-thru</c:v>
                </c:pt>
              </c:strCache>
            </c:strRef>
          </c:cat>
          <c:val>
            <c:numRef>
              <c:f>Arkusz1!$B$56:$B$62</c:f>
              <c:numCache>
                <c:formatCode>0%</c:formatCode>
                <c:ptCount val="7"/>
                <c:pt idx="0">
                  <c:v>0.7934236540044719</c:v>
                </c:pt>
                <c:pt idx="1">
                  <c:v>0.10100894614417441</c:v>
                </c:pt>
                <c:pt idx="2">
                  <c:v>7.7603596031643227E-2</c:v>
                </c:pt>
                <c:pt idx="3">
                  <c:v>7.5627031927126415E-2</c:v>
                </c:pt>
                <c:pt idx="4">
                  <c:v>7.4010770175937629E-2</c:v>
                </c:pt>
                <c:pt idx="5">
                  <c:v>7.2773970673415372E-2</c:v>
                </c:pt>
                <c:pt idx="6">
                  <c:v>6.9181303575648168E-2</c:v>
                </c:pt>
              </c:numCache>
            </c:numRef>
          </c:val>
          <c:extLst>
            <c:ext xmlns:c16="http://schemas.microsoft.com/office/drawing/2014/chart" uri="{C3380CC4-5D6E-409C-BE32-E72D297353CC}">
              <c16:uniqueId val="{00000000-7C05-4E00-B99E-EC83BACF6B3A}"/>
            </c:ext>
          </c:extLst>
        </c:ser>
        <c:dLbls>
          <c:showLegendKey val="0"/>
          <c:showVal val="0"/>
          <c:showCatName val="0"/>
          <c:showSerName val="0"/>
          <c:showPercent val="0"/>
          <c:showBubbleSize val="0"/>
        </c:dLbls>
        <c:gapWidth val="219"/>
        <c:overlap val="-27"/>
        <c:axId val="1052194783"/>
        <c:axId val="1052197279"/>
      </c:barChart>
      <c:catAx>
        <c:axId val="105219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7279"/>
        <c:crosses val="autoZero"/>
        <c:auto val="1"/>
        <c:lblAlgn val="ctr"/>
        <c:lblOffset val="100"/>
        <c:noMultiLvlLbl val="0"/>
      </c:catAx>
      <c:valAx>
        <c:axId val="1052197279"/>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478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Arkusz1!$A$65</c:f>
          <c:strCache>
            <c:ptCount val="1"/>
            <c:pt idx="0">
              <c:v>1.9. Zamierzam się zaszczepić przeciw COVID-19, bo...  (N=307)</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Arkusz1!$A$66:$A$72</c:f>
              <c:strCache>
                <c:ptCount val="7"/>
                <c:pt idx="0">
                  <c:v>Chce jak najszybciej wrócić do normalności w pracy/szkole</c:v>
                </c:pt>
                <c:pt idx="1">
                  <c:v>Boję się groźnych powikłań spowodowanych COVID-19</c:v>
                </c:pt>
                <c:pt idx="2">
                  <c:v>Jestem w grupie ryzyka (ze względu na wiek, stan zdrowia lub ze względu na charakter mojej pracy)</c:v>
                </c:pt>
                <c:pt idx="3">
                  <c:v>Obawiam się, że mógłbym/mogłabym zachorować lub umrzeć na COVID-19</c:v>
                </c:pt>
                <c:pt idx="4">
                  <c:v>Wzrasta zagrożenie nowymi odmianami wirusa i chcę uniknąć zarażenia</c:v>
                </c:pt>
                <c:pt idx="5">
                  <c:v>Znajomi się szczepili i nie było żadnych powikłań, problemów </c:v>
                </c:pt>
                <c:pt idx="6">
                  <c:v>Osoba, która jest dla mnie autorytetem, rekomenduje zaszczepienie się</c:v>
                </c:pt>
              </c:strCache>
            </c:strRef>
          </c:cat>
          <c:val>
            <c:numRef>
              <c:f>Arkusz1!$B$66:$B$72</c:f>
              <c:numCache>
                <c:formatCode>0%</c:formatCode>
                <c:ptCount val="7"/>
                <c:pt idx="0">
                  <c:v>0.28707141113402845</c:v>
                </c:pt>
                <c:pt idx="1">
                  <c:v>0.18381128507602321</c:v>
                </c:pt>
                <c:pt idx="2">
                  <c:v>0.14695550852773978</c:v>
                </c:pt>
                <c:pt idx="3">
                  <c:v>0.13422636631938997</c:v>
                </c:pt>
                <c:pt idx="4">
                  <c:v>0.10639477215294084</c:v>
                </c:pt>
                <c:pt idx="5">
                  <c:v>6.5617614410030278E-2</c:v>
                </c:pt>
                <c:pt idx="6">
                  <c:v>2.7539880351552214E-3</c:v>
                </c:pt>
              </c:numCache>
            </c:numRef>
          </c:val>
          <c:extLst>
            <c:ext xmlns:c16="http://schemas.microsoft.com/office/drawing/2014/chart" uri="{C3380CC4-5D6E-409C-BE32-E72D297353CC}">
              <c16:uniqueId val="{00000000-1E5C-4F73-9D49-3070CE760B55}"/>
            </c:ext>
          </c:extLst>
        </c:ser>
        <c:dLbls>
          <c:showLegendKey val="0"/>
          <c:showVal val="0"/>
          <c:showCatName val="0"/>
          <c:showSerName val="0"/>
          <c:showPercent val="0"/>
          <c:showBubbleSize val="0"/>
        </c:dLbls>
        <c:gapWidth val="219"/>
        <c:overlap val="-27"/>
        <c:axId val="1052203519"/>
        <c:axId val="1052179391"/>
      </c:barChart>
      <c:catAx>
        <c:axId val="105220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9391"/>
        <c:crosses val="autoZero"/>
        <c:auto val="1"/>
        <c:lblAlgn val="ctr"/>
        <c:lblOffset val="100"/>
        <c:noMultiLvlLbl val="0"/>
      </c:catAx>
      <c:valAx>
        <c:axId val="105217939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20351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Arkusz1!$A$76</c:f>
          <c:strCache>
            <c:ptCount val="1"/>
            <c:pt idx="0">
              <c:v>1.10. Jaki jest powód niechęci do zaszczepienia się na COVID-19? (maks. 2 odpowiedzi) (N=414)</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Arkusz1!$B$77</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Arkusz1!$A$78:$A$82</c:f>
              <c:strCache>
                <c:ptCount val="5"/>
                <c:pt idx="0">
                  <c:v>boję się skutków ubocznych, osłabienia, bólu</c:v>
                </c:pt>
                <c:pt idx="1">
                  <c:v>szczepionki podejrzane medycznie, moralnie</c:v>
                </c:pt>
                <c:pt idx="2">
                  <c:v>nie wierzę w skuteczność tej szczepionki</c:v>
                </c:pt>
                <c:pt idx="3">
                  <c:v>nie potrzebuję szczepić się, nie boję się zachorowania, już chorowałem</c:v>
                </c:pt>
                <c:pt idx="4">
                  <c:v>mój lekarz mnie nie przekonał, że warto się szczepić</c:v>
                </c:pt>
              </c:strCache>
            </c:strRef>
          </c:cat>
          <c:val>
            <c:numRef>
              <c:f>Arkusz1!$B$78:$B$82</c:f>
              <c:numCache>
                <c:formatCode>0%</c:formatCode>
                <c:ptCount val="5"/>
                <c:pt idx="0">
                  <c:v>0.55824832548734515</c:v>
                </c:pt>
                <c:pt idx="1">
                  <c:v>0.44837218140077395</c:v>
                </c:pt>
                <c:pt idx="2">
                  <c:v>0.19625205828867054</c:v>
                </c:pt>
                <c:pt idx="3">
                  <c:v>0.18199663294527876</c:v>
                </c:pt>
                <c:pt idx="4">
                  <c:v>2.4344219163359142E-2</c:v>
                </c:pt>
              </c:numCache>
            </c:numRef>
          </c:val>
          <c:extLst>
            <c:ext xmlns:c16="http://schemas.microsoft.com/office/drawing/2014/chart" uri="{C3380CC4-5D6E-409C-BE32-E72D297353CC}">
              <c16:uniqueId val="{00000000-596E-4982-BA8C-BB97BCA6343D}"/>
            </c:ext>
          </c:extLst>
        </c:ser>
        <c:ser>
          <c:idx val="1"/>
          <c:order val="1"/>
          <c:tx>
            <c:strRef>
              <c:f>Arkusz1!$C$77</c:f>
              <c:strCache>
                <c:ptCount val="1"/>
              </c:strCache>
            </c:strRef>
          </c:tx>
          <c:spPr>
            <a:solidFill>
              <a:schemeClr val="accent2"/>
            </a:solidFill>
            <a:ln>
              <a:noFill/>
            </a:ln>
            <a:effectLst/>
          </c:spPr>
          <c:invertIfNegative val="0"/>
          <c:cat>
            <c:strRef>
              <c:f>Arkusz1!$A$78:$A$82</c:f>
              <c:strCache>
                <c:ptCount val="5"/>
                <c:pt idx="0">
                  <c:v>boję się skutków ubocznych, osłabienia, bólu</c:v>
                </c:pt>
                <c:pt idx="1">
                  <c:v>szczepionki podejrzane medycznie, moralnie</c:v>
                </c:pt>
                <c:pt idx="2">
                  <c:v>nie wierzę w skuteczność tej szczepionki</c:v>
                </c:pt>
                <c:pt idx="3">
                  <c:v>nie potrzebuję szczepić się, nie boję się zachorowania, już chorowałem</c:v>
                </c:pt>
                <c:pt idx="4">
                  <c:v>mój lekarz mnie nie przekonał, że warto się szczepić</c:v>
                </c:pt>
              </c:strCache>
            </c:strRef>
          </c:cat>
          <c:val>
            <c:numRef>
              <c:f>Arkusz1!$C$78:$C$82</c:f>
              <c:numCache>
                <c:formatCode>General</c:formatCode>
                <c:ptCount val="5"/>
              </c:numCache>
            </c:numRef>
          </c:val>
          <c:extLst>
            <c:ext xmlns:c16="http://schemas.microsoft.com/office/drawing/2014/chart" uri="{C3380CC4-5D6E-409C-BE32-E72D297353CC}">
              <c16:uniqueId val="{00000001-596E-4982-BA8C-BB97BCA6343D}"/>
            </c:ext>
          </c:extLst>
        </c:ser>
        <c:dLbls>
          <c:showLegendKey val="0"/>
          <c:showVal val="0"/>
          <c:showCatName val="0"/>
          <c:showSerName val="0"/>
          <c:showPercent val="0"/>
          <c:showBubbleSize val="0"/>
        </c:dLbls>
        <c:gapWidth val="219"/>
        <c:overlap val="-27"/>
        <c:axId val="1052194783"/>
        <c:axId val="1052197279"/>
      </c:barChart>
      <c:catAx>
        <c:axId val="105219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7279"/>
        <c:crosses val="autoZero"/>
        <c:auto val="1"/>
        <c:lblAlgn val="ctr"/>
        <c:lblOffset val="100"/>
        <c:noMultiLvlLbl val="0"/>
      </c:catAx>
      <c:valAx>
        <c:axId val="1052197279"/>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478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Arkusz1!$A$84</c:f>
          <c:strCache>
            <c:ptCount val="1"/>
            <c:pt idx="0">
              <c:v> 1.11. Co mogłoby Pana/Panią zachęcić do dobrowolnego, bezpłatnego zaszczepienia się na koronawirusa? (maks 2 odpowiedzi) (N=363)</c:v>
            </c:pt>
          </c:strCache>
        </c:strRef>
      </c:tx>
      <c:layout>
        <c:manualLayout>
          <c:xMode val="edge"/>
          <c:yMode val="edge"/>
          <c:x val="0.13498011842493865"/>
          <c:y val="3.8834951456310676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Arkusz1!$B$77</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Arkusz1!$A$86:$A$93</c:f>
              <c:strCache>
                <c:ptCount val="8"/>
                <c:pt idx="0">
                  <c:v>Będę miał możliwość wyboru rodzaju szczepionki</c:v>
                </c:pt>
                <c:pt idx="1">
                  <c:v>Możliwość swobodnego podróżowania za granicę</c:v>
                </c:pt>
                <c:pt idx="2">
                  <c:v>Brak ograniczeń w kontaktach towarzyskich i spotkaniach prywatnych</c:v>
                </c:pt>
                <c:pt idx="3">
                  <c:v>Będę mógł zaszczepić się w miejscu pracy (uczelni)</c:v>
                </c:pt>
                <c:pt idx="4">
                  <c:v>Korzystanie z miejsc, które są teraz niedostępne, np. z hoteli, restauracji, siłowni, klubów fitness</c:v>
                </c:pt>
                <c:pt idx="5">
                  <c:v>Będę mógł się zaszczepić ‘od ręki’ bez czekania, bez biurokracji</c:v>
                </c:pt>
                <c:pt idx="6">
                  <c:v>Zwolnienie z kwarantanny w przypadku kontaktu z osobą zarażoną</c:v>
                </c:pt>
                <c:pt idx="7">
                  <c:v>Nie wiem/Trudno powiedzieć</c:v>
                </c:pt>
              </c:strCache>
            </c:strRef>
          </c:cat>
          <c:val>
            <c:numRef>
              <c:f>Arkusz1!$B$86:$B$93</c:f>
              <c:numCache>
                <c:formatCode>0%</c:formatCode>
                <c:ptCount val="8"/>
                <c:pt idx="0">
                  <c:v>0.3086177336349622</c:v>
                </c:pt>
                <c:pt idx="1">
                  <c:v>0.26011361157244139</c:v>
                </c:pt>
                <c:pt idx="2">
                  <c:v>0.25707042530998414</c:v>
                </c:pt>
                <c:pt idx="3">
                  <c:v>0.16302034674418445</c:v>
                </c:pt>
                <c:pt idx="4">
                  <c:v>8.6662313043873382E-2</c:v>
                </c:pt>
                <c:pt idx="5">
                  <c:v>2.1762009934647324E-2</c:v>
                </c:pt>
                <c:pt idx="6">
                  <c:v>1.7882549451256852E-2</c:v>
                </c:pt>
                <c:pt idx="7">
                  <c:v>0.28794690867795308</c:v>
                </c:pt>
              </c:numCache>
            </c:numRef>
          </c:val>
          <c:extLst>
            <c:ext xmlns:c16="http://schemas.microsoft.com/office/drawing/2014/chart" uri="{C3380CC4-5D6E-409C-BE32-E72D297353CC}">
              <c16:uniqueId val="{00000000-2BBA-4F3A-9C38-BEB1C8F8CACB}"/>
            </c:ext>
          </c:extLst>
        </c:ser>
        <c:ser>
          <c:idx val="1"/>
          <c:order val="1"/>
          <c:tx>
            <c:strRef>
              <c:f>Arkusz1!$C$77</c:f>
              <c:strCache>
                <c:ptCount val="1"/>
              </c:strCache>
            </c:strRef>
          </c:tx>
          <c:spPr>
            <a:solidFill>
              <a:schemeClr val="accent2"/>
            </a:solidFill>
            <a:ln>
              <a:noFill/>
            </a:ln>
            <a:effectLst/>
          </c:spPr>
          <c:invertIfNegative val="0"/>
          <c:cat>
            <c:strRef>
              <c:f>Arkusz1!$A$86:$A$93</c:f>
              <c:strCache>
                <c:ptCount val="8"/>
                <c:pt idx="0">
                  <c:v>Będę miał możliwość wyboru rodzaju szczepionki</c:v>
                </c:pt>
                <c:pt idx="1">
                  <c:v>Możliwość swobodnego podróżowania za granicę</c:v>
                </c:pt>
                <c:pt idx="2">
                  <c:v>Brak ograniczeń w kontaktach towarzyskich i spotkaniach prywatnych</c:v>
                </c:pt>
                <c:pt idx="3">
                  <c:v>Będę mógł zaszczepić się w miejscu pracy (uczelni)</c:v>
                </c:pt>
                <c:pt idx="4">
                  <c:v>Korzystanie z miejsc, które są teraz niedostępne, np. z hoteli, restauracji, siłowni, klubów fitness</c:v>
                </c:pt>
                <c:pt idx="5">
                  <c:v>Będę mógł się zaszczepić ‘od ręki’ bez czekania, bez biurokracji</c:v>
                </c:pt>
                <c:pt idx="6">
                  <c:v>Zwolnienie z kwarantanny w przypadku kontaktu z osobą zarażoną</c:v>
                </c:pt>
                <c:pt idx="7">
                  <c:v>Nie wiem/Trudno powiedzieć</c:v>
                </c:pt>
              </c:strCache>
            </c:strRef>
          </c:cat>
          <c:val>
            <c:numRef>
              <c:f>Arkusz1!$C$86:$C$93</c:f>
              <c:numCache>
                <c:formatCode>General</c:formatCode>
                <c:ptCount val="8"/>
              </c:numCache>
            </c:numRef>
          </c:val>
          <c:extLst>
            <c:ext xmlns:c16="http://schemas.microsoft.com/office/drawing/2014/chart" uri="{C3380CC4-5D6E-409C-BE32-E72D297353CC}">
              <c16:uniqueId val="{00000001-2BBA-4F3A-9C38-BEB1C8F8CACB}"/>
            </c:ext>
          </c:extLst>
        </c:ser>
        <c:dLbls>
          <c:showLegendKey val="0"/>
          <c:showVal val="0"/>
          <c:showCatName val="0"/>
          <c:showSerName val="0"/>
          <c:showPercent val="0"/>
          <c:showBubbleSize val="0"/>
        </c:dLbls>
        <c:gapWidth val="219"/>
        <c:overlap val="-27"/>
        <c:axId val="1052194783"/>
        <c:axId val="1052197279"/>
      </c:barChart>
      <c:catAx>
        <c:axId val="105219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7279"/>
        <c:crosses val="autoZero"/>
        <c:auto val="1"/>
        <c:lblAlgn val="ctr"/>
        <c:lblOffset val="100"/>
        <c:noMultiLvlLbl val="0"/>
      </c:catAx>
      <c:valAx>
        <c:axId val="1052197279"/>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9478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Arkusz1!$A$94</c:f>
          <c:strCache>
            <c:ptCount val="1"/>
            <c:pt idx="0">
              <c:v>1.12. Czy zalecenie Pana/i lekarza wpłynęłoby na Pana/i decyzję o zaszczepieniu? (N=288)</c:v>
            </c:pt>
          </c:strCache>
        </c:strRef>
      </c:tx>
      <c:layout>
        <c:manualLayout>
          <c:xMode val="edge"/>
          <c:yMode val="edge"/>
          <c:x val="0.1337329689510772"/>
          <c:y val="2.4041214592449355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Arkusz1!$A$95:$A$97</c:f>
              <c:strCache>
                <c:ptCount val="3"/>
                <c:pt idx="0">
                  <c:v>Tak</c:v>
                </c:pt>
                <c:pt idx="1">
                  <c:v>Nie</c:v>
                </c:pt>
                <c:pt idx="2">
                  <c:v>Nie wiem/ Trudno powiedzieć </c:v>
                </c:pt>
              </c:strCache>
            </c:strRef>
          </c:cat>
          <c:val>
            <c:numRef>
              <c:f>Arkusz1!$B$95:$B$97</c:f>
              <c:numCache>
                <c:formatCode>###0%</c:formatCode>
                <c:ptCount val="3"/>
                <c:pt idx="0">
                  <c:v>0.31870091799003197</c:v>
                </c:pt>
                <c:pt idx="1">
                  <c:v>0.6014920326962071</c:v>
                </c:pt>
                <c:pt idx="2">
                  <c:v>7.9807049313760189E-2</c:v>
                </c:pt>
              </c:numCache>
            </c:numRef>
          </c:val>
          <c:extLst>
            <c:ext xmlns:c16="http://schemas.microsoft.com/office/drawing/2014/chart" uri="{C3380CC4-5D6E-409C-BE32-E72D297353CC}">
              <c16:uniqueId val="{00000000-04DC-4D21-B168-84C67C3AC7BE}"/>
            </c:ext>
          </c:extLst>
        </c:ser>
        <c:dLbls>
          <c:showLegendKey val="0"/>
          <c:showVal val="0"/>
          <c:showCatName val="0"/>
          <c:showSerName val="0"/>
          <c:showPercent val="0"/>
          <c:showBubbleSize val="0"/>
        </c:dLbls>
        <c:gapWidth val="219"/>
        <c:overlap val="-27"/>
        <c:axId val="1052203519"/>
        <c:axId val="1052179391"/>
      </c:barChart>
      <c:catAx>
        <c:axId val="105220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9391"/>
        <c:crosses val="autoZero"/>
        <c:auto val="1"/>
        <c:lblAlgn val="ctr"/>
        <c:lblOffset val="100"/>
        <c:noMultiLvlLbl val="0"/>
      </c:catAx>
      <c:valAx>
        <c:axId val="1052179391"/>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20351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Arkusz1!$A$101</c:f>
          <c:strCache>
            <c:ptCount val="1"/>
            <c:pt idx="0">
              <c:v>1.13. Czy w Pana/i otoczeniu (znajomi, koledzy, rodzina) stosują się do następujących wymogów sanitarnych:</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stacked"/>
        <c:varyColors val="0"/>
        <c:ser>
          <c:idx val="0"/>
          <c:order val="0"/>
          <c:tx>
            <c:strRef>
              <c:f>Arkusz1!$B$102</c:f>
              <c:strCache>
                <c:ptCount val="1"/>
                <c:pt idx="0">
                  <c:v>Tak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Arkusz1!$A$103:$A$106</c:f>
              <c:strCache>
                <c:ptCount val="4"/>
                <c:pt idx="0">
                  <c:v>Dezynfekcja rąk</c:v>
                </c:pt>
                <c:pt idx="1">
                  <c:v>Unikanie skupisk</c:v>
                </c:pt>
                <c:pt idx="2">
                  <c:v>Ograniczanie kontaktów</c:v>
                </c:pt>
                <c:pt idx="3">
                  <c:v>Maseczki w pomieszczeniu</c:v>
                </c:pt>
              </c:strCache>
            </c:strRef>
          </c:cat>
          <c:val>
            <c:numRef>
              <c:f>Arkusz1!$B$103:$B$106</c:f>
              <c:numCache>
                <c:formatCode>###0%</c:formatCode>
                <c:ptCount val="4"/>
                <c:pt idx="0">
                  <c:v>0.90252138569936047</c:v>
                </c:pt>
                <c:pt idx="1">
                  <c:v>0.85727560296876115</c:v>
                </c:pt>
                <c:pt idx="2">
                  <c:v>0.81607157163566701</c:v>
                </c:pt>
                <c:pt idx="3">
                  <c:v>0.75669688262633783</c:v>
                </c:pt>
              </c:numCache>
            </c:numRef>
          </c:val>
          <c:extLst>
            <c:ext xmlns:c16="http://schemas.microsoft.com/office/drawing/2014/chart" uri="{C3380CC4-5D6E-409C-BE32-E72D297353CC}">
              <c16:uniqueId val="{00000000-AC1B-4253-B397-040242D9B878}"/>
            </c:ext>
          </c:extLst>
        </c:ser>
        <c:ser>
          <c:idx val="1"/>
          <c:order val="1"/>
          <c:tx>
            <c:strRef>
              <c:f>Arkusz1!$C$102</c:f>
              <c:strCache>
                <c:ptCount val="1"/>
                <c:pt idx="0">
                  <c:v>Nie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Arkusz1!$A$103:$A$106</c:f>
              <c:strCache>
                <c:ptCount val="4"/>
                <c:pt idx="0">
                  <c:v>Dezynfekcja rąk</c:v>
                </c:pt>
                <c:pt idx="1">
                  <c:v>Unikanie skupisk</c:v>
                </c:pt>
                <c:pt idx="2">
                  <c:v>Ograniczanie kontaktów</c:v>
                </c:pt>
                <c:pt idx="3">
                  <c:v>Maseczki w pomieszczeniu</c:v>
                </c:pt>
              </c:strCache>
            </c:strRef>
          </c:cat>
          <c:val>
            <c:numRef>
              <c:f>Arkusz1!$C$103:$C$106</c:f>
              <c:numCache>
                <c:formatCode>###0%</c:formatCode>
                <c:ptCount val="4"/>
                <c:pt idx="0">
                  <c:v>7.3502986399045497E-2</c:v>
                </c:pt>
                <c:pt idx="1">
                  <c:v>0.10363646811578663</c:v>
                </c:pt>
                <c:pt idx="2">
                  <c:v>0.15649305715240389</c:v>
                </c:pt>
                <c:pt idx="3">
                  <c:v>0.21431035569551166</c:v>
                </c:pt>
              </c:numCache>
            </c:numRef>
          </c:val>
          <c:extLst>
            <c:ext xmlns:c16="http://schemas.microsoft.com/office/drawing/2014/chart" uri="{C3380CC4-5D6E-409C-BE32-E72D297353CC}">
              <c16:uniqueId val="{00000001-AC1B-4253-B397-040242D9B878}"/>
            </c:ext>
          </c:extLst>
        </c:ser>
        <c:dLbls>
          <c:showLegendKey val="0"/>
          <c:showVal val="0"/>
          <c:showCatName val="0"/>
          <c:showSerName val="0"/>
          <c:showPercent val="0"/>
          <c:showBubbleSize val="0"/>
        </c:dLbls>
        <c:gapWidth val="150"/>
        <c:overlap val="100"/>
        <c:axId val="1045497295"/>
        <c:axId val="1045504783"/>
      </c:barChart>
      <c:catAx>
        <c:axId val="1045497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5504783"/>
        <c:crosses val="autoZero"/>
        <c:auto val="1"/>
        <c:lblAlgn val="ctr"/>
        <c:lblOffset val="100"/>
        <c:noMultiLvlLbl val="0"/>
      </c:catAx>
      <c:valAx>
        <c:axId val="1045504783"/>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454972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Arkusz1!$A$108</c:f>
          <c:strCache>
            <c:ptCount val="1"/>
            <c:pt idx="0">
              <c:v>1.14. Czy słyszał(a) Pan/Pani o projekcie Zielonego Certyfikatu Cyfrowego, tzw. „paszportu covidowego”?</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Arkusz1!$A$109:$A$110</c:f>
              <c:strCache>
                <c:ptCount val="2"/>
                <c:pt idx="0">
                  <c:v>Tak </c:v>
                </c:pt>
                <c:pt idx="1">
                  <c:v>Nie</c:v>
                </c:pt>
              </c:strCache>
            </c:strRef>
          </c:cat>
          <c:val>
            <c:numRef>
              <c:f>Arkusz1!$B$109:$B$110</c:f>
              <c:numCache>
                <c:formatCode>0%</c:formatCode>
                <c:ptCount val="2"/>
                <c:pt idx="0">
                  <c:v>0.70561613028741155</c:v>
                </c:pt>
                <c:pt idx="1">
                  <c:v>0.28648404572657332</c:v>
                </c:pt>
              </c:numCache>
            </c:numRef>
          </c:val>
          <c:extLst>
            <c:ext xmlns:c16="http://schemas.microsoft.com/office/drawing/2014/chart" uri="{C3380CC4-5D6E-409C-BE32-E72D297353CC}">
              <c16:uniqueId val="{00000000-1F8B-473F-B676-D48ED5DA0164}"/>
            </c:ext>
          </c:extLst>
        </c:ser>
        <c:dLbls>
          <c:showLegendKey val="0"/>
          <c:showVal val="0"/>
          <c:showCatName val="0"/>
          <c:showSerName val="0"/>
          <c:showPercent val="0"/>
          <c:showBubbleSize val="0"/>
        </c:dLbls>
        <c:gapWidth val="219"/>
        <c:overlap val="-27"/>
        <c:axId val="883990383"/>
        <c:axId val="1036755007"/>
      </c:barChart>
      <c:catAx>
        <c:axId val="883990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1036755007"/>
        <c:crosses val="autoZero"/>
        <c:auto val="1"/>
        <c:lblAlgn val="ctr"/>
        <c:lblOffset val="100"/>
        <c:noMultiLvlLbl val="0"/>
      </c:catAx>
      <c:valAx>
        <c:axId val="103675500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8839903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Arkusz2!$A$83</c:f>
          <c:strCache>
            <c:ptCount val="1"/>
            <c:pt idx="0">
              <c:v>5.2. Biorąc pod uwagę braki w edukacji spowodowane nauką zdalną, która z  następujących propozycji jest Pana/i zdaniem najlepsza? </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Arkusz2!$A$84:$A$88</c:f>
              <c:strCache>
                <c:ptCount val="5"/>
                <c:pt idx="0">
                  <c:v>Nie wiem; trudno powiedzieć</c:v>
                </c:pt>
                <c:pt idx="1">
                  <c:v>Wprowadzenie fakultatywnych zajęć wyrównawczych dla uczniów w czasie wakacji</c:v>
                </c:pt>
                <c:pt idx="2">
                  <c:v>Wydłużenia czasu trwania roku szkolnego w formie stacjonarnej </c:v>
                </c:pt>
                <c:pt idx="3">
                  <c:v>Nadrobienie braków w przedmiotach podstawowych (j. polski, matematyka, fizyka, biologia, chemia) ograniczając przedmioty dodatkowe (np. podstawy przedsiębiorczości, etc)</c:v>
                </c:pt>
                <c:pt idx="4">
                  <c:v>Wprowadzenie fakultatywnych zajęć wyrównawczych dla uczniów w następnym roku szkolnym</c:v>
                </c:pt>
              </c:strCache>
            </c:strRef>
          </c:cat>
          <c:val>
            <c:numRef>
              <c:f>Arkusz2!$B$84:$B$88</c:f>
              <c:numCache>
                <c:formatCode>0%</c:formatCode>
                <c:ptCount val="5"/>
                <c:pt idx="0">
                  <c:v>0.22067989878293368</c:v>
                </c:pt>
                <c:pt idx="1">
                  <c:v>5.5762342991732682E-2</c:v>
                </c:pt>
                <c:pt idx="2">
                  <c:v>7.6569294907580604E-2</c:v>
                </c:pt>
                <c:pt idx="3">
                  <c:v>0.31736620046935549</c:v>
                </c:pt>
                <c:pt idx="4">
                  <c:v>0.32962226284839852</c:v>
                </c:pt>
              </c:numCache>
            </c:numRef>
          </c:val>
          <c:extLst>
            <c:ext xmlns:c16="http://schemas.microsoft.com/office/drawing/2014/chart" uri="{C3380CC4-5D6E-409C-BE32-E72D297353CC}">
              <c16:uniqueId val="{00000000-35E1-4E54-ADEA-23ECE7A32842}"/>
            </c:ext>
          </c:extLst>
        </c:ser>
        <c:dLbls>
          <c:showLegendKey val="0"/>
          <c:showVal val="0"/>
          <c:showCatName val="0"/>
          <c:showSerName val="0"/>
          <c:showPercent val="0"/>
          <c:showBubbleSize val="0"/>
        </c:dLbls>
        <c:gapWidth val="182"/>
        <c:axId val="1232048063"/>
        <c:axId val="1232049311"/>
      </c:barChart>
      <c:catAx>
        <c:axId val="1232048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9311"/>
        <c:crosses val="autoZero"/>
        <c:auto val="1"/>
        <c:lblAlgn val="ctr"/>
        <c:lblOffset val="100"/>
        <c:noMultiLvlLbl val="0"/>
      </c:catAx>
      <c:valAx>
        <c:axId val="12320493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806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Arkusz1!$A$112</c:f>
          <c:strCache>
            <c:ptCount val="1"/>
            <c:pt idx="0">
              <c:v>1.15. Czy uważa Pan/Pani, że taki projekt to dobry pomysł? (N=705)</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Arkusz1!$A$113:$A$115</c:f>
              <c:strCache>
                <c:ptCount val="3"/>
                <c:pt idx="0">
                  <c:v>Tak</c:v>
                </c:pt>
                <c:pt idx="1">
                  <c:v>Nie</c:v>
                </c:pt>
                <c:pt idx="2">
                  <c:v>Nie wiem/ Trudno powiedzieć </c:v>
                </c:pt>
              </c:strCache>
            </c:strRef>
          </c:cat>
          <c:val>
            <c:numRef>
              <c:f>Arkusz1!$B$113:$B$115</c:f>
              <c:numCache>
                <c:formatCode>0%</c:formatCode>
                <c:ptCount val="3"/>
                <c:pt idx="0">
                  <c:v>0.58618705606559873</c:v>
                </c:pt>
                <c:pt idx="1">
                  <c:v>0.33456273978189943</c:v>
                </c:pt>
                <c:pt idx="2">
                  <c:v>7.9250204152502016E-2</c:v>
                </c:pt>
              </c:numCache>
            </c:numRef>
          </c:val>
          <c:extLst>
            <c:ext xmlns:c16="http://schemas.microsoft.com/office/drawing/2014/chart" uri="{C3380CC4-5D6E-409C-BE32-E72D297353CC}">
              <c16:uniqueId val="{00000000-7512-44C8-AAC2-699AAA14D398}"/>
            </c:ext>
          </c:extLst>
        </c:ser>
        <c:dLbls>
          <c:showLegendKey val="0"/>
          <c:showVal val="0"/>
          <c:showCatName val="0"/>
          <c:showSerName val="0"/>
          <c:showPercent val="0"/>
          <c:showBubbleSize val="0"/>
        </c:dLbls>
        <c:gapWidth val="219"/>
        <c:overlap val="-27"/>
        <c:axId val="886520943"/>
        <c:axId val="886527599"/>
      </c:barChart>
      <c:catAx>
        <c:axId val="88652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7599"/>
        <c:crosses val="autoZero"/>
        <c:auto val="1"/>
        <c:lblAlgn val="ctr"/>
        <c:lblOffset val="100"/>
        <c:noMultiLvlLbl val="0"/>
      </c:catAx>
      <c:valAx>
        <c:axId val="8865275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094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Arkusz1!$A$119</c:f>
          <c:strCache>
            <c:ptCount val="1"/>
            <c:pt idx="0">
              <c:v>1.16. Czy sądzi Pan/i, że paszport covidowy będzie potrzebny przy wyjazdach zagranicznych?</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Arkusz1!$A$120:$A$122</c:f>
              <c:strCache>
                <c:ptCount val="3"/>
                <c:pt idx="0">
                  <c:v>Tak</c:v>
                </c:pt>
                <c:pt idx="1">
                  <c:v>Nie</c:v>
                </c:pt>
                <c:pt idx="2">
                  <c:v>Nie wiem/ Trudno powiedzieć </c:v>
                </c:pt>
              </c:strCache>
            </c:strRef>
          </c:cat>
          <c:val>
            <c:numRef>
              <c:f>Arkusz1!$B$120:$B$122</c:f>
              <c:numCache>
                <c:formatCode>0%</c:formatCode>
                <c:ptCount val="3"/>
                <c:pt idx="0">
                  <c:v>0.76224729930633162</c:v>
                </c:pt>
                <c:pt idx="1">
                  <c:v>0.13815762931983125</c:v>
                </c:pt>
                <c:pt idx="2">
                  <c:v>9.9595071373837024E-2</c:v>
                </c:pt>
              </c:numCache>
            </c:numRef>
          </c:val>
          <c:extLst>
            <c:ext xmlns:c16="http://schemas.microsoft.com/office/drawing/2014/chart" uri="{C3380CC4-5D6E-409C-BE32-E72D297353CC}">
              <c16:uniqueId val="{00000000-042D-45A9-AA70-864EC7D634C7}"/>
            </c:ext>
          </c:extLst>
        </c:ser>
        <c:dLbls>
          <c:showLegendKey val="0"/>
          <c:showVal val="0"/>
          <c:showCatName val="0"/>
          <c:showSerName val="0"/>
          <c:showPercent val="0"/>
          <c:showBubbleSize val="0"/>
        </c:dLbls>
        <c:gapWidth val="219"/>
        <c:overlap val="-27"/>
        <c:axId val="886520943"/>
        <c:axId val="886527599"/>
      </c:barChart>
      <c:catAx>
        <c:axId val="88652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7599"/>
        <c:crosses val="autoZero"/>
        <c:auto val="1"/>
        <c:lblAlgn val="ctr"/>
        <c:lblOffset val="100"/>
        <c:noMultiLvlLbl val="0"/>
      </c:catAx>
      <c:valAx>
        <c:axId val="8865275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094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Arkusz1!$A$126</c:f>
          <c:strCache>
            <c:ptCount val="1"/>
            <c:pt idx="0">
              <c:v>1.17. Czy słyszał Pan/i o akcji „zaszczep się w majówkę” czyli możliwości szczepienia bez wcześniejszych zapisów i rejestracji?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manualLayout>
          <c:layoutTarget val="inner"/>
          <c:xMode val="edge"/>
          <c:yMode val="edge"/>
          <c:x val="0.29132217847769026"/>
          <c:y val="0.30358048993875764"/>
          <c:w val="0.33957808398950129"/>
          <c:h val="0.5659634733158355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F15-4E32-BFFE-C9D389D68A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F15-4E32-BFFE-C9D389D68A8C}"/>
              </c:ext>
            </c:extLst>
          </c:dPt>
          <c:dLbls>
            <c:dLbl>
              <c:idx val="0"/>
              <c:layout>
                <c:manualLayout>
                  <c:x val="-7.9004051124044281E-2"/>
                  <c:y val="-0.164761943617151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15-4E32-BFFE-C9D389D68A8C}"/>
                </c:ext>
              </c:extLst>
            </c:dLbl>
            <c:dLbl>
              <c:idx val="1"/>
              <c:layout>
                <c:manualLayout>
                  <c:x val="6.529537068735973E-2"/>
                  <c:y val="0.1226683711168228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F15-4E32-BFFE-C9D389D68A8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Arkusz1!$A$127:$A$128</c:f>
              <c:strCache>
                <c:ptCount val="2"/>
                <c:pt idx="0">
                  <c:v>Słyszałem/am</c:v>
                </c:pt>
                <c:pt idx="1">
                  <c:v>Nie słyszałem/am</c:v>
                </c:pt>
              </c:strCache>
            </c:strRef>
          </c:cat>
          <c:val>
            <c:numRef>
              <c:f>Arkusz1!$B$127:$B$128</c:f>
              <c:numCache>
                <c:formatCode>0%</c:formatCode>
                <c:ptCount val="2"/>
                <c:pt idx="0">
                  <c:v>0.77945985341166335</c:v>
                </c:pt>
                <c:pt idx="1">
                  <c:v>0.22054014658833629</c:v>
                </c:pt>
              </c:numCache>
            </c:numRef>
          </c:val>
          <c:extLst>
            <c:ext xmlns:c16="http://schemas.microsoft.com/office/drawing/2014/chart" uri="{C3380CC4-5D6E-409C-BE32-E72D297353CC}">
              <c16:uniqueId val="{00000004-CF15-4E32-BFFE-C9D389D68A8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Arkusz1!$A$130</c:f>
          <c:strCache>
            <c:ptCount val="1"/>
            <c:pt idx="0">
              <c:v>1.18. Czy powinno się taką akcję powtórzyć w piątek, sobotę i niedzielę po Bożym Ciele (4-6 czerwca)?</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Arkusz1!$A$131:$A$133</c:f>
              <c:strCache>
                <c:ptCount val="3"/>
                <c:pt idx="0">
                  <c:v>Tak</c:v>
                </c:pt>
                <c:pt idx="1">
                  <c:v>Nie</c:v>
                </c:pt>
                <c:pt idx="2">
                  <c:v>Nie wiem/ Trudno powiedzieć </c:v>
                </c:pt>
              </c:strCache>
            </c:strRef>
          </c:cat>
          <c:val>
            <c:numRef>
              <c:f>Arkusz1!$B$131:$B$133</c:f>
              <c:numCache>
                <c:formatCode>0%</c:formatCode>
                <c:ptCount val="3"/>
                <c:pt idx="0">
                  <c:v>0.69821098884903976</c:v>
                </c:pt>
                <c:pt idx="1">
                  <c:v>0.15479360031410297</c:v>
                </c:pt>
                <c:pt idx="2">
                  <c:v>0.14699541083685713</c:v>
                </c:pt>
              </c:numCache>
            </c:numRef>
          </c:val>
          <c:extLst>
            <c:ext xmlns:c16="http://schemas.microsoft.com/office/drawing/2014/chart" uri="{C3380CC4-5D6E-409C-BE32-E72D297353CC}">
              <c16:uniqueId val="{00000000-599D-4428-8BE1-B9B2A5D80BDA}"/>
            </c:ext>
          </c:extLst>
        </c:ser>
        <c:dLbls>
          <c:showLegendKey val="0"/>
          <c:showVal val="0"/>
          <c:showCatName val="0"/>
          <c:showSerName val="0"/>
          <c:showPercent val="0"/>
          <c:showBubbleSize val="0"/>
        </c:dLbls>
        <c:gapWidth val="219"/>
        <c:overlap val="-27"/>
        <c:axId val="886520943"/>
        <c:axId val="886527599"/>
      </c:barChart>
      <c:catAx>
        <c:axId val="88652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7599"/>
        <c:crosses val="autoZero"/>
        <c:auto val="1"/>
        <c:lblAlgn val="ctr"/>
        <c:lblOffset val="100"/>
        <c:noMultiLvlLbl val="0"/>
      </c:catAx>
      <c:valAx>
        <c:axId val="8865275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094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Arkusz1!$A$137</c:f>
          <c:strCache>
            <c:ptCount val="1"/>
            <c:pt idx="0">
              <c:v>1.19. Czy takie akcje szczepienia bez wcześniejszych zapisów i rejestracji powinny odbywać się w kolejne weekendy?</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Arkusz1!$A$138:$A$140</c:f>
              <c:strCache>
                <c:ptCount val="3"/>
                <c:pt idx="0">
                  <c:v>Tak</c:v>
                </c:pt>
                <c:pt idx="1">
                  <c:v>Nie</c:v>
                </c:pt>
                <c:pt idx="2">
                  <c:v>Nie wiem/ Trudno powiedzieć </c:v>
                </c:pt>
              </c:strCache>
            </c:strRef>
          </c:cat>
          <c:val>
            <c:numRef>
              <c:f>Arkusz1!$B$138:$B$140</c:f>
              <c:numCache>
                <c:formatCode>0%</c:formatCode>
                <c:ptCount val="3"/>
                <c:pt idx="0">
                  <c:v>0.73047432047571836</c:v>
                </c:pt>
                <c:pt idx="1">
                  <c:v>0.16898210322942991</c:v>
                </c:pt>
                <c:pt idx="2">
                  <c:v>0.10054357629485246</c:v>
                </c:pt>
              </c:numCache>
            </c:numRef>
          </c:val>
          <c:extLst>
            <c:ext xmlns:c16="http://schemas.microsoft.com/office/drawing/2014/chart" uri="{C3380CC4-5D6E-409C-BE32-E72D297353CC}">
              <c16:uniqueId val="{00000000-B05D-4569-874F-30B8AF410C98}"/>
            </c:ext>
          </c:extLst>
        </c:ser>
        <c:dLbls>
          <c:showLegendKey val="0"/>
          <c:showVal val="0"/>
          <c:showCatName val="0"/>
          <c:showSerName val="0"/>
          <c:showPercent val="0"/>
          <c:showBubbleSize val="0"/>
        </c:dLbls>
        <c:gapWidth val="219"/>
        <c:overlap val="-27"/>
        <c:axId val="886520943"/>
        <c:axId val="886527599"/>
      </c:barChart>
      <c:catAx>
        <c:axId val="88652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7599"/>
        <c:crosses val="autoZero"/>
        <c:auto val="1"/>
        <c:lblAlgn val="ctr"/>
        <c:lblOffset val="100"/>
        <c:noMultiLvlLbl val="0"/>
      </c:catAx>
      <c:valAx>
        <c:axId val="8865275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88652094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Arkusz2!$A$89</c:f>
          <c:strCache>
            <c:ptCount val="1"/>
            <c:pt idx="0">
              <c:v>5.3. Podjęto decyzję o powrocie uczniów do szkół w trybie stacjonarnym od końca maja. Czy Pana/i zdaniem przez ostatnie trzy tygodnie roku szkolnego powinni: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Arkusz2!$A$90:$A$93</c:f>
              <c:strCache>
                <c:ptCount val="4"/>
                <c:pt idx="0">
                  <c:v>Nie wiem; trudno powiedzieć</c:v>
                </c:pt>
                <c:pt idx="1">
                  <c:v>Sprawdzić wiedzę uczniów</c:v>
                </c:pt>
                <c:pt idx="2">
                  <c:v>Skupić się przede wszystkim na uzupełnieniu materiału</c:v>
                </c:pt>
                <c:pt idx="3">
                  <c:v>Skoncentrować się na odbudowie więzi i integracji uczniów po pandemii kosztem realizacji programu</c:v>
                </c:pt>
              </c:strCache>
            </c:strRef>
          </c:cat>
          <c:val>
            <c:numRef>
              <c:f>Arkusz2!$B$90:$B$93</c:f>
              <c:numCache>
                <c:formatCode>0%</c:formatCode>
                <c:ptCount val="4"/>
                <c:pt idx="0">
                  <c:v>0.15469384292956948</c:v>
                </c:pt>
                <c:pt idx="1">
                  <c:v>0.19678379100906912</c:v>
                </c:pt>
                <c:pt idx="2">
                  <c:v>0.21733705044606219</c:v>
                </c:pt>
                <c:pt idx="3">
                  <c:v>0.43118531561529977</c:v>
                </c:pt>
              </c:numCache>
            </c:numRef>
          </c:val>
          <c:extLst>
            <c:ext xmlns:c16="http://schemas.microsoft.com/office/drawing/2014/chart" uri="{C3380CC4-5D6E-409C-BE32-E72D297353CC}">
              <c16:uniqueId val="{00000000-1309-4E95-93FC-E60515D748FC}"/>
            </c:ext>
          </c:extLst>
        </c:ser>
        <c:dLbls>
          <c:showLegendKey val="0"/>
          <c:showVal val="0"/>
          <c:showCatName val="0"/>
          <c:showSerName val="0"/>
          <c:showPercent val="0"/>
          <c:showBubbleSize val="0"/>
        </c:dLbls>
        <c:gapWidth val="182"/>
        <c:axId val="1232048063"/>
        <c:axId val="1232049311"/>
      </c:barChart>
      <c:catAx>
        <c:axId val="1232048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9311"/>
        <c:crosses val="autoZero"/>
        <c:auto val="1"/>
        <c:lblAlgn val="ctr"/>
        <c:lblOffset val="100"/>
        <c:noMultiLvlLbl val="0"/>
      </c:catAx>
      <c:valAx>
        <c:axId val="12320493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806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Arkusz2!$A$94</c:f>
          <c:strCache>
            <c:ptCount val="1"/>
            <c:pt idx="0">
              <c:v>5.4. Jak ocenia Pan/i pomysł organizacji w czasie wakacji w szkołach dodatkowych bezpłatnych zajęć pozalekcyjnych np. "Lato w mieście/Lato na wsi"?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Arkusz2!$A$95:$A$97</c:f>
              <c:strCache>
                <c:ptCount val="3"/>
                <c:pt idx="0">
                  <c:v>Pozytywnie</c:v>
                </c:pt>
                <c:pt idx="1">
                  <c:v>Negatywnie</c:v>
                </c:pt>
                <c:pt idx="2">
                  <c:v>Nie wiem; trudno powiedzieć</c:v>
                </c:pt>
              </c:strCache>
            </c:strRef>
          </c:cat>
          <c:val>
            <c:numRef>
              <c:f>Arkusz2!$B$95:$B$97</c:f>
              <c:numCache>
                <c:formatCode>0%</c:formatCode>
                <c:ptCount val="3"/>
                <c:pt idx="0">
                  <c:v>0.72306031391610892</c:v>
                </c:pt>
                <c:pt idx="1">
                  <c:v>0.12867845962037114</c:v>
                </c:pt>
                <c:pt idx="2">
                  <c:v>0.14826122646352016</c:v>
                </c:pt>
              </c:numCache>
            </c:numRef>
          </c:val>
          <c:extLst>
            <c:ext xmlns:c16="http://schemas.microsoft.com/office/drawing/2014/chart" uri="{C3380CC4-5D6E-409C-BE32-E72D297353CC}">
              <c16:uniqueId val="{00000000-ADC6-49CD-AA4D-8ADC6F091635}"/>
            </c:ext>
          </c:extLst>
        </c:ser>
        <c:dLbls>
          <c:showLegendKey val="0"/>
          <c:showVal val="0"/>
          <c:showCatName val="0"/>
          <c:showSerName val="0"/>
          <c:showPercent val="0"/>
          <c:showBubbleSize val="0"/>
        </c:dLbls>
        <c:gapWidth val="219"/>
        <c:overlap val="-27"/>
        <c:axId val="1052178559"/>
        <c:axId val="1052182303"/>
      </c:barChart>
      <c:catAx>
        <c:axId val="105217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82303"/>
        <c:crosses val="autoZero"/>
        <c:auto val="1"/>
        <c:lblAlgn val="ctr"/>
        <c:lblOffset val="100"/>
        <c:noMultiLvlLbl val="0"/>
      </c:catAx>
      <c:valAx>
        <c:axId val="1052182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052178559"/>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Arkusz2!$A$101</c:f>
          <c:strCache>
            <c:ptCount val="1"/>
            <c:pt idx="0">
              <c:v>5.5. Rząd planuje wprowadzenie obowiązkowych dla pracodawców rozwiązań ułatwiających rodzicom opiekę nad małymi dziećmi. Które z poniższych propozycji byłaby dla Pana/i najatrakcyjniejsza?</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Arkusz2!$A$102:$A$105</c:f>
              <c:strCache>
                <c:ptCount val="4"/>
                <c:pt idx="0">
                  <c:v>Nie wiem; trudno powiedzieć</c:v>
                </c:pt>
                <c:pt idx="1">
                  <c:v>Możliwość świadczenia całości lub części pracy w formie zdalnej</c:v>
                </c:pt>
                <c:pt idx="2">
                  <c:v>Praca w ograniczonym wymiarze godzin</c:v>
                </c:pt>
                <c:pt idx="3">
                  <c:v>Możliwość elastycznego przesuwania godzin rozpoczęcia i zakończenia pracy</c:v>
                </c:pt>
              </c:strCache>
            </c:strRef>
          </c:cat>
          <c:val>
            <c:numRef>
              <c:f>Arkusz2!$B$102:$B$105</c:f>
              <c:numCache>
                <c:formatCode>0%</c:formatCode>
                <c:ptCount val="4"/>
                <c:pt idx="0">
                  <c:v>0.20084495244485942</c:v>
                </c:pt>
                <c:pt idx="1">
                  <c:v>0.12954335459051958</c:v>
                </c:pt>
                <c:pt idx="2">
                  <c:v>0.13101659724023629</c:v>
                </c:pt>
                <c:pt idx="3">
                  <c:v>0.53859509572438724</c:v>
                </c:pt>
              </c:numCache>
            </c:numRef>
          </c:val>
          <c:extLst>
            <c:ext xmlns:c16="http://schemas.microsoft.com/office/drawing/2014/chart" uri="{C3380CC4-5D6E-409C-BE32-E72D297353CC}">
              <c16:uniqueId val="{00000000-82FA-4F01-B7A5-F03CCE203B9E}"/>
            </c:ext>
          </c:extLst>
        </c:ser>
        <c:dLbls>
          <c:showLegendKey val="0"/>
          <c:showVal val="0"/>
          <c:showCatName val="0"/>
          <c:showSerName val="0"/>
          <c:showPercent val="0"/>
          <c:showBubbleSize val="0"/>
        </c:dLbls>
        <c:gapWidth val="182"/>
        <c:axId val="1232048063"/>
        <c:axId val="1232049311"/>
      </c:barChart>
      <c:catAx>
        <c:axId val="1232048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9311"/>
        <c:crosses val="autoZero"/>
        <c:auto val="1"/>
        <c:lblAlgn val="ctr"/>
        <c:lblOffset val="100"/>
        <c:noMultiLvlLbl val="0"/>
      </c:catAx>
      <c:valAx>
        <c:axId val="12320493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806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Arkusz2!$A$106</c:f>
          <c:strCache>
            <c:ptCount val="1"/>
            <c:pt idx="0">
              <c:v>5.6. Czy powyższe rozwiązanie powinno obejmować wszystkich, czy też wyłącznie rodziców, nie korzystających z usług żłobków i przedszkoli?</c:v>
            </c:pt>
          </c:strCache>
        </c:strRef>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Arkusz2!$A$107:$A$109</c:f>
              <c:strCache>
                <c:ptCount val="3"/>
                <c:pt idx="0">
                  <c:v>Nie wiem; trudno powiedzieć</c:v>
                </c:pt>
                <c:pt idx="1">
                  <c:v>Wyłącznie rodziców nie korzystających z usług instytucji opiekuńczych</c:v>
                </c:pt>
                <c:pt idx="2">
                  <c:v>Wszystkich rodziców</c:v>
                </c:pt>
              </c:strCache>
            </c:strRef>
          </c:cat>
          <c:val>
            <c:numRef>
              <c:f>Arkusz2!$B$107:$B$109</c:f>
              <c:numCache>
                <c:formatCode>###0%</c:formatCode>
                <c:ptCount val="3"/>
                <c:pt idx="0">
                  <c:v>0.13765267650744387</c:v>
                </c:pt>
                <c:pt idx="1">
                  <c:v>0.24151597320987828</c:v>
                </c:pt>
                <c:pt idx="2">
                  <c:v>0.62083135028267966</c:v>
                </c:pt>
              </c:numCache>
            </c:numRef>
          </c:val>
          <c:extLst>
            <c:ext xmlns:c16="http://schemas.microsoft.com/office/drawing/2014/chart" uri="{C3380CC4-5D6E-409C-BE32-E72D297353CC}">
              <c16:uniqueId val="{00000000-C485-4FA4-ACE7-936FA0843472}"/>
            </c:ext>
          </c:extLst>
        </c:ser>
        <c:dLbls>
          <c:showLegendKey val="0"/>
          <c:showVal val="0"/>
          <c:showCatName val="0"/>
          <c:showSerName val="0"/>
          <c:showPercent val="0"/>
          <c:showBubbleSize val="0"/>
        </c:dLbls>
        <c:gapWidth val="182"/>
        <c:axId val="1232048063"/>
        <c:axId val="1232049311"/>
      </c:barChart>
      <c:catAx>
        <c:axId val="1232048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9311"/>
        <c:crosses val="autoZero"/>
        <c:auto val="1"/>
        <c:lblAlgn val="ctr"/>
        <c:lblOffset val="100"/>
        <c:noMultiLvlLbl val="0"/>
      </c:catAx>
      <c:valAx>
        <c:axId val="12320493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1232048063"/>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0.02535</cdr:x>
      <cdr:y>0.09196</cdr:y>
    </cdr:from>
    <cdr:to>
      <cdr:x>0.97465</cdr:x>
      <cdr:y>0.19442</cdr:y>
    </cdr:to>
    <cdr:sp macro="" textlink="">
      <cdr:nvSpPr>
        <cdr:cNvPr id="3" name="pole tekstowe 2"/>
        <cdr:cNvSpPr txBox="1"/>
      </cdr:nvSpPr>
      <cdr:spPr>
        <a:xfrm xmlns:a="http://schemas.openxmlformats.org/drawingml/2006/main">
          <a:off x="266623" y="507181"/>
          <a:ext cx="9982354" cy="5650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pl-PL" sz="1440" dirty="0">
              <a:latin typeface="+mn-lt"/>
            </a:rPr>
            <a:t>Czy Pana(i) zdaniem Senat powinien wnieść do niego swoje poprawki wydłużając procedurę, czy też jak najszybciej poddać go pod głosowanie w brzmieniu przyjętym przez Sejm?</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5906102-6CE7-4905-8005-8D91CAA7F786}" type="datetimeFigureOut">
              <a:rPr lang="pl-PL" smtClean="0"/>
              <a:t>12.05.2021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422280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5906102-6CE7-4905-8005-8D91CAA7F786}" type="datetimeFigureOut">
              <a:rPr lang="pl-PL" smtClean="0"/>
              <a:t>12.05.2021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46130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5906102-6CE7-4905-8005-8D91CAA7F786}" type="datetimeFigureOut">
              <a:rPr lang="pl-PL" smtClean="0"/>
              <a:t>12.05.2021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164438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5906102-6CE7-4905-8005-8D91CAA7F786}" type="datetimeFigureOut">
              <a:rPr lang="pl-PL" smtClean="0"/>
              <a:t>12.05.2021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66213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35906102-6CE7-4905-8005-8D91CAA7F786}" type="datetimeFigureOut">
              <a:rPr lang="pl-PL" smtClean="0"/>
              <a:t>12.05.2021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3084298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5906102-6CE7-4905-8005-8D91CAA7F786}" type="datetimeFigureOut">
              <a:rPr lang="pl-PL" smtClean="0"/>
              <a:t>12.05.2021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254972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5906102-6CE7-4905-8005-8D91CAA7F786}" type="datetimeFigureOut">
              <a:rPr lang="pl-PL" smtClean="0"/>
              <a:t>12.05.2021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194486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5906102-6CE7-4905-8005-8D91CAA7F786}" type="datetimeFigureOut">
              <a:rPr lang="pl-PL" smtClean="0"/>
              <a:t>12.05.2021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500971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5906102-6CE7-4905-8005-8D91CAA7F786}" type="datetimeFigureOut">
              <a:rPr lang="pl-PL" smtClean="0"/>
              <a:t>12.05.2021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116091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35906102-6CE7-4905-8005-8D91CAA7F786}" type="datetimeFigureOut">
              <a:rPr lang="pl-PL" smtClean="0"/>
              <a:t>12.05.2021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271635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35906102-6CE7-4905-8005-8D91CAA7F786}" type="datetimeFigureOut">
              <a:rPr lang="pl-PL" smtClean="0"/>
              <a:t>12.05.2021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25CB2AC-0BB9-4AC1-85FF-A42FFBA8EFFD}" type="slidenum">
              <a:rPr lang="pl-PL" smtClean="0"/>
              <a:t>‹#›</a:t>
            </a:fld>
            <a:endParaRPr lang="pl-PL"/>
          </a:p>
        </p:txBody>
      </p:sp>
    </p:spTree>
    <p:extLst>
      <p:ext uri="{BB962C8B-B14F-4D97-AF65-F5344CB8AC3E}">
        <p14:creationId xmlns:p14="http://schemas.microsoft.com/office/powerpoint/2010/main" val="1270015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06102-6CE7-4905-8005-8D91CAA7F786}" type="datetimeFigureOut">
              <a:rPr lang="pl-PL" smtClean="0"/>
              <a:t>12.05.2021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CB2AC-0BB9-4AC1-85FF-A42FFBA8EFFD}" type="slidenum">
              <a:rPr lang="pl-PL" smtClean="0"/>
              <a:t>‹#›</a:t>
            </a:fld>
            <a:endParaRPr lang="pl-PL"/>
          </a:p>
        </p:txBody>
      </p:sp>
    </p:spTree>
    <p:extLst>
      <p:ext uri="{BB962C8B-B14F-4D97-AF65-F5344CB8AC3E}">
        <p14:creationId xmlns:p14="http://schemas.microsoft.com/office/powerpoint/2010/main" val="41544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0" y="0"/>
            <a:ext cx="12192000" cy="1655762"/>
          </a:xfrm>
        </p:spPr>
        <p:txBody>
          <a:bodyPr>
            <a:noAutofit/>
          </a:bodyPr>
          <a:lstStyle/>
          <a:p>
            <a:pPr algn="l">
              <a:lnSpc>
                <a:spcPct val="100000"/>
              </a:lnSpc>
            </a:pPr>
            <a:r>
              <a:rPr lang="pl-PL" sz="1200" dirty="0" smtClean="0">
                <a:latin typeface="Arial" panose="020B0604020202020204" pitchFamily="34" charset="0"/>
                <a:cs typeface="Arial" panose="020B0604020202020204" pitchFamily="34" charset="0"/>
              </a:rPr>
              <a:t>Badanie, zaplanowane przez Centrum Analiz Strategicznych, </a:t>
            </a:r>
            <a:r>
              <a:rPr lang="pl-PL" sz="1200" dirty="0">
                <a:latin typeface="Arial" panose="020B0604020202020204" pitchFamily="34" charset="0"/>
                <a:cs typeface="Arial" panose="020B0604020202020204" pitchFamily="34" charset="0"/>
              </a:rPr>
              <a:t>zostało przeprowadzone za pomocą </a:t>
            </a:r>
            <a:r>
              <a:rPr lang="pl-PL" sz="1200" dirty="0" smtClean="0">
                <a:latin typeface="Arial" panose="020B0604020202020204" pitchFamily="34" charset="0"/>
                <a:cs typeface="Arial" panose="020B0604020202020204" pitchFamily="34" charset="0"/>
              </a:rPr>
              <a:t>wywiadów </a:t>
            </a:r>
            <a:r>
              <a:rPr lang="pl-PL" sz="1200" dirty="0">
                <a:latin typeface="Arial" panose="020B0604020202020204" pitchFamily="34" charset="0"/>
                <a:cs typeface="Arial" panose="020B0604020202020204" pitchFamily="34" charset="0"/>
              </a:rPr>
              <a:t>telefonicznych </a:t>
            </a:r>
            <a:r>
              <a:rPr lang="pl-PL" sz="1200" dirty="0" smtClean="0">
                <a:latin typeface="Arial" panose="020B0604020202020204" pitchFamily="34" charset="0"/>
                <a:cs typeface="Arial" panose="020B0604020202020204" pitchFamily="34" charset="0"/>
              </a:rPr>
              <a:t>przez </a:t>
            </a:r>
            <a:r>
              <a:rPr lang="pl-PL" sz="1200" dirty="0" err="1" smtClean="0">
                <a:latin typeface="Arial" panose="020B0604020202020204" pitchFamily="34" charset="0"/>
                <a:cs typeface="Arial" panose="020B0604020202020204" pitchFamily="34" charset="0"/>
              </a:rPr>
              <a:t>IBRiS</a:t>
            </a:r>
            <a:r>
              <a:rPr lang="pl-PL" sz="1200" dirty="0" smtClean="0">
                <a:latin typeface="Arial" panose="020B0604020202020204" pitchFamily="34" charset="0"/>
                <a:cs typeface="Arial" panose="020B0604020202020204" pitchFamily="34" charset="0"/>
              </a:rPr>
              <a:t> na </a:t>
            </a:r>
            <a:r>
              <a:rPr lang="pl-PL" sz="1200" dirty="0">
                <a:latin typeface="Arial" panose="020B0604020202020204" pitchFamily="34" charset="0"/>
                <a:cs typeface="Arial" panose="020B0604020202020204" pitchFamily="34" charset="0"/>
              </a:rPr>
              <a:t>reprezentatywnej próbie dorosłych mieszkańców </a:t>
            </a:r>
            <a:r>
              <a:rPr lang="pl-PL" sz="1200" dirty="0" smtClean="0">
                <a:latin typeface="Arial" panose="020B0604020202020204" pitchFamily="34" charset="0"/>
                <a:cs typeface="Arial" panose="020B0604020202020204" pitchFamily="34" charset="0"/>
              </a:rPr>
              <a:t>Polski w </a:t>
            </a:r>
            <a:r>
              <a:rPr lang="pl-PL" sz="1200" dirty="0" smtClean="0">
                <a:latin typeface="Arial" panose="020B0604020202020204" pitchFamily="34" charset="0"/>
                <a:cs typeface="Arial" panose="020B0604020202020204" pitchFamily="34" charset="0"/>
              </a:rPr>
              <a:t>okresie 8-11.05.2021 (poprzednie </a:t>
            </a:r>
            <a:r>
              <a:rPr lang="pl-PL" sz="1200" dirty="0" err="1" smtClean="0">
                <a:latin typeface="Arial" panose="020B0604020202020204" pitchFamily="34" charset="0"/>
                <a:cs typeface="Arial" panose="020B0604020202020204" pitchFamily="34" charset="0"/>
              </a:rPr>
              <a:t>IBRiS</a:t>
            </a:r>
            <a:r>
              <a:rPr lang="pl-PL" sz="1200" dirty="0" smtClean="0">
                <a:latin typeface="Arial" panose="020B0604020202020204" pitchFamily="34" charset="0"/>
                <a:cs typeface="Arial" panose="020B0604020202020204" pitchFamily="34" charset="0"/>
              </a:rPr>
              <a:t> 26-30.03.2021 r</a:t>
            </a:r>
            <a:r>
              <a:rPr lang="pl-PL" sz="1200" dirty="0" smtClean="0">
                <a:latin typeface="Arial" panose="020B0604020202020204" pitchFamily="34" charset="0"/>
                <a:cs typeface="Arial" panose="020B0604020202020204" pitchFamily="34" charset="0"/>
              </a:rPr>
              <a:t>.)</a:t>
            </a:r>
          </a:p>
          <a:p>
            <a:pPr algn="l">
              <a:lnSpc>
                <a:spcPct val="100000"/>
              </a:lnSpc>
            </a:pPr>
            <a:r>
              <a:rPr lang="pl-PL" sz="1600" b="1" dirty="0" smtClean="0">
                <a:latin typeface="Arial" panose="020B0604020202020204" pitchFamily="34" charset="0"/>
                <a:cs typeface="Arial" panose="020B0604020202020204" pitchFamily="34" charset="0"/>
              </a:rPr>
              <a:t>Podsumowanie wyników </a:t>
            </a:r>
          </a:p>
          <a:p>
            <a:pPr lvl="0" algn="l"/>
            <a:r>
              <a:rPr lang="pl-PL" sz="1600" dirty="0">
                <a:latin typeface="Arial" panose="020B0604020202020204" pitchFamily="34" charset="0"/>
                <a:cs typeface="Arial" panose="020B0604020202020204" pitchFamily="34" charset="0"/>
              </a:rPr>
              <a:t>Zgodnie z prognozami w ostatnich tygodniach spadała liczba zakażeń, dodatkowo Narodowy Program Szczepień stał się sposobem się sposobem odzyskiwania sprawstwa przez rząd w sytuacji pandemii (64% pozytywnych ocen, wzrost +9pp). Ponadto, Polski Ład jest postrzegany jako </a:t>
            </a:r>
            <a:r>
              <a:rPr lang="pl-PL" sz="1600" b="1" dirty="0">
                <a:latin typeface="Arial" panose="020B0604020202020204" pitchFamily="34" charset="0"/>
                <a:cs typeface="Arial" panose="020B0604020202020204" pitchFamily="34" charset="0"/>
              </a:rPr>
              <a:t>impuls do rozwoju społecznego i gospodarczego po okresie kryzysu. </a:t>
            </a:r>
            <a:r>
              <a:rPr lang="pl-PL" sz="1600" dirty="0">
                <a:latin typeface="Arial" panose="020B0604020202020204" pitchFamily="34" charset="0"/>
                <a:cs typeface="Arial" panose="020B0604020202020204" pitchFamily="34" charset="0"/>
              </a:rPr>
              <a:t>Efektem są prognozowane</a:t>
            </a:r>
            <a:r>
              <a:rPr lang="pl-PL" sz="1600" b="1" dirty="0">
                <a:latin typeface="Arial" panose="020B0604020202020204" pitchFamily="34" charset="0"/>
                <a:cs typeface="Arial" panose="020B0604020202020204" pitchFamily="34" charset="0"/>
              </a:rPr>
              <a:t> </a:t>
            </a:r>
            <a:r>
              <a:rPr lang="pl-PL" sz="1600" dirty="0">
                <a:latin typeface="Arial" panose="020B0604020202020204" pitchFamily="34" charset="0"/>
                <a:cs typeface="Arial" panose="020B0604020202020204" pitchFamily="34" charset="0"/>
              </a:rPr>
              <a:t>wzrosty poparcia zarówno dla PiS (średnia dla wszystkich sondaży - 38% wśród wyborców zdecydowanych; +1,5pp od kwietnia), dla Premiera Mateusza Morawieckiego (42,6%, +4,8pp), a także dla Premiera Jarosława Kaczyńskiego (31,6%, + 4pp). Sposobem kontynuacji procesu odzyskiwania poparcia przez PiS i rząd – a trzeba pamiętać, że będzie on trudny i wymagający cierpliwości - jest odpowiedź na najważniejsze wyzwania społeczne i polityczne, które uporządkowano zgodnie z deklarowanymi przez badanych obawami.</a:t>
            </a:r>
          </a:p>
          <a:p>
            <a:pPr algn="l"/>
            <a:r>
              <a:rPr lang="pl-PL" sz="1600" b="1" dirty="0" smtClean="0">
                <a:latin typeface="Arial" panose="020B0604020202020204" pitchFamily="34" charset="0"/>
                <a:cs typeface="Arial" panose="020B0604020202020204" pitchFamily="34" charset="0"/>
              </a:rPr>
              <a:t>Najważniejsze </a:t>
            </a:r>
            <a:r>
              <a:rPr lang="pl-PL" sz="1600" b="1" dirty="0">
                <a:latin typeface="Arial" panose="020B0604020202020204" pitchFamily="34" charset="0"/>
                <a:cs typeface="Arial" panose="020B0604020202020204" pitchFamily="34" charset="0"/>
              </a:rPr>
              <a:t>dla Polaków są obawy </a:t>
            </a:r>
            <a:r>
              <a:rPr lang="pl-PL" sz="1600" dirty="0">
                <a:latin typeface="Arial" panose="020B0604020202020204" pitchFamily="34" charset="0"/>
                <a:cs typeface="Arial" panose="020B0604020202020204" pitchFamily="34" charset="0"/>
              </a:rPr>
              <a:t>związane z: </a:t>
            </a:r>
            <a:r>
              <a:rPr lang="pl-PL" sz="1600" b="1" dirty="0">
                <a:latin typeface="Arial" panose="020B0604020202020204" pitchFamily="34" charset="0"/>
                <a:cs typeface="Arial" panose="020B0604020202020204" pitchFamily="34" charset="0"/>
              </a:rPr>
              <a:t>kosztami życia (84%; spadek -1pp); nieotrzymaniem właściwej pomocy medycznej w sytuacji trudnej (80%; wzrost +4pp); negatywnym wpływem systemu edukacji zdalnej na poziom wiedzy dzieci (78%; wzrost +8pp); pogorszeniem sytuacji gospodarczej (77%; wzrost +2pp) oraz negatywnymi skutkami zmian klimatycznych (72%; wzrost +8pp</a:t>
            </a:r>
            <a:r>
              <a:rPr lang="pl-PL" sz="1600" b="1" dirty="0" smtClean="0">
                <a:latin typeface="Arial" panose="020B0604020202020204" pitchFamily="34" charset="0"/>
                <a:cs typeface="Arial" panose="020B0604020202020204" pitchFamily="34" charset="0"/>
              </a:rPr>
              <a:t>)</a:t>
            </a:r>
            <a:r>
              <a:rPr lang="pl-PL" sz="1600" dirty="0" smtClean="0">
                <a:latin typeface="Arial" panose="020B0604020202020204" pitchFamily="34" charset="0"/>
                <a:cs typeface="Arial" panose="020B0604020202020204" pitchFamily="34" charset="0"/>
              </a:rPr>
              <a:t>.</a:t>
            </a:r>
          </a:p>
          <a:p>
            <a:pPr algn="l"/>
            <a:r>
              <a:rPr lang="pl-PL" sz="1600" b="1" dirty="0" smtClean="0">
                <a:latin typeface="Arial" panose="020B0604020202020204" pitchFamily="34" charset="0"/>
                <a:cs typeface="Arial" panose="020B0604020202020204" pitchFamily="34" charset="0"/>
              </a:rPr>
              <a:t>Wzrostu </a:t>
            </a:r>
            <a:r>
              <a:rPr lang="pl-PL" sz="1600" b="1" dirty="0">
                <a:latin typeface="Arial" panose="020B0604020202020204" pitchFamily="34" charset="0"/>
                <a:cs typeface="Arial" panose="020B0604020202020204" pitchFamily="34" charset="0"/>
              </a:rPr>
              <a:t>cen </a:t>
            </a:r>
            <a:r>
              <a:rPr lang="pl-PL" sz="1600" dirty="0" smtClean="0">
                <a:latin typeface="Arial" panose="020B0604020202020204" pitchFamily="34" charset="0"/>
                <a:cs typeface="Arial" panose="020B0604020202020204" pitchFamily="34" charset="0"/>
              </a:rPr>
              <a:t>znacząco </a:t>
            </a:r>
            <a:r>
              <a:rPr lang="pl-PL" sz="1600" dirty="0">
                <a:latin typeface="Arial" panose="020B0604020202020204" pitchFamily="34" charset="0"/>
                <a:cs typeface="Arial" panose="020B0604020202020204" pitchFamily="34" charset="0"/>
              </a:rPr>
              <a:t>częściej obawiają się kobiety z wykształceniem niższym, pochodzące ze wsi, określające sytuację materialną swojej rodziny jako złą. Posiadają one dzieci, zaś ich poglądy polityczne są raczej lewicowe i centrowe. W elektoracie PiS-u obawy te są znacząco rzadziej artykułowane (różnica około 10 </a:t>
            </a:r>
            <a:r>
              <a:rPr lang="pl-PL" sz="1600" dirty="0" err="1">
                <a:latin typeface="Arial" panose="020B0604020202020204" pitchFamily="34" charset="0"/>
                <a:cs typeface="Arial" panose="020B0604020202020204" pitchFamily="34" charset="0"/>
              </a:rPr>
              <a:t>p.p</a:t>
            </a:r>
            <a:r>
              <a:rPr lang="pl-PL" sz="1600" dirty="0">
                <a:latin typeface="Arial" panose="020B0604020202020204" pitchFamily="34" charset="0"/>
                <a:cs typeface="Arial" panose="020B0604020202020204" pitchFamily="34" charset="0"/>
              </a:rPr>
              <a:t>.) niż w przypadku zwolenników innych partii politycznych. W redukcji tych lęków warto pamiętać, że badani obawiają się przede wszystkim wzrostu cen żywności (94%), energii elektrycznej (85%) oraz kosztów ogrzewania (86 %), odbioru śmieci (79%) i rachunków za zużycie wody (77%). </a:t>
            </a:r>
          </a:p>
          <a:p>
            <a:pPr algn="l"/>
            <a:r>
              <a:rPr lang="pl-PL" sz="1600" dirty="0">
                <a:latin typeface="Arial" panose="020B0604020202020204" pitchFamily="34" charset="0"/>
                <a:cs typeface="Arial" panose="020B0604020202020204" pitchFamily="34" charset="0"/>
              </a:rPr>
              <a:t> </a:t>
            </a:r>
            <a:r>
              <a:rPr lang="pl-PL" sz="1600" dirty="0" smtClean="0">
                <a:latin typeface="Arial" panose="020B0604020202020204" pitchFamily="34" charset="0"/>
                <a:cs typeface="Arial" panose="020B0604020202020204" pitchFamily="34" charset="0"/>
              </a:rPr>
              <a:t>Do </a:t>
            </a:r>
            <a:r>
              <a:rPr lang="pl-PL" sz="1600" dirty="0">
                <a:latin typeface="Arial" panose="020B0604020202020204" pitchFamily="34" charset="0"/>
                <a:cs typeface="Arial" panose="020B0604020202020204" pitchFamily="34" charset="0"/>
              </a:rPr>
              <a:t>lipca CAS zablokowało projekty, które zakładają wzrost cen energii i ciepła (łatwiej będzie te tematy przeprowadzić w wakacje). 56 proc. badanych (wzrost +9pp) jest w stanie zapłacić wyższe rachunki za ogrzewanie kosztem rezygnacji z węgla. Tylko należy pamiętać, że taką postawę deklarują osoby zamieszkujące większe miasta o poglądach lewicowych lub centrowych. W elektoracie PiS przeważa sprzeciw wobec ponoszenia dodatkowych kosztów zastąpienia węgla bardziej ekologicznymi nośnikami energii. Stąd należy krytykować UE za politykę klimatyczną, obiecywać sprawiedliwą transformację i zielony konserwatyzm (troskę o ochronę środowiska, zdrowe powietrze, ale bez </a:t>
            </a:r>
            <a:r>
              <a:rPr lang="pl-PL" sz="1600" dirty="0" err="1">
                <a:latin typeface="Arial" panose="020B0604020202020204" pitchFamily="34" charset="0"/>
                <a:cs typeface="Arial" panose="020B0604020202020204" pitchFamily="34" charset="0"/>
              </a:rPr>
              <a:t>ekologizmu</a:t>
            </a:r>
            <a:r>
              <a:rPr lang="pl-PL" sz="1600" dirty="0">
                <a:latin typeface="Arial" panose="020B0604020202020204" pitchFamily="34" charset="0"/>
                <a:cs typeface="Arial" panose="020B0604020202020204" pitchFamily="34" charset="0"/>
              </a:rPr>
              <a:t>). W przypadku kosztów odpadów wykorzystać można fakt, iż 67% źle ocenia system, znany z Warszawy, w którym cena za wywóz śmieci zależy od zużycia wody. Prostym mechanizmem jest punktowanie Trzaskowskiego i wprowadzenie ceny maksymalnej. </a:t>
            </a:r>
          </a:p>
          <a:p>
            <a:pPr algn="l"/>
            <a:r>
              <a:rPr lang="pl-PL" sz="1600" dirty="0">
                <a:latin typeface="Arial" panose="020B0604020202020204" pitchFamily="34" charset="0"/>
                <a:cs typeface="Arial" panose="020B0604020202020204" pitchFamily="34" charset="0"/>
              </a:rPr>
              <a:t> </a:t>
            </a:r>
          </a:p>
          <a:p>
            <a:pPr algn="l"/>
            <a:r>
              <a:rPr lang="pl-PL" sz="1600" dirty="0">
                <a:latin typeface="Arial" panose="020B0604020202020204" pitchFamily="34" charset="0"/>
                <a:cs typeface="Arial" panose="020B0604020202020204" pitchFamily="34" charset="0"/>
              </a:rPr>
              <a:t> </a:t>
            </a:r>
          </a:p>
        </p:txBody>
      </p:sp>
      <p:sp>
        <p:nvSpPr>
          <p:cNvPr id="2" name="Symbol zastępczy numeru slajdu 1"/>
          <p:cNvSpPr>
            <a:spLocks noGrp="1"/>
          </p:cNvSpPr>
          <p:nvPr>
            <p:ph type="sldNum" sz="quarter" idx="12"/>
          </p:nvPr>
        </p:nvSpPr>
        <p:spPr/>
        <p:txBody>
          <a:bodyPr/>
          <a:lstStyle/>
          <a:p>
            <a:fld id="{EE58FED2-6B12-4417-9B55-2EFF360FAE34}" type="slidenum">
              <a:rPr lang="pl-PL" smtClean="0"/>
              <a:t>1</a:t>
            </a:fld>
            <a:endParaRPr lang="pl-PL"/>
          </a:p>
        </p:txBody>
      </p:sp>
    </p:spTree>
    <p:extLst>
      <p:ext uri="{BB962C8B-B14F-4D97-AF65-F5344CB8AC3E}">
        <p14:creationId xmlns:p14="http://schemas.microsoft.com/office/powerpoint/2010/main" val="1069731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766618" y="461818"/>
          <a:ext cx="10587182" cy="57151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961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3801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2462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8169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319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9708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174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648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85813" y="785813"/>
          <a:ext cx="10567987"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7331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ymbol zastępczy zawartości 6"/>
          <p:cNvGraphicFramePr>
            <a:graphicFrameLocks noGrp="1"/>
          </p:cNvGraphicFramePr>
          <p:nvPr>
            <p:ph idx="1"/>
            <p:extLst/>
          </p:nvPr>
        </p:nvGraphicFramePr>
        <p:xfrm>
          <a:off x="618836" y="628073"/>
          <a:ext cx="11030527" cy="53668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008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0" y="0"/>
            <a:ext cx="12192000" cy="1655762"/>
          </a:xfrm>
        </p:spPr>
        <p:txBody>
          <a:bodyPr>
            <a:noAutofit/>
          </a:bodyPr>
          <a:lstStyle/>
          <a:p>
            <a:pPr algn="l"/>
            <a:r>
              <a:rPr lang="pl-PL" sz="1600" dirty="0">
                <a:latin typeface="Arial" panose="020B0604020202020204" pitchFamily="34" charset="0"/>
                <a:cs typeface="Arial" panose="020B0604020202020204" pitchFamily="34" charset="0"/>
              </a:rPr>
              <a:t> </a:t>
            </a:r>
          </a:p>
          <a:p>
            <a:pPr lvl="0" algn="l"/>
            <a:r>
              <a:rPr lang="pl-PL" sz="1600" dirty="0">
                <a:latin typeface="Arial" panose="020B0604020202020204" pitchFamily="34" charset="0"/>
                <a:cs typeface="Arial" panose="020B0604020202020204" pitchFamily="34" charset="0"/>
              </a:rPr>
              <a:t>Wysoka obawa przed </a:t>
            </a:r>
            <a:r>
              <a:rPr lang="pl-PL" sz="1600" b="1" dirty="0">
                <a:latin typeface="Arial" panose="020B0604020202020204" pitchFamily="34" charset="0"/>
                <a:cs typeface="Arial" panose="020B0604020202020204" pitchFamily="34" charset="0"/>
              </a:rPr>
              <a:t>nieotrzymaniem właściwej pomocy medycznej na czas</a:t>
            </a:r>
            <a:r>
              <a:rPr lang="pl-PL" sz="1600" dirty="0">
                <a:latin typeface="Arial" panose="020B0604020202020204" pitchFamily="34" charset="0"/>
                <a:cs typeface="Arial" panose="020B0604020202020204" pitchFamily="34" charset="0"/>
              </a:rPr>
              <a:t> jest największa wśród osób młodych (wysoka także wśród czterdziestolatków). Zamieszkują oni wsie lub duże miasta liczące powyżej 500 tys. mieszkańców. Poziom lęku generuje także posiadanie dzieci oraz konsumpcja mediów (głównie TVN i Polsat). Osoby te posiadają najczęściej poglądy lewicowe lub centrowe. W segmencie wyborców PiS-u lęk ten mimo, że wysoki jest jednak o ponad 10 </a:t>
            </a:r>
            <a:r>
              <a:rPr lang="pl-PL" sz="1600" dirty="0" err="1">
                <a:latin typeface="Arial" panose="020B0604020202020204" pitchFamily="34" charset="0"/>
                <a:cs typeface="Arial" panose="020B0604020202020204" pitchFamily="34" charset="0"/>
              </a:rPr>
              <a:t>p.p</a:t>
            </a:r>
            <a:r>
              <a:rPr lang="pl-PL" sz="1600" dirty="0">
                <a:latin typeface="Arial" panose="020B0604020202020204" pitchFamily="34" charset="0"/>
                <a:cs typeface="Arial" panose="020B0604020202020204" pitchFamily="34" charset="0"/>
              </a:rPr>
              <a:t>. niższy niż w przypadku zwolenników innych partii politycznych. </a:t>
            </a:r>
          </a:p>
          <a:p>
            <a:pPr algn="l"/>
            <a:r>
              <a:rPr lang="pl-PL" sz="1600" dirty="0">
                <a:latin typeface="Arial" panose="020B0604020202020204" pitchFamily="34" charset="0"/>
                <a:cs typeface="Arial" panose="020B0604020202020204" pitchFamily="34" charset="0"/>
              </a:rPr>
              <a:t>Znaczenie tematu otrzymania właściwej pomocy medycznej potwierdza pytanie dotyczące wskazania obszarów uznanych za priorytetowe inwestycje w Nowym Ładzie. Respondenci zdecydowanie opowiedzieli się za wyposażeniem i modernizacją szpitali i przychodni (57 %). Działania proekologiczne znalazły się co prawda na drugim miejscu (34 %), lecz ustąpiły zaledwie o 1 </a:t>
            </a:r>
            <a:r>
              <a:rPr lang="pl-PL" sz="1600" dirty="0" err="1">
                <a:latin typeface="Arial" panose="020B0604020202020204" pitchFamily="34" charset="0"/>
                <a:cs typeface="Arial" panose="020B0604020202020204" pitchFamily="34" charset="0"/>
              </a:rPr>
              <a:t>p.p</a:t>
            </a:r>
            <a:r>
              <a:rPr lang="pl-PL" sz="1600" dirty="0">
                <a:latin typeface="Arial" panose="020B0604020202020204" pitchFamily="34" charset="0"/>
                <a:cs typeface="Arial" panose="020B0604020202020204" pitchFamily="34" charset="0"/>
              </a:rPr>
              <a:t>. trzeciemu pod względem preferencji obszarowi – modernizacji infrastruktury lokalnej. To właśnie ten rodzaj działań jest najsilniej preferowanym obszarem inwestycyjnym wśród wyborców Prawa i Sprawiedliwości.</a:t>
            </a:r>
          </a:p>
          <a:p>
            <a:pPr algn="l"/>
            <a:r>
              <a:rPr lang="pl-PL" sz="1600" dirty="0">
                <a:latin typeface="Arial" panose="020B0604020202020204" pitchFamily="34" charset="0"/>
                <a:cs typeface="Arial" panose="020B0604020202020204" pitchFamily="34" charset="0"/>
              </a:rPr>
              <a:t> </a:t>
            </a:r>
          </a:p>
          <a:p>
            <a:pPr algn="l"/>
            <a:r>
              <a:rPr lang="pl-PL" sz="1600" dirty="0">
                <a:latin typeface="Arial" panose="020B0604020202020204" pitchFamily="34" charset="0"/>
                <a:cs typeface="Arial" panose="020B0604020202020204" pitchFamily="34" charset="0"/>
              </a:rPr>
              <a:t> </a:t>
            </a:r>
            <a:r>
              <a:rPr lang="pl-PL" sz="1600" dirty="0" smtClean="0">
                <a:latin typeface="Arial" panose="020B0604020202020204" pitchFamily="34" charset="0"/>
                <a:cs typeface="Arial" panose="020B0604020202020204" pitchFamily="34" charset="0"/>
              </a:rPr>
              <a:t>Obawy </a:t>
            </a:r>
            <a:r>
              <a:rPr lang="pl-PL" sz="1600" dirty="0">
                <a:latin typeface="Arial" panose="020B0604020202020204" pitchFamily="34" charset="0"/>
                <a:cs typeface="Arial" panose="020B0604020202020204" pitchFamily="34" charset="0"/>
              </a:rPr>
              <a:t>będące efektem przekonania o dysfunkcjach </a:t>
            </a:r>
            <a:r>
              <a:rPr lang="pl-PL" sz="1600" b="1" dirty="0">
                <a:latin typeface="Arial" panose="020B0604020202020204" pitchFamily="34" charset="0"/>
                <a:cs typeface="Arial" panose="020B0604020202020204" pitchFamily="34" charset="0"/>
              </a:rPr>
              <a:t>systemu zdalnej edukacji dzieci</a:t>
            </a:r>
            <a:r>
              <a:rPr lang="pl-PL" sz="1600" dirty="0">
                <a:latin typeface="Arial" panose="020B0604020202020204" pitchFamily="34" charset="0"/>
                <a:cs typeface="Arial" panose="020B0604020202020204" pitchFamily="34" charset="0"/>
              </a:rPr>
              <a:t> przejawiają najczęściej kobiety do 34 roku życia, z wykształceniem wyższym, zamieszkujące w dużych aglomeracjach miejskich. Osoby te oceniają najczęściej swoje warunki materialne jako dobre, zaś w znaczącej większości głosowały na partie opozycyjne. Co istotne w tym zakresie 42% badanych jest zdania, że braków będącej wynikiem edukacji zdalnej nie da się wyrównać. Spośród testowanych działań największą aprobatę wywołały propozycje wprowadzenia fakultatywnych zajęć wyrównawczych w kolejnym roku szkolnym (33 %) oraz zwiększenie liczby godzin przedmiotów podstawowych, kosztem przedmiotów dodatkowych (np. podstaw przedsiębiorczości) – 32 %.  </a:t>
            </a:r>
          </a:p>
          <a:p>
            <a:pPr algn="l"/>
            <a:r>
              <a:rPr lang="pl-PL" sz="1600" dirty="0">
                <a:latin typeface="Arial" panose="020B0604020202020204" pitchFamily="34" charset="0"/>
                <a:cs typeface="Arial" panose="020B0604020202020204" pitchFamily="34" charset="0"/>
              </a:rPr>
              <a:t> </a:t>
            </a:r>
          </a:p>
          <a:p>
            <a:pPr lvl="0" algn="l"/>
            <a:r>
              <a:rPr lang="pl-PL" sz="1600" dirty="0">
                <a:latin typeface="Arial" panose="020B0604020202020204" pitchFamily="34" charset="0"/>
                <a:cs typeface="Arial" panose="020B0604020202020204" pitchFamily="34" charset="0"/>
              </a:rPr>
              <a:t>Nawiązując do </a:t>
            </a:r>
            <a:r>
              <a:rPr lang="pl-PL" sz="1600" b="1" dirty="0">
                <a:latin typeface="Arial" panose="020B0604020202020204" pitchFamily="34" charset="0"/>
                <a:cs typeface="Arial" panose="020B0604020202020204" pitchFamily="34" charset="0"/>
              </a:rPr>
              <a:t>powrotu dzieci do szkoły</a:t>
            </a:r>
            <a:r>
              <a:rPr lang="pl-PL" sz="1600" dirty="0">
                <a:latin typeface="Arial" panose="020B0604020202020204" pitchFamily="34" charset="0"/>
                <a:cs typeface="Arial" panose="020B0604020202020204" pitchFamily="34" charset="0"/>
              </a:rPr>
              <a:t> </a:t>
            </a:r>
            <a:r>
              <a:rPr lang="pl-PL" sz="1600" dirty="0" smtClean="0">
                <a:latin typeface="Arial" panose="020B0604020202020204" pitchFamily="34" charset="0"/>
                <a:cs typeface="Arial" panose="020B0604020202020204" pitchFamily="34" charset="0"/>
              </a:rPr>
              <a:t>43% </a:t>
            </a:r>
            <a:r>
              <a:rPr lang="pl-PL" sz="1600" dirty="0">
                <a:latin typeface="Arial" panose="020B0604020202020204" pitchFamily="34" charset="0"/>
                <a:cs typeface="Arial" panose="020B0604020202020204" pitchFamily="34" charset="0"/>
              </a:rPr>
              <a:t>badanych jest zdania, że nauczyciele powinni przede wszystkim skoncentrować się na odbudowie więzi i integracji uczniów po pandemii, nawet kosztem realizacji programu. Postulat ten szczególnie często podnosiły osoby z wykształceniem wyższym, o dobrej sytuacji materialnej – głównie zwolennicy lewicy. W elektoracie PiS pomysł, mimo że aprobowany nie wzbudził większych emocji. Elektorat ten jednak zdecydowanie popiera pomysł organizacji dla dzieci i młodzieży dodatkowych bezpłatnych zajęć pozalekcyjnych. Pomysł ten aprobuje 66,7% głosujących na PiS w ostatnich wyborach.</a:t>
            </a:r>
            <a:endParaRPr lang="pl-PL" sz="1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EE58FED2-6B12-4417-9B55-2EFF360FAE34}" type="slidenum">
              <a:rPr lang="pl-PL" smtClean="0"/>
              <a:t>2</a:t>
            </a:fld>
            <a:endParaRPr lang="pl-PL" dirty="0"/>
          </a:p>
        </p:txBody>
      </p:sp>
    </p:spTree>
    <p:extLst>
      <p:ext uri="{BB962C8B-B14F-4D97-AF65-F5344CB8AC3E}">
        <p14:creationId xmlns:p14="http://schemas.microsoft.com/office/powerpoint/2010/main" val="1166910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996950" y="582613"/>
          <a:ext cx="10356850" cy="559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1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996950" y="582613"/>
          <a:ext cx="10356850" cy="559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284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996950" y="582613"/>
          <a:ext cx="10356850" cy="559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2035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757238" y="609600"/>
          <a:ext cx="10596562" cy="556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1547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57238" y="609600"/>
          <a:ext cx="10596562" cy="556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9274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57238" y="609600"/>
          <a:ext cx="10596562" cy="556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9586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57238" y="609600"/>
          <a:ext cx="10596562" cy="556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4483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57238" y="609600"/>
          <a:ext cx="10596562" cy="556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4295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nvPr>
        </p:nvGraphicFramePr>
        <p:xfrm>
          <a:off x="766763" y="452438"/>
          <a:ext cx="10587037" cy="5724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3030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4026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04800" y="241849"/>
            <a:ext cx="11757891" cy="1655762"/>
          </a:xfrm>
        </p:spPr>
        <p:txBody>
          <a:bodyPr>
            <a:noAutofit/>
          </a:bodyPr>
          <a:lstStyle/>
          <a:p>
            <a:pPr algn="l"/>
            <a:r>
              <a:rPr lang="pl-PL" sz="1600" dirty="0">
                <a:latin typeface="Arial" panose="020B0604020202020204" pitchFamily="34" charset="0"/>
                <a:cs typeface="Arial" panose="020B0604020202020204" pitchFamily="34" charset="0"/>
              </a:rPr>
              <a:t> </a:t>
            </a:r>
          </a:p>
          <a:p>
            <a:pPr lvl="0" algn="l"/>
            <a:r>
              <a:rPr lang="pl-PL" sz="1600" dirty="0">
                <a:latin typeface="Arial" panose="020B0604020202020204" pitchFamily="34" charset="0"/>
                <a:cs typeface="Arial" panose="020B0604020202020204" pitchFamily="34" charset="0"/>
              </a:rPr>
              <a:t>Bardzo silny niepokój o </a:t>
            </a:r>
            <a:r>
              <a:rPr lang="pl-PL" sz="1600" b="1" dirty="0">
                <a:latin typeface="Arial" panose="020B0604020202020204" pitchFamily="34" charset="0"/>
                <a:cs typeface="Arial" panose="020B0604020202020204" pitchFamily="34" charset="0"/>
              </a:rPr>
              <a:t>pogorszenie sytuacji gospodarczej</a:t>
            </a:r>
            <a:r>
              <a:rPr lang="pl-PL" sz="1600" dirty="0">
                <a:latin typeface="Arial" panose="020B0604020202020204" pitchFamily="34" charset="0"/>
                <a:cs typeface="Arial" panose="020B0604020202020204" pitchFamily="34" charset="0"/>
              </a:rPr>
              <a:t> nieco częściej przejawiają mężczyźni niż kobiety, głównie ludzie młodzi do 35 roku życia. Lęki te deklarują najczęściej mieszkańcy dużych aglomeracji miejskich lub mieszkający na wsi, oceniający zarówno swoją osobistą sytuację materialną, jak i sytuację kraju jako średnią. Osoby te najczęściej są niepraktykujące i głosują na PO lub lewicę. Zauważyć należy jednak, że w elektoracie PiS znacząco częściej niż w przypadku zwolenników innych partii politycznych pojawia się lęk przed utratą pracy, aczkolwiek jest on wciąż niski (wskazuje go 34% badanych).</a:t>
            </a:r>
          </a:p>
          <a:p>
            <a:pPr algn="l"/>
            <a:r>
              <a:rPr lang="pl-PL" sz="1600" dirty="0">
                <a:latin typeface="Arial" panose="020B0604020202020204" pitchFamily="34" charset="0"/>
                <a:cs typeface="Arial" panose="020B0604020202020204" pitchFamily="34" charset="0"/>
              </a:rPr>
              <a:t> </a:t>
            </a:r>
          </a:p>
          <a:p>
            <a:pPr lvl="0" algn="l"/>
            <a:r>
              <a:rPr lang="pl-PL" sz="1600" dirty="0">
                <a:latin typeface="Arial" panose="020B0604020202020204" pitchFamily="34" charset="0"/>
                <a:cs typeface="Arial" panose="020B0604020202020204" pitchFamily="34" charset="0"/>
              </a:rPr>
              <a:t>W redukcji „lęków portfelowych” duże znaczenie będzie miał Krajowy Plan Odbudowy. Polacy sądzą, że wprowadzenie KPO, czyli wykorzystanie środków na odbudowę gospodarki i rozwój kraju po pandemii przyniesie korzyści osobom takim jak oni (52%). 30% ma opinię negatywną na ten temat (to są np. wyborcy Konfederacji). 50% ocenia działanie PiS w sprawie KPO pozytywnie. Natomiast oprócz oceny, że lepiej środki wydają samorządy niż rząd, drugim zagrożeniem jest brak potrzeby szybkiego głosowania ustawy ratyfikacyjnej w Senacie (43% uważa, że Senat może wnosić poprawki, 31%, że powinien się spieszyć). Sposobem redukcji tych zagrożeń jest pokazanie samorządów np. ze związków gmin wiejskich, a także nacisk na szybkie procedowanie, w sytuacji niepokoju o </a:t>
            </a:r>
            <a:r>
              <a:rPr lang="pl-PL" sz="1600" b="1" dirty="0">
                <a:latin typeface="Arial" panose="020B0604020202020204" pitchFamily="34" charset="0"/>
                <a:cs typeface="Arial" panose="020B0604020202020204" pitchFamily="34" charset="0"/>
              </a:rPr>
              <a:t>pogorszenie sytuacji gospodarczej</a:t>
            </a:r>
            <a:r>
              <a:rPr lang="pl-PL" sz="1600" dirty="0">
                <a:latin typeface="Arial" panose="020B0604020202020204" pitchFamily="34" charset="0"/>
                <a:cs typeface="Arial" panose="020B0604020202020204" pitchFamily="34" charset="0"/>
              </a:rPr>
              <a:t>.</a:t>
            </a:r>
          </a:p>
          <a:p>
            <a:pPr algn="l"/>
            <a:r>
              <a:rPr lang="pl-PL" sz="1600" dirty="0">
                <a:latin typeface="Arial" panose="020B0604020202020204" pitchFamily="34" charset="0"/>
                <a:cs typeface="Arial" panose="020B0604020202020204" pitchFamily="34" charset="0"/>
              </a:rPr>
              <a:t> </a:t>
            </a:r>
          </a:p>
          <a:p>
            <a:pPr algn="l"/>
            <a:r>
              <a:rPr lang="pl-PL" sz="1600" dirty="0">
                <a:latin typeface="Arial" panose="020B0604020202020204" pitchFamily="34" charset="0"/>
                <a:cs typeface="Arial" panose="020B0604020202020204" pitchFamily="34" charset="0"/>
              </a:rPr>
              <a:t> </a:t>
            </a:r>
          </a:p>
          <a:p>
            <a:pPr lvl="0" algn="l"/>
            <a:r>
              <a:rPr lang="pl-PL" sz="1600" dirty="0">
                <a:latin typeface="Arial" panose="020B0604020202020204" pitchFamily="34" charset="0"/>
                <a:cs typeface="Arial" panose="020B0604020202020204" pitchFamily="34" charset="0"/>
              </a:rPr>
              <a:t>Spór na temat KPO, projektów w nim zawartych spowodował wzrost obaw o </a:t>
            </a:r>
            <a:r>
              <a:rPr lang="pl-PL" sz="1600" b="1" dirty="0">
                <a:latin typeface="Arial" panose="020B0604020202020204" pitchFamily="34" charset="0"/>
                <a:cs typeface="Arial" panose="020B0604020202020204" pitchFamily="34" charset="0"/>
              </a:rPr>
              <a:t>zmiany klimatyczne (72%; wzrost +8pp)</a:t>
            </a:r>
            <a:r>
              <a:rPr lang="pl-PL" sz="1600" dirty="0">
                <a:latin typeface="Arial" panose="020B0604020202020204" pitchFamily="34" charset="0"/>
                <a:cs typeface="Arial" panose="020B0604020202020204" pitchFamily="34" charset="0"/>
              </a:rPr>
              <a:t>. Częściej obawiają się ich kobiety niż mężczyźni. Również wiek w pewnym stopniu determinuje obawy Polaków – konsekwencji zmian klimatu zdecydowanie bardziej boją się osoby w średnim wieku i najstarsze niż pięćdziesięciolatkowie. Na lęki Polaków, wpływ mają także deklarowane praktyki religijne – niepraktykujący bardziej obawiają się zmian klimatycznych, niż uczestniczący we Mszy raz w miesiącu i częściej. Spośród elektoratów najmniejsze obawy przejawiają wyborcy PiS i Konfederacji. Poziom lęku powiązany jest także z wielkością miejsca zamieszkania – wyższy jego poziom posiadają osoby zamieszkujące w największych aglomeracjach miejskich. </a:t>
            </a:r>
          </a:p>
          <a:p>
            <a:pPr algn="l">
              <a:lnSpc>
                <a:spcPct val="100000"/>
              </a:lnSpc>
            </a:pPr>
            <a:endParaRPr lang="pl-PL" sz="1600" dirty="0">
              <a:latin typeface="Arial" panose="020B0604020202020204" pitchFamily="34" charset="0"/>
              <a:cs typeface="Arial" panose="020B0604020202020204" pitchFamily="34" charset="0"/>
            </a:endParaRPr>
          </a:p>
          <a:p>
            <a:pPr algn="l">
              <a:lnSpc>
                <a:spcPct val="100000"/>
              </a:lnSpc>
            </a:pPr>
            <a:endParaRPr lang="pl-PL" sz="1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EE58FED2-6B12-4417-9B55-2EFF360FAE34}" type="slidenum">
              <a:rPr lang="pl-PL" smtClean="0"/>
              <a:t>3</a:t>
            </a:fld>
            <a:endParaRPr lang="pl-PL"/>
          </a:p>
        </p:txBody>
      </p:sp>
    </p:spTree>
    <p:extLst>
      <p:ext uri="{BB962C8B-B14F-4D97-AF65-F5344CB8AC3E}">
        <p14:creationId xmlns:p14="http://schemas.microsoft.com/office/powerpoint/2010/main" val="15857847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821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5633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4594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4943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342575984"/>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6630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Nowy Polski Ład, Krajowy Plan Odbudowy</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3083451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039679306"/>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785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959067569"/>
              </p:ext>
            </p:extLst>
          </p:nvPr>
        </p:nvGraphicFramePr>
        <p:xfrm>
          <a:off x="674255" y="397164"/>
          <a:ext cx="10679545" cy="5779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49765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406795535"/>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4062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304996531"/>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091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04800" y="241849"/>
            <a:ext cx="11757891" cy="1655762"/>
          </a:xfrm>
        </p:spPr>
        <p:txBody>
          <a:bodyPr>
            <a:noAutofit/>
          </a:bodyPr>
          <a:lstStyle/>
          <a:p>
            <a:pPr algn="l"/>
            <a:r>
              <a:rPr lang="pl-PL" sz="1600" dirty="0">
                <a:latin typeface="Arial" panose="020B0604020202020204" pitchFamily="34" charset="0"/>
                <a:cs typeface="Arial" panose="020B0604020202020204" pitchFamily="34" charset="0"/>
              </a:rPr>
              <a:t>Przedłużenia obostrzeń, które mogą trwać miesiącami obawia się coraz mniej osób (63% - 6pp), podobnie zarażenia się </a:t>
            </a:r>
            <a:r>
              <a:rPr lang="pl-PL" sz="1600" dirty="0" err="1">
                <a:latin typeface="Arial" panose="020B0604020202020204" pitchFamily="34" charset="0"/>
                <a:cs typeface="Arial" panose="020B0604020202020204" pitchFamily="34" charset="0"/>
              </a:rPr>
              <a:t>koronawirusem</a:t>
            </a:r>
            <a:r>
              <a:rPr lang="pl-PL" sz="1600" dirty="0">
                <a:latin typeface="Arial" panose="020B0604020202020204" pitchFamily="34" charset="0"/>
                <a:cs typeface="Arial" panose="020B0604020202020204" pitchFamily="34" charset="0"/>
              </a:rPr>
              <a:t> (45%, spadek o 13pp). Spadek lęków dotyczących COVID_19 może wpłynąć negatywnie na program szczepień. </a:t>
            </a:r>
          </a:p>
          <a:p>
            <a:pPr algn="l"/>
            <a:r>
              <a:rPr lang="pl-PL" sz="1600" dirty="0">
                <a:latin typeface="Arial" panose="020B0604020202020204" pitchFamily="34" charset="0"/>
                <a:cs typeface="Arial" panose="020B0604020202020204" pitchFamily="34" charset="0"/>
              </a:rPr>
              <a:t> </a:t>
            </a:r>
          </a:p>
          <a:p>
            <a:pPr algn="l"/>
            <a:r>
              <a:rPr lang="pl-PL" sz="1600" b="1" dirty="0">
                <a:latin typeface="Arial" panose="020B0604020202020204" pitchFamily="34" charset="0"/>
                <a:cs typeface="Arial" panose="020B0604020202020204" pitchFamily="34" charset="0"/>
              </a:rPr>
              <a:t>Narodowy Program Szczepień</a:t>
            </a:r>
            <a:endParaRPr lang="pl-PL" sz="1600" dirty="0">
              <a:latin typeface="Arial" panose="020B0604020202020204" pitchFamily="34" charset="0"/>
              <a:cs typeface="Arial" panose="020B0604020202020204" pitchFamily="34" charset="0"/>
            </a:endParaRPr>
          </a:p>
          <a:p>
            <a:pPr algn="l"/>
            <a:r>
              <a:rPr lang="pl-PL" sz="1600" dirty="0" smtClean="0">
                <a:latin typeface="Arial" panose="020B0604020202020204" pitchFamily="34" charset="0"/>
                <a:cs typeface="Arial" panose="020B0604020202020204" pitchFamily="34" charset="0"/>
              </a:rPr>
              <a:t>Wprawdzie </a:t>
            </a:r>
            <a:r>
              <a:rPr lang="pl-PL" sz="1600" dirty="0">
                <a:latin typeface="Arial" panose="020B0604020202020204" pitchFamily="34" charset="0"/>
                <a:cs typeface="Arial" panose="020B0604020202020204" pitchFamily="34" charset="0"/>
              </a:rPr>
              <a:t>ostatnie  2 badania wskazują na możliwość osiągnięcia poziomu zaszczepienia 73-74%, przy założeniu że osoby deklarujące pozytywne nastawienie, faktycznie zaszczepią się. Niemniej jednak, należy pamiętać, że to są tylko deklaracje. Korzystne jest to, że znacznie wzrosła ocena  akcji szczepień, a te pozytywne oceny płyną m.in. z dobrych doświadczeń (do 64%; +9pp). </a:t>
            </a:r>
          </a:p>
          <a:p>
            <a:pPr algn="l"/>
            <a:r>
              <a:rPr lang="pl-PL" sz="1600" dirty="0">
                <a:latin typeface="Arial" panose="020B0604020202020204" pitchFamily="34" charset="0"/>
                <a:cs typeface="Arial" panose="020B0604020202020204" pitchFamily="34" charset="0"/>
              </a:rPr>
              <a:t>Szczepionka </a:t>
            </a:r>
            <a:r>
              <a:rPr lang="pl-PL" sz="1600" dirty="0" err="1">
                <a:latin typeface="Arial" panose="020B0604020202020204" pitchFamily="34" charset="0"/>
                <a:cs typeface="Arial" panose="020B0604020202020204" pitchFamily="34" charset="0"/>
              </a:rPr>
              <a:t>Pfizer</a:t>
            </a:r>
            <a:r>
              <a:rPr lang="pl-PL" sz="1600" dirty="0">
                <a:latin typeface="Arial" panose="020B0604020202020204" pitchFamily="34" charset="0"/>
                <a:cs typeface="Arial" panose="020B0604020202020204" pitchFamily="34" charset="0"/>
              </a:rPr>
              <a:t>  utrwaliła  swoją dominująca pozycję (wzrost akceptacji do 54%), a trzeba pamiętać, że mamy jej najwięcej. Coraz mniej osób decydowałoby się na szczepienie Astrą w sytuacji  braku wyboru innej (spadek do 56%).  Skrócenie odstępu czasowego przy Astrze-</a:t>
            </a:r>
            <a:r>
              <a:rPr lang="pl-PL" sz="1600" dirty="0" err="1">
                <a:latin typeface="Arial" panose="020B0604020202020204" pitchFamily="34" charset="0"/>
                <a:cs typeface="Arial" panose="020B0604020202020204" pitchFamily="34" charset="0"/>
              </a:rPr>
              <a:t>zenece</a:t>
            </a:r>
            <a:r>
              <a:rPr lang="pl-PL" sz="1600" dirty="0">
                <a:latin typeface="Arial" panose="020B0604020202020204" pitchFamily="34" charset="0"/>
                <a:cs typeface="Arial" panose="020B0604020202020204" pitchFamily="34" charset="0"/>
              </a:rPr>
              <a:t> niewiele zwiększa jej atrakcyjność (nie skłania wątpiących do szczepienia się), a więc zasadne staje się wygaszenie szczepień tym preparatem (1 dawką).  Szczepionka </a:t>
            </a:r>
            <a:r>
              <a:rPr lang="pl-PL" sz="1600" dirty="0" err="1">
                <a:latin typeface="Arial" panose="020B0604020202020204" pitchFamily="34" charset="0"/>
                <a:cs typeface="Arial" panose="020B0604020202020204" pitchFamily="34" charset="0"/>
              </a:rPr>
              <a:t>Janssen</a:t>
            </a:r>
            <a:r>
              <a:rPr lang="pl-PL" sz="1600" dirty="0">
                <a:latin typeface="Arial" panose="020B0604020202020204" pitchFamily="34" charset="0"/>
                <a:cs typeface="Arial" panose="020B0604020202020204" pitchFamily="34" charset="0"/>
              </a:rPr>
              <a:t> zdecydowanie jest akceptowana (84%)  jako oferta w sytuacji przymusowego wyboru (brak alternatyw). To może oznaczać jej skuteczność (potwierdzać) w momentach szczepienia w miejscach gdzie nie ma stacjonarnych punktów szczepień czy przy akcjach ‘doraźnych’ (np. szkoły, izolowane miejsca pobytu itp.).  Zdecydowanie dominuje chęć szczepienia w lokalnej przychodni (79%). Relatywnie najsilniejszym motywem szczepienia się jest chęć powrotu do normalności (29%).  Dla badanych pozytywnymi bodźcami do  szczepienia się jest perspektywa odnowienia kontaktów społecznych (podróżowanie  26%, pełne kontakty społeczne 26%). Istotną zachętą do szczepienia jest możliwość wyboru szczepionki (31%), co prawdopodobnie oznacza chęć szczepienia się preparatem firmy </a:t>
            </a:r>
            <a:r>
              <a:rPr lang="pl-PL" sz="1600" dirty="0" err="1">
                <a:latin typeface="Arial" panose="020B0604020202020204" pitchFamily="34" charset="0"/>
                <a:cs typeface="Arial" panose="020B0604020202020204" pitchFamily="34" charset="0"/>
              </a:rPr>
              <a:t>Pfizer</a:t>
            </a:r>
            <a:r>
              <a:rPr lang="pl-PL" sz="1600" dirty="0">
                <a:latin typeface="Arial" panose="020B0604020202020204" pitchFamily="34" charset="0"/>
                <a:cs typeface="Arial" panose="020B0604020202020204" pitchFamily="34" charset="0"/>
              </a:rPr>
              <a:t>. Powody   niechęci do szczepienia się dotyczą głównie obaw  przed ubocznymi skutkami (56%).</a:t>
            </a:r>
          </a:p>
          <a:p>
            <a:pPr algn="l"/>
            <a:r>
              <a:rPr lang="pl-PL" sz="1600" dirty="0">
                <a:latin typeface="Arial" panose="020B0604020202020204" pitchFamily="34" charset="0"/>
                <a:cs typeface="Arial" panose="020B0604020202020204" pitchFamily="34" charset="0"/>
              </a:rPr>
              <a:t> </a:t>
            </a:r>
          </a:p>
          <a:p>
            <a:pPr algn="l"/>
            <a:r>
              <a:rPr lang="pl-PL" sz="1600" dirty="0">
                <a:latin typeface="Arial" panose="020B0604020202020204" pitchFamily="34" charset="0"/>
                <a:cs typeface="Arial" panose="020B0604020202020204" pitchFamily="34" charset="0"/>
              </a:rPr>
              <a:t>‘Paszport </a:t>
            </a:r>
            <a:r>
              <a:rPr lang="pl-PL" sz="1600" dirty="0" err="1">
                <a:latin typeface="Arial" panose="020B0604020202020204" pitchFamily="34" charset="0"/>
                <a:cs typeface="Arial" panose="020B0604020202020204" pitchFamily="34" charset="0"/>
              </a:rPr>
              <a:t>covidowy</a:t>
            </a:r>
            <a:r>
              <a:rPr lang="pl-PL" sz="1600" dirty="0">
                <a:latin typeface="Arial" panose="020B0604020202020204" pitchFamily="34" charset="0"/>
                <a:cs typeface="Arial" panose="020B0604020202020204" pitchFamily="34" charset="0"/>
              </a:rPr>
              <a:t>’ jest pomysłem znanym (71% znajomości), dobrze ocenianym (59% wśród zorientowanych). Przeważa oczekiwanie że będzie niezbędny przy podróżach zagranicznych (76%). </a:t>
            </a:r>
          </a:p>
          <a:p>
            <a:pPr algn="l"/>
            <a:r>
              <a:rPr lang="pl-PL" sz="1600" dirty="0" smtClean="0">
                <a:latin typeface="Arial" panose="020B0604020202020204" pitchFamily="34" charset="0"/>
                <a:cs typeface="Arial" panose="020B0604020202020204" pitchFamily="34" charset="0"/>
              </a:rPr>
              <a:t>Akcja </a:t>
            </a:r>
            <a:r>
              <a:rPr lang="pl-PL" sz="1600" dirty="0">
                <a:latin typeface="Arial" panose="020B0604020202020204" pitchFamily="34" charset="0"/>
                <a:cs typeface="Arial" panose="020B0604020202020204" pitchFamily="34" charset="0"/>
              </a:rPr>
              <a:t>‘zaszczep się w majówkę’ okazała się atrakcyjną, efektywną  ofertą. Większość  badanych (75%) znała akcję).70% chce powtórzenia  akcji 4-6 czerwca. Przeważa oczekiwanie kontynuacji w kolejne weekendy  (73%). Efektywność tych akcji i ich ekspozycja w mediach może być czynnikiem zachęcającym do szczepienia (mechanizm modelowania i utwierdzania się w akceptacji społecznej)</a:t>
            </a:r>
          </a:p>
          <a:p>
            <a:pPr algn="l">
              <a:lnSpc>
                <a:spcPct val="100000"/>
              </a:lnSpc>
            </a:pPr>
            <a:endParaRPr lang="pl-PL" sz="1600" dirty="0">
              <a:latin typeface="Arial" panose="020B0604020202020204" pitchFamily="34" charset="0"/>
              <a:cs typeface="Arial" panose="020B0604020202020204" pitchFamily="34" charset="0"/>
            </a:endParaRPr>
          </a:p>
          <a:p>
            <a:pPr algn="l">
              <a:lnSpc>
                <a:spcPct val="100000"/>
              </a:lnSpc>
            </a:pPr>
            <a:endParaRPr lang="pl-PL" sz="1600" dirty="0" smtClean="0">
              <a:latin typeface="Arial" panose="020B0604020202020204" pitchFamily="34" charset="0"/>
              <a:cs typeface="Arial" panose="020B0604020202020204" pitchFamily="34" charset="0"/>
            </a:endParaRPr>
          </a:p>
          <a:p>
            <a:pPr algn="l">
              <a:lnSpc>
                <a:spcPct val="100000"/>
              </a:lnSpc>
            </a:pPr>
            <a:endParaRPr lang="pl-PL" sz="1600" dirty="0">
              <a:latin typeface="Arial" panose="020B0604020202020204" pitchFamily="34" charset="0"/>
              <a:cs typeface="Arial" panose="020B0604020202020204" pitchFamily="34" charset="0"/>
            </a:endParaRPr>
          </a:p>
          <a:p>
            <a:pPr algn="l">
              <a:lnSpc>
                <a:spcPct val="100000"/>
              </a:lnSpc>
            </a:pPr>
            <a:endParaRPr lang="pl-PL" sz="1600" dirty="0">
              <a:latin typeface="Arial" panose="020B0604020202020204" pitchFamily="34" charset="0"/>
              <a:cs typeface="Arial" panose="020B0604020202020204" pitchFamily="34" charset="0"/>
            </a:endParaRPr>
          </a:p>
          <a:p>
            <a:pPr algn="l">
              <a:lnSpc>
                <a:spcPct val="100000"/>
              </a:lnSpc>
            </a:pPr>
            <a:endParaRPr lang="pl-PL" sz="1600" dirty="0">
              <a:latin typeface="Arial" panose="020B0604020202020204" pitchFamily="34" charset="0"/>
              <a:cs typeface="Arial" panose="020B0604020202020204" pitchFamily="34" charset="0"/>
            </a:endParaRPr>
          </a:p>
        </p:txBody>
      </p:sp>
      <p:sp>
        <p:nvSpPr>
          <p:cNvPr id="2" name="Symbol zastępczy numeru slajdu 1"/>
          <p:cNvSpPr>
            <a:spLocks noGrp="1"/>
          </p:cNvSpPr>
          <p:nvPr>
            <p:ph type="sldNum" sz="quarter" idx="12"/>
          </p:nvPr>
        </p:nvSpPr>
        <p:spPr/>
        <p:txBody>
          <a:bodyPr/>
          <a:lstStyle/>
          <a:p>
            <a:fld id="{EE58FED2-6B12-4417-9B55-2EFF360FAE34}" type="slidenum">
              <a:rPr lang="pl-PL" smtClean="0"/>
              <a:t>4</a:t>
            </a:fld>
            <a:endParaRPr lang="pl-PL"/>
          </a:p>
        </p:txBody>
      </p:sp>
    </p:spTree>
    <p:extLst>
      <p:ext uri="{BB962C8B-B14F-4D97-AF65-F5344CB8AC3E}">
        <p14:creationId xmlns:p14="http://schemas.microsoft.com/office/powerpoint/2010/main" val="1035739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515468650"/>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6936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964985696"/>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7169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873391711"/>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6774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Program szczepień</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2091563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947854" y="680224"/>
          <a:ext cx="10405946" cy="5496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98431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849744" y="452582"/>
          <a:ext cx="10504055" cy="57243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23399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5929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10027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ymbol zastępczy zawartości 6"/>
          <p:cNvGraphicFramePr>
            <a:graphicFrameLocks noGrp="1"/>
          </p:cNvGraphicFramePr>
          <p:nvPr>
            <p:ph idx="1"/>
            <p:extLst/>
          </p:nvPr>
        </p:nvGraphicFramePr>
        <p:xfrm>
          <a:off x="836342" y="735981"/>
          <a:ext cx="10461702" cy="5831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90685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949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Obawy</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68576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300372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nvPr>
        </p:nvGraphicFramePr>
        <p:xfrm>
          <a:off x="1037062" y="468351"/>
          <a:ext cx="10316737" cy="57086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99566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61703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81380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38401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Symbol zastępczy zawartości 8"/>
          <p:cNvGraphicFramePr>
            <a:graphicFrameLocks noGrp="1"/>
          </p:cNvGraphicFramePr>
          <p:nvPr>
            <p:ph idx="1"/>
            <p:extLst/>
          </p:nvPr>
        </p:nvGraphicFramePr>
        <p:xfrm>
          <a:off x="1271238" y="657922"/>
          <a:ext cx="10082561" cy="55190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04328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05751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27149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4948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345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873117677"/>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49443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01535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96757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52596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6750" y="4506071"/>
            <a:ext cx="10515600" cy="2010343"/>
          </a:xfrm>
        </p:spPr>
        <p:txBody>
          <a:bodyPr>
            <a:noAutofit/>
          </a:bodyPr>
          <a:lstStyle/>
          <a:p>
            <a:pPr marL="0" indent="0" algn="r">
              <a:buNone/>
            </a:pPr>
            <a:r>
              <a:rPr lang="pl-PL" sz="2000" dirty="0" smtClean="0"/>
              <a:t>Opracowanie</a:t>
            </a:r>
            <a:r>
              <a:rPr lang="pl-PL" sz="2000" dirty="0"/>
              <a:t>: Maryla </a:t>
            </a:r>
            <a:r>
              <a:rPr lang="pl-PL" sz="2000" dirty="0" smtClean="0"/>
              <a:t>Dębicka, Teodor Piszczek, </a:t>
            </a:r>
          </a:p>
          <a:p>
            <a:pPr marL="0" indent="0" algn="r">
              <a:buNone/>
            </a:pPr>
            <a:r>
              <a:rPr lang="pl-PL" sz="2000" dirty="0" smtClean="0"/>
              <a:t>Stanisław Szwalbe, Kinga Wójcikowska-Rak</a:t>
            </a:r>
          </a:p>
          <a:p>
            <a:pPr marL="0" indent="0" algn="r">
              <a:buNone/>
            </a:pPr>
            <a:r>
              <a:rPr lang="pl-PL" sz="2000" dirty="0" smtClean="0"/>
              <a:t>Akceptował</a:t>
            </a:r>
            <a:r>
              <a:rPr lang="pl-PL" sz="2000" dirty="0"/>
              <a:t>: Zbigniew Rykowski </a:t>
            </a:r>
          </a:p>
          <a:p>
            <a:pPr marL="0" indent="0" algn="r">
              <a:buNone/>
            </a:pPr>
            <a:r>
              <a:rPr lang="pl-PL" sz="2000" dirty="0"/>
              <a:t>Zatwierdził: Andrzej Klarkowski</a:t>
            </a:r>
          </a:p>
          <a:p>
            <a:pPr marL="0" indent="0" algn="r">
              <a:buNone/>
            </a:pPr>
            <a:r>
              <a:rPr lang="pl-PL" sz="2000" dirty="0" smtClean="0"/>
              <a:t>Opracowano w DST</a:t>
            </a:r>
            <a:endParaRPr lang="pl-PL" sz="2000" dirty="0"/>
          </a:p>
        </p:txBody>
      </p:sp>
    </p:spTree>
    <p:extLst>
      <p:ext uri="{BB962C8B-B14F-4D97-AF65-F5344CB8AC3E}">
        <p14:creationId xmlns:p14="http://schemas.microsoft.com/office/powerpoint/2010/main" val="2341381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923973579"/>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109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150946532"/>
              </p:ext>
            </p:extLst>
          </p:nvPr>
        </p:nvGraphicFramePr>
        <p:xfrm>
          <a:off x="838200" y="661988"/>
          <a:ext cx="10515600" cy="5514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6742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 pandemii</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284442578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2998</TotalTime>
  <Words>1707</Words>
  <Application>Microsoft Office PowerPoint</Application>
  <PresentationFormat>Panoramiczny</PresentationFormat>
  <Paragraphs>47</Paragraphs>
  <Slides>63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63</vt:i4>
      </vt:variant>
    </vt:vector>
  </HeadingPairs>
  <TitlesOfParts>
    <vt:vector size="67" baseType="lpstr">
      <vt:lpstr>Arial</vt:lpstr>
      <vt:lpstr>Calibri</vt:lpstr>
      <vt:lpstr>Calibri Light</vt:lpstr>
      <vt:lpstr>Motyw pakietu Office</vt:lpstr>
      <vt:lpstr>Prezentacja programu PowerPoint</vt:lpstr>
      <vt:lpstr>Prezentacja programu PowerPoint</vt:lpstr>
      <vt:lpstr>Prezentacja programu PowerPoint</vt:lpstr>
      <vt:lpstr>Prezentacja programu PowerPoint</vt:lpstr>
      <vt:lpstr>Obawy</vt:lpstr>
      <vt:lpstr>Prezentacja programu PowerPoint</vt:lpstr>
      <vt:lpstr>Prezentacja programu PowerPoint</vt:lpstr>
      <vt:lpstr>Prezentacja programu PowerPoint</vt:lpstr>
      <vt:lpstr>Po pandemii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Nowy Polski Ład, Krajowy Plan Odbudowy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Program szczepień</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Kancelaria Prezesa Rady Ministrow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Wójcikowska-Rak Kinga</dc:creator>
  <cp:lastModifiedBy>Maliszewski Norbert</cp:lastModifiedBy>
  <cp:revision>29</cp:revision>
  <dcterms:created xsi:type="dcterms:W3CDTF">2021-05-10T10:45:18Z</dcterms:created>
  <dcterms:modified xsi:type="dcterms:W3CDTF">2021-05-12T20:20:23Z</dcterms:modified>
</cp:coreProperties>
</file>