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3"/>
  </p:notesMasterIdLst>
  <p:sldIdLst>
    <p:sldId id="2219" r:id="rId2"/>
    <p:sldId id="2222" r:id="rId3"/>
    <p:sldId id="2217" r:id="rId4"/>
    <p:sldId id="2212" r:id="rId5"/>
    <p:sldId id="2195" r:id="rId6"/>
    <p:sldId id="2197" r:id="rId7"/>
    <p:sldId id="2199" r:id="rId8"/>
    <p:sldId id="2200" r:id="rId9"/>
    <p:sldId id="2205" r:id="rId10"/>
    <p:sldId id="2206" r:id="rId11"/>
    <p:sldId id="2223" r:id="rId1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585317-5890-4F2B-AF37-7ABA02415A64}" type="datetimeFigureOut">
              <a:rPr lang="pl-PL" smtClean="0"/>
              <a:t>16.01.2020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8AA75-4E9A-4E44-B515-5D82297B1395}" type="slidenum">
              <a:rPr lang="pl-PL" smtClean="0"/>
              <a:t>‹#›</a:t>
            </a:fld>
            <a:endParaRPr lang="pl-PL"/>
          </a:p>
        </p:txBody>
      </p:sp>
    </p:spTree>
    <p:extLst>
      <p:ext uri="{BB962C8B-B14F-4D97-AF65-F5344CB8AC3E}">
        <p14:creationId xmlns:p14="http://schemas.microsoft.com/office/powerpoint/2010/main" val="49771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38140F-1751-4C25-8ABB-B6CC13E4EFA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CD218F07-C647-4440-8CF2-9E0083F6D6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D0B7C11E-5936-4F66-9565-EFE233B82FE9}"/>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5" name="Symbol zastępczy stopki 4">
            <a:extLst>
              <a:ext uri="{FF2B5EF4-FFF2-40B4-BE49-F238E27FC236}">
                <a16:creationId xmlns:a16="http://schemas.microsoft.com/office/drawing/2014/main" id="{001EDDDA-C353-42F5-9E1C-B5955D06CF2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58BF089-976B-44A2-B633-E35C504347BD}"/>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3909106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87BE49-66CC-4A78-9F27-2520015DE8C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E483A45F-C829-44BB-AC9E-7BC406C0AB27}"/>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E85B6AF-047A-45B1-8821-F4ABDFB959AD}"/>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5" name="Symbol zastępczy stopki 4">
            <a:extLst>
              <a:ext uri="{FF2B5EF4-FFF2-40B4-BE49-F238E27FC236}">
                <a16:creationId xmlns:a16="http://schemas.microsoft.com/office/drawing/2014/main" id="{5B8B8271-9806-4BE3-95A9-4CEF7AEA9AA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950F8F2-E957-4475-87F5-D42E8541EE0B}"/>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109070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FBCA31D-61DB-42B2-932F-8AB903111BDC}"/>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762C3AF-6D1B-469A-933F-910EBDBC384A}"/>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45F0238-9BF8-49BB-89BB-8E8AE6FC1E44}"/>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5" name="Symbol zastępczy stopki 4">
            <a:extLst>
              <a:ext uri="{FF2B5EF4-FFF2-40B4-BE49-F238E27FC236}">
                <a16:creationId xmlns:a16="http://schemas.microsoft.com/office/drawing/2014/main" id="{246C84D5-3744-4B93-AEA4-7026C66DF5E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B578807-1501-445E-8392-08762976F5AF}"/>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281396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00ED89-61BF-45D8-808F-3D0FF21D7D70}"/>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7AAAB05-3E31-4172-9C8B-7E1F38E44A96}"/>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96FF0C9-185B-4BB0-BC26-352F3FFE27DF}"/>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5" name="Symbol zastępczy stopki 4">
            <a:extLst>
              <a:ext uri="{FF2B5EF4-FFF2-40B4-BE49-F238E27FC236}">
                <a16:creationId xmlns:a16="http://schemas.microsoft.com/office/drawing/2014/main" id="{88E97A82-D3F6-4CDB-A75E-5B72C84B201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2746DBB-414F-41EB-8A48-5F04AEC8DC67}"/>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2681778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CDD3C5-C333-414E-A53F-3A784277EB7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29DCEE6-BED2-4A96-918D-DD94D6F167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B4983E2C-8C7E-46D5-8A54-134A5DACAAF2}"/>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5" name="Symbol zastępczy stopki 4">
            <a:extLst>
              <a:ext uri="{FF2B5EF4-FFF2-40B4-BE49-F238E27FC236}">
                <a16:creationId xmlns:a16="http://schemas.microsoft.com/office/drawing/2014/main" id="{0DB23587-FF04-4452-9D95-B95EE290E2C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DEF320C-480B-4B92-8D7F-3B63763AD727}"/>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392350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668CF5-16AD-4D82-81AD-B2727C10A55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CF8D084-7EDB-4C6E-9801-2D246C5AFCFB}"/>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9E83BE2-3E9E-4643-9164-26FE7B40DBCF}"/>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9607F79-818D-4793-A43C-8E2048430027}"/>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6" name="Symbol zastępczy stopki 5">
            <a:extLst>
              <a:ext uri="{FF2B5EF4-FFF2-40B4-BE49-F238E27FC236}">
                <a16:creationId xmlns:a16="http://schemas.microsoft.com/office/drawing/2014/main" id="{10E6F6A2-0376-4B4E-AE14-0A5DB885FDB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6F452CF-CA06-4D81-94F6-A75D953A3BE1}"/>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4283661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558F4F-6BC8-48A6-A91D-FB087FD15085}"/>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E8CC08F2-6CDC-4F17-9DC9-7CA56A0BBC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FDDF108-6EEA-43E6-A460-8D07C8E1D88E}"/>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58599A4-D3E4-4B78-A6D5-DF397F97D1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46F34B3F-DBCF-43FC-9AA4-7B9F765A009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5EF92EDB-801B-4869-A896-4EC7CBBE0069}"/>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8" name="Symbol zastępczy stopki 7">
            <a:extLst>
              <a:ext uri="{FF2B5EF4-FFF2-40B4-BE49-F238E27FC236}">
                <a16:creationId xmlns:a16="http://schemas.microsoft.com/office/drawing/2014/main" id="{F92D4796-5D16-405E-A034-D406DA856A29}"/>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F606F46F-8E0B-4B48-9EEE-014522C96DEE}"/>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4142370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BAAB40-3716-429E-A0CC-1A578F3DA13D}"/>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AB042C5-EDC6-4522-9248-97DB6E0A457E}"/>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4" name="Symbol zastępczy stopki 3">
            <a:extLst>
              <a:ext uri="{FF2B5EF4-FFF2-40B4-BE49-F238E27FC236}">
                <a16:creationId xmlns:a16="http://schemas.microsoft.com/office/drawing/2014/main" id="{70D9ACC9-BA18-437D-BF55-3853A15DB55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61822688-F88D-4D0F-B341-92B09A07DA4D}"/>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11630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DD543FB-1C88-4526-B01C-BD527A42451A}"/>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3" name="Symbol zastępczy stopki 2">
            <a:extLst>
              <a:ext uri="{FF2B5EF4-FFF2-40B4-BE49-F238E27FC236}">
                <a16:creationId xmlns:a16="http://schemas.microsoft.com/office/drawing/2014/main" id="{66172EDD-94A6-45F8-98F7-2EEC56BB5BB0}"/>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524812F-CBF9-44AE-AAB6-5C9338683A7A}"/>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713029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A05A67-5D0F-4B3C-9A99-B090E71F217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2228411-D8D2-4440-8E49-BE39C7CC55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B86D390-28A5-4A3F-B468-8EF555E174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FA88101-BDB2-43D1-83F2-D1A23C928853}"/>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6" name="Symbol zastępczy stopki 5">
            <a:extLst>
              <a:ext uri="{FF2B5EF4-FFF2-40B4-BE49-F238E27FC236}">
                <a16:creationId xmlns:a16="http://schemas.microsoft.com/office/drawing/2014/main" id="{BD75B34F-8F06-4A69-A2A6-F8BF3C7C369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D4717B0-D144-459B-9153-1B739EFF50EA}"/>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1908423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D2373A-02B2-43B9-8415-6965D4F57EC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304F4CB-F627-437C-9030-03323727C3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ADE9671-0C75-4C3B-8080-DA49D7EDD0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DCFC4BDF-9067-456B-945D-0920843340C5}"/>
              </a:ext>
            </a:extLst>
          </p:cNvPr>
          <p:cNvSpPr>
            <a:spLocks noGrp="1"/>
          </p:cNvSpPr>
          <p:nvPr>
            <p:ph type="dt" sz="half" idx="10"/>
          </p:nvPr>
        </p:nvSpPr>
        <p:spPr/>
        <p:txBody>
          <a:bodyPr/>
          <a:lstStyle/>
          <a:p>
            <a:fld id="{7501BD1C-EE93-45DE-9F07-D792C5ED38A9}" type="datetimeFigureOut">
              <a:rPr lang="pl-PL" smtClean="0"/>
              <a:t>16.01.2020</a:t>
            </a:fld>
            <a:endParaRPr lang="pl-PL"/>
          </a:p>
        </p:txBody>
      </p:sp>
      <p:sp>
        <p:nvSpPr>
          <p:cNvPr id="6" name="Symbol zastępczy stopki 5">
            <a:extLst>
              <a:ext uri="{FF2B5EF4-FFF2-40B4-BE49-F238E27FC236}">
                <a16:creationId xmlns:a16="http://schemas.microsoft.com/office/drawing/2014/main" id="{B5BE26E2-EBE4-4756-A625-A566D843746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B954F2B-C76E-47F7-982D-FB7C84E1BCF1}"/>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290927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66C7DEB-E4A2-4E85-AF24-87B3351AA1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DB298E5-121B-4060-A7EF-0ECA3C1CA4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5BF64E1-D9A6-4805-96DA-A3F45A9972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1BD1C-EE93-45DE-9F07-D792C5ED38A9}" type="datetimeFigureOut">
              <a:rPr lang="pl-PL" smtClean="0"/>
              <a:t>16.01.2020</a:t>
            </a:fld>
            <a:endParaRPr lang="pl-PL"/>
          </a:p>
        </p:txBody>
      </p:sp>
      <p:sp>
        <p:nvSpPr>
          <p:cNvPr id="5" name="Symbol zastępczy stopki 4">
            <a:extLst>
              <a:ext uri="{FF2B5EF4-FFF2-40B4-BE49-F238E27FC236}">
                <a16:creationId xmlns:a16="http://schemas.microsoft.com/office/drawing/2014/main" id="{B5DC9B5E-F89F-4643-A6B9-B7CB74A06E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01DAF02-9712-4415-ADD8-06E2A0AA14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BBB95-FEC8-45EA-9000-760133BFE627}" type="slidenum">
              <a:rPr lang="pl-PL" smtClean="0"/>
              <a:t>‹#›</a:t>
            </a:fld>
            <a:endParaRPr lang="pl-PL"/>
          </a:p>
        </p:txBody>
      </p:sp>
    </p:spTree>
    <p:extLst>
      <p:ext uri="{BB962C8B-B14F-4D97-AF65-F5344CB8AC3E}">
        <p14:creationId xmlns:p14="http://schemas.microsoft.com/office/powerpoint/2010/main" val="1857477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167676" y="192988"/>
            <a:ext cx="10894410" cy="400110"/>
          </a:xfrm>
          <a:prstGeom prst="rect">
            <a:avLst/>
          </a:prstGeom>
          <a:noFill/>
        </p:spPr>
        <p:txBody>
          <a:bodyPr wrap="square" rtlCol="0">
            <a:spAutoFit/>
          </a:bodyPr>
          <a:lstStyle/>
          <a:p>
            <a:pPr lvl="0">
              <a:defRPr/>
            </a:pPr>
            <a:r>
              <a:rPr lang="pl-PL" sz="2000" b="1" i="1" dirty="0">
                <a:solidFill>
                  <a:srgbClr val="002060"/>
                </a:solidFill>
                <a:latin typeface="Arial" panose="020B0604020202020204" pitchFamily="34" charset="0"/>
                <a:cs typeface="Arial" panose="020B0604020202020204" pitchFamily="34" charset="0"/>
              </a:rPr>
              <a:t>Program 1 – </a:t>
            </a:r>
            <a:r>
              <a:rPr lang="pl-PL" sz="2000" b="1" i="1" dirty="0" smtClean="0">
                <a:solidFill>
                  <a:srgbClr val="002060"/>
                </a:solidFill>
                <a:latin typeface="Arial" panose="020B0604020202020204" pitchFamily="34" charset="0"/>
                <a:cs typeface="Arial" panose="020B0604020202020204" pitchFamily="34" charset="0"/>
              </a:rPr>
              <a:t>E-Obywatel (akcja Parki z klimatem)</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5" name="Rectangle 8">
            <a:extLst>
              <a:ext uri="{FF2B5EF4-FFF2-40B4-BE49-F238E27FC236}">
                <a16:creationId xmlns:a16="http://schemas.microsoft.com/office/drawing/2014/main" id="{961B3BFE-059E-4B7E-919E-8828B31C9147}"/>
              </a:ext>
            </a:extLst>
          </p:cNvPr>
          <p:cNvSpPr>
            <a:spLocks noChangeArrowheads="1"/>
          </p:cNvSpPr>
          <p:nvPr/>
        </p:nvSpPr>
        <p:spPr bwMode="auto">
          <a:xfrm>
            <a:off x="9472612" y="49002"/>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graphicFrame>
        <p:nvGraphicFramePr>
          <p:cNvPr id="3" name="Tabela 2">
            <a:extLst>
              <a:ext uri="{FF2B5EF4-FFF2-40B4-BE49-F238E27FC236}">
                <a16:creationId xmlns:a16="http://schemas.microsoft.com/office/drawing/2014/main" id="{4F187F8F-9EED-437B-A51A-D083B3529379}"/>
              </a:ext>
            </a:extLst>
          </p:cNvPr>
          <p:cNvGraphicFramePr>
            <a:graphicFrameLocks noGrp="1"/>
          </p:cNvGraphicFramePr>
          <p:nvPr>
            <p:extLst>
              <p:ext uri="{D42A27DB-BD31-4B8C-83A1-F6EECF244321}">
                <p14:modId xmlns:p14="http://schemas.microsoft.com/office/powerpoint/2010/main" val="3854513549"/>
              </p:ext>
            </p:extLst>
          </p:nvPr>
        </p:nvGraphicFramePr>
        <p:xfrm>
          <a:off x="167676" y="3621370"/>
          <a:ext cx="11543205" cy="2726061"/>
        </p:xfrm>
        <a:graphic>
          <a:graphicData uri="http://schemas.openxmlformats.org/drawingml/2006/table">
            <a:tbl>
              <a:tblPr firstRow="1" firstCol="1" bandRow="1">
                <a:tableStyleId>{5C22544A-7EE6-4342-B048-85BDC9FD1C3A}</a:tableStyleId>
              </a:tblPr>
              <a:tblGrid>
                <a:gridCol w="1065988">
                  <a:extLst>
                    <a:ext uri="{9D8B030D-6E8A-4147-A177-3AD203B41FA5}">
                      <a16:colId xmlns:a16="http://schemas.microsoft.com/office/drawing/2014/main" val="1663113945"/>
                    </a:ext>
                  </a:extLst>
                </a:gridCol>
                <a:gridCol w="10477217">
                  <a:extLst>
                    <a:ext uri="{9D8B030D-6E8A-4147-A177-3AD203B41FA5}">
                      <a16:colId xmlns:a16="http://schemas.microsoft.com/office/drawing/2014/main" val="1833584564"/>
                    </a:ext>
                  </a:extLst>
                </a:gridCol>
              </a:tblGrid>
              <a:tr h="232081">
                <a:tc>
                  <a:txBody>
                    <a:bodyPr/>
                    <a:lstStyle/>
                    <a:p>
                      <a:pPr marL="0" lvl="0" indent="0" algn="ctr">
                        <a:lnSpc>
                          <a:spcPct val="107000"/>
                        </a:lnSpc>
                        <a:spcAft>
                          <a:spcPts val="0"/>
                        </a:spcAft>
                        <a:buFont typeface="+mj-lt"/>
                        <a:buNone/>
                      </a:pPr>
                      <a:r>
                        <a:rPr lang="pl-PL" sz="1200" dirty="0">
                          <a:effectLst/>
                          <a:latin typeface="+mn-lt"/>
                        </a:rPr>
                        <a:t> </a:t>
                      </a:r>
                      <a:endParaRPr lang="pl-PL" sz="1200" dirty="0">
                        <a:effectLst/>
                        <a:latin typeface="+mn-lt"/>
                        <a:ea typeface="Calibri" panose="020F0502020204030204" pitchFamily="34" charset="0"/>
                        <a:cs typeface="Times New Roman" panose="02020603050405020304" pitchFamily="18" charset="0"/>
                      </a:endParaRPr>
                    </a:p>
                  </a:txBody>
                  <a:tcPr marL="35378" marR="35378" marT="0" marB="0" anchor="ctr"/>
                </a:tc>
                <a:tc>
                  <a:txBody>
                    <a:bodyPr/>
                    <a:lstStyle/>
                    <a:p>
                      <a:pPr algn="just">
                        <a:lnSpc>
                          <a:spcPct val="107000"/>
                        </a:lnSpc>
                        <a:spcBef>
                          <a:spcPts val="600"/>
                        </a:spcBef>
                        <a:spcAft>
                          <a:spcPts val="600"/>
                        </a:spcAft>
                      </a:pPr>
                      <a:r>
                        <a:rPr lang="pl-PL" sz="1200" dirty="0">
                          <a:effectLst/>
                          <a:latin typeface="+mn-lt"/>
                          <a:ea typeface="Calibri" panose="020F0502020204030204" pitchFamily="34" charset="0"/>
                          <a:cs typeface="Times New Roman" panose="02020603050405020304" pitchFamily="18" charset="0"/>
                        </a:rPr>
                        <a:t>Duże projekty, którymi już można się chwalić:</a:t>
                      </a:r>
                    </a:p>
                  </a:txBody>
                  <a:tcPr marL="35378" marR="35378" marT="0" marB="0" anchor="ctr"/>
                </a:tc>
                <a:extLst>
                  <a:ext uri="{0D108BD9-81ED-4DB2-BD59-A6C34878D82A}">
                    <a16:rowId xmlns:a16="http://schemas.microsoft.com/office/drawing/2014/main" val="1367949881"/>
                  </a:ext>
                </a:extLst>
              </a:tr>
              <a:tr h="148792">
                <a:tc>
                  <a:txBody>
                    <a:bodyPr/>
                    <a:lstStyle/>
                    <a:p>
                      <a:pPr marL="0" lvl="0" indent="0" algn="ctr">
                        <a:lnSpc>
                          <a:spcPct val="107000"/>
                        </a:lnSpc>
                        <a:spcAft>
                          <a:spcPts val="0"/>
                        </a:spcAft>
                        <a:buFont typeface="+mj-lt"/>
                        <a:buNone/>
                      </a:pPr>
                      <a:r>
                        <a:rPr lang="pl-PL" sz="1200" dirty="0">
                          <a:effectLst/>
                          <a:latin typeface="+mn-lt"/>
                        </a:rPr>
                        <a:t> Edukacja</a:t>
                      </a:r>
                      <a:endParaRPr lang="pl-PL" sz="1200" dirty="0">
                        <a:effectLst/>
                        <a:latin typeface="+mn-lt"/>
                        <a:ea typeface="Calibri" panose="020F0502020204030204" pitchFamily="34" charset="0"/>
                        <a:cs typeface="Times New Roman" panose="02020603050405020304" pitchFamily="18" charset="0"/>
                      </a:endParaRPr>
                    </a:p>
                  </a:txBody>
                  <a:tcPr marL="35378" marR="35378" marT="0" marB="0" anchor="ctr"/>
                </a:tc>
                <a:tc>
                  <a:txBody>
                    <a:bodyPr/>
                    <a:lstStyle/>
                    <a:p>
                      <a:pPr algn="just">
                        <a:lnSpc>
                          <a:spcPct val="107000"/>
                        </a:lnSpc>
                        <a:spcBef>
                          <a:spcPts val="600"/>
                        </a:spcBef>
                        <a:spcAft>
                          <a:spcPts val="600"/>
                        </a:spcAft>
                      </a:pPr>
                      <a:r>
                        <a:rPr lang="pl-PL" sz="1200" dirty="0">
                          <a:effectLst/>
                          <a:latin typeface="+mn-lt"/>
                        </a:rPr>
                        <a:t>Ogólnopolskie Sieci Edukacyjne - w ponad 10 000 szkół podłączony został </a:t>
                      </a:r>
                      <a:r>
                        <a:rPr lang="pl-PL" sz="1200" dirty="0" err="1">
                          <a:effectLst/>
                          <a:latin typeface="+mn-lt"/>
                        </a:rPr>
                        <a:t>internet</a:t>
                      </a:r>
                      <a:r>
                        <a:rPr lang="pl-PL" sz="1200" dirty="0">
                          <a:effectLst/>
                          <a:latin typeface="+mn-lt"/>
                        </a:rPr>
                        <a:t> o przepustowości 100 </a:t>
                      </a:r>
                      <a:r>
                        <a:rPr lang="pl-PL" sz="1200" dirty="0" err="1">
                          <a:effectLst/>
                          <a:latin typeface="+mn-lt"/>
                        </a:rPr>
                        <a:t>Mb</a:t>
                      </a:r>
                      <a:r>
                        <a:rPr lang="pl-PL" sz="1200" dirty="0">
                          <a:effectLst/>
                          <a:latin typeface="+mn-lt"/>
                        </a:rPr>
                        <a:t>/s, a 2850 działa w systemie </a:t>
                      </a:r>
                      <a:r>
                        <a:rPr lang="pl-PL" sz="1200" dirty="0" err="1">
                          <a:effectLst/>
                          <a:latin typeface="+mn-lt"/>
                        </a:rPr>
                        <a:t>mLegitymacje</a:t>
                      </a:r>
                      <a:r>
                        <a:rPr lang="pl-PL" sz="1200" dirty="0">
                          <a:effectLst/>
                          <a:latin typeface="+mn-lt"/>
                        </a:rPr>
                        <a:t> (uczniowie mają dostęp do legitymacji w telefonie) - jeden z pierwszych takich programów na świecie.</a:t>
                      </a:r>
                      <a:endParaRPr lang="pl-PL" sz="1200" dirty="0">
                        <a:effectLst/>
                        <a:latin typeface="+mn-lt"/>
                        <a:ea typeface="Calibri" panose="020F0502020204030204" pitchFamily="34" charset="0"/>
                        <a:cs typeface="Times New Roman" panose="02020603050405020304" pitchFamily="18" charset="0"/>
                      </a:endParaRPr>
                    </a:p>
                  </a:txBody>
                  <a:tcPr marL="35378" marR="35378" marT="0" marB="0" anchor="ctr"/>
                </a:tc>
                <a:extLst>
                  <a:ext uri="{0D108BD9-81ED-4DB2-BD59-A6C34878D82A}">
                    <a16:rowId xmlns:a16="http://schemas.microsoft.com/office/drawing/2014/main" val="1446562605"/>
                  </a:ext>
                </a:extLst>
              </a:tr>
              <a:tr h="0">
                <a:tc>
                  <a:txBody>
                    <a:bodyPr/>
                    <a:lstStyle/>
                    <a:p>
                      <a:pPr marL="0" lvl="0" indent="0" algn="ctr">
                        <a:lnSpc>
                          <a:spcPct val="107000"/>
                        </a:lnSpc>
                        <a:spcAft>
                          <a:spcPts val="0"/>
                        </a:spcAft>
                        <a:buFont typeface="+mj-lt"/>
                        <a:buNone/>
                      </a:pPr>
                      <a:r>
                        <a:rPr lang="pl-PL" sz="1200" dirty="0">
                          <a:effectLst/>
                          <a:latin typeface="+mn-lt"/>
                        </a:rPr>
                        <a:t> Rodzina</a:t>
                      </a:r>
                      <a:endParaRPr lang="pl-PL" sz="1200" dirty="0">
                        <a:effectLst/>
                        <a:latin typeface="+mn-lt"/>
                        <a:ea typeface="Calibri" panose="020F0502020204030204" pitchFamily="34" charset="0"/>
                        <a:cs typeface="Times New Roman" panose="02020603050405020304" pitchFamily="18" charset="0"/>
                      </a:endParaRPr>
                    </a:p>
                  </a:txBody>
                  <a:tcPr marL="35378" marR="35378" marT="0" marB="0" anchor="ctr"/>
                </a:tc>
                <a:tc>
                  <a:txBody>
                    <a:bodyPr/>
                    <a:lstStyle/>
                    <a:p>
                      <a:pPr algn="just">
                        <a:lnSpc>
                          <a:spcPct val="107000"/>
                        </a:lnSpc>
                        <a:spcBef>
                          <a:spcPts val="600"/>
                        </a:spcBef>
                        <a:spcAft>
                          <a:spcPts val="600"/>
                        </a:spcAft>
                      </a:pPr>
                      <a:r>
                        <a:rPr lang="pl-PL" sz="1200" dirty="0">
                          <a:effectLst/>
                          <a:latin typeface="+mn-lt"/>
                        </a:rPr>
                        <a:t>500+ przez banki - poprzez większość banków w Polsce można już online składać wnioski o świadczenie Rodzina 500+. Z usługi skorzystano już prawie 5 milionów razy (4,89).</a:t>
                      </a:r>
                      <a:endParaRPr lang="pl-PL" sz="1200" dirty="0">
                        <a:effectLst/>
                        <a:latin typeface="+mn-lt"/>
                        <a:ea typeface="Calibri" panose="020F0502020204030204" pitchFamily="34" charset="0"/>
                        <a:cs typeface="Times New Roman" panose="02020603050405020304" pitchFamily="18" charset="0"/>
                      </a:endParaRPr>
                    </a:p>
                  </a:txBody>
                  <a:tcPr marL="35378" marR="35378" marT="0" marB="0" anchor="ctr"/>
                </a:tc>
                <a:extLst>
                  <a:ext uri="{0D108BD9-81ED-4DB2-BD59-A6C34878D82A}">
                    <a16:rowId xmlns:a16="http://schemas.microsoft.com/office/drawing/2014/main" val="2710304483"/>
                  </a:ext>
                </a:extLst>
              </a:tr>
              <a:tr h="380885">
                <a:tc>
                  <a:txBody>
                    <a:bodyPr/>
                    <a:lstStyle/>
                    <a:p>
                      <a:pPr marL="0" lvl="0" indent="0" algn="ctr">
                        <a:lnSpc>
                          <a:spcPct val="107000"/>
                        </a:lnSpc>
                        <a:spcAft>
                          <a:spcPts val="0"/>
                        </a:spcAft>
                        <a:buFontTx/>
                        <a:buNone/>
                      </a:pPr>
                      <a:r>
                        <a:rPr lang="pl-PL" sz="1200" dirty="0">
                          <a:effectLst/>
                          <a:latin typeface="+mn-lt"/>
                          <a:ea typeface="Calibri" panose="020F0502020204030204" pitchFamily="34" charset="0"/>
                          <a:cs typeface="Times New Roman" panose="02020603050405020304" pitchFamily="18" charset="0"/>
                        </a:rPr>
                        <a:t>Sprawne Państwo</a:t>
                      </a:r>
                    </a:p>
                  </a:txBody>
                  <a:tcPr marL="35378" marR="35378" marT="0" marB="0" anchor="ctr"/>
                </a:tc>
                <a:tc>
                  <a:txBody>
                    <a:bodyPr/>
                    <a:lstStyle/>
                    <a:p>
                      <a:pPr algn="just">
                        <a:lnSpc>
                          <a:spcPct val="107000"/>
                        </a:lnSpc>
                        <a:spcBef>
                          <a:spcPts val="600"/>
                        </a:spcBef>
                        <a:spcAft>
                          <a:spcPts val="600"/>
                        </a:spcAft>
                      </a:pPr>
                      <a:r>
                        <a:rPr lang="pl-PL" sz="1200" dirty="0">
                          <a:effectLst/>
                          <a:latin typeface="+mn-lt"/>
                        </a:rPr>
                        <a:t>96,6% jednostek administracji publicznej udostępnia swoje usługi przez </a:t>
                      </a:r>
                      <a:r>
                        <a:rPr lang="pl-PL" sz="1200" dirty="0" err="1">
                          <a:effectLst/>
                          <a:latin typeface="+mn-lt"/>
                        </a:rPr>
                        <a:t>internet</a:t>
                      </a:r>
                      <a:r>
                        <a:rPr lang="pl-PL" sz="1200" dirty="0">
                          <a:effectLst/>
                          <a:latin typeface="+mn-lt"/>
                        </a:rPr>
                        <a:t>. Trzy czwarte wskazywały, że dzięki temu skrócił się czas potrzebny na załatwienie sprawy.</a:t>
                      </a:r>
                    </a:p>
                  </a:txBody>
                  <a:tcPr marL="35378" marR="35378" marT="0" marB="0" anchor="ctr"/>
                </a:tc>
                <a:extLst>
                  <a:ext uri="{0D108BD9-81ED-4DB2-BD59-A6C34878D82A}">
                    <a16:rowId xmlns:a16="http://schemas.microsoft.com/office/drawing/2014/main" val="3679303975"/>
                  </a:ext>
                </a:extLst>
              </a:tr>
              <a:tr h="265776">
                <a:tc>
                  <a:txBody>
                    <a:bodyPr/>
                    <a:lstStyle/>
                    <a:p>
                      <a:pPr marL="0" lvl="0" indent="0" algn="ctr">
                        <a:lnSpc>
                          <a:spcPct val="107000"/>
                        </a:lnSpc>
                        <a:spcAft>
                          <a:spcPts val="0"/>
                        </a:spcAft>
                        <a:buFont typeface="+mj-lt"/>
                        <a:buNone/>
                      </a:pPr>
                      <a:r>
                        <a:rPr lang="pl-PL" sz="1200" dirty="0">
                          <a:effectLst/>
                          <a:latin typeface="+mn-lt"/>
                        </a:rPr>
                        <a:t>Obywatelskość </a:t>
                      </a:r>
                      <a:endParaRPr lang="pl-PL" sz="1200" dirty="0">
                        <a:effectLst/>
                        <a:latin typeface="+mn-lt"/>
                        <a:ea typeface="Calibri" panose="020F0502020204030204" pitchFamily="34" charset="0"/>
                        <a:cs typeface="Times New Roman" panose="02020603050405020304" pitchFamily="18" charset="0"/>
                      </a:endParaRPr>
                    </a:p>
                  </a:txBody>
                  <a:tcPr marL="35378" marR="35378" marT="0" marB="0" anchor="ctr"/>
                </a:tc>
                <a:tc>
                  <a:txBody>
                    <a:bodyPr/>
                    <a:lstStyle/>
                    <a:p>
                      <a:pPr algn="just">
                        <a:lnSpc>
                          <a:spcPct val="107000"/>
                        </a:lnSpc>
                        <a:spcBef>
                          <a:spcPts val="600"/>
                        </a:spcBef>
                        <a:spcAft>
                          <a:spcPts val="600"/>
                        </a:spcAft>
                      </a:pPr>
                      <a:r>
                        <a:rPr lang="pl-PL" sz="1200" dirty="0">
                          <a:effectLst/>
                          <a:latin typeface="+mn-lt"/>
                        </a:rPr>
                        <a:t>Już 40,5% Polaków skorzystało w zeszłym (2019) roku z usług administracji za pomocą </a:t>
                      </a:r>
                      <a:r>
                        <a:rPr lang="pl-PL" sz="1200" dirty="0" err="1">
                          <a:effectLst/>
                          <a:latin typeface="+mn-lt"/>
                        </a:rPr>
                        <a:t>internetu</a:t>
                      </a:r>
                      <a:r>
                        <a:rPr lang="pl-PL" sz="1200" dirty="0">
                          <a:effectLst/>
                          <a:latin typeface="+mn-lt"/>
                        </a:rPr>
                        <a:t> (5 pp. więcej niż rok temu). 4,7 miliona osób ma już profil zaufany, a rządowy portal z e-usługami (</a:t>
                      </a:r>
                      <a:r>
                        <a:rPr lang="pl-PL" sz="1200" dirty="0" err="1">
                          <a:effectLst/>
                          <a:latin typeface="+mn-lt"/>
                        </a:rPr>
                        <a:t>gov.pl</a:t>
                      </a:r>
                      <a:r>
                        <a:rPr lang="pl-PL" sz="1200" dirty="0">
                          <a:effectLst/>
                          <a:latin typeface="+mn-lt"/>
                        </a:rPr>
                        <a:t>) w niektórych miesiącach odwiedza ponad 6 milionów osób.</a:t>
                      </a:r>
                    </a:p>
                  </a:txBody>
                  <a:tcPr marL="35378" marR="35378" marT="0" marB="0" anchor="ctr"/>
                </a:tc>
                <a:extLst>
                  <a:ext uri="{0D108BD9-81ED-4DB2-BD59-A6C34878D82A}">
                    <a16:rowId xmlns:a16="http://schemas.microsoft.com/office/drawing/2014/main" val="3507835052"/>
                  </a:ext>
                </a:extLst>
              </a:tr>
              <a:tr h="232081">
                <a:tc>
                  <a:txBody>
                    <a:bodyPr/>
                    <a:lstStyle/>
                    <a:p>
                      <a:pPr marL="0" lvl="0" indent="0" algn="ctr">
                        <a:lnSpc>
                          <a:spcPct val="107000"/>
                        </a:lnSpc>
                        <a:spcAft>
                          <a:spcPts val="0"/>
                        </a:spcAft>
                        <a:buFontTx/>
                        <a:buNone/>
                      </a:pPr>
                      <a:r>
                        <a:rPr lang="pl-PL" sz="1200" dirty="0">
                          <a:effectLst/>
                          <a:latin typeface="+mn-lt"/>
                          <a:ea typeface="Calibri" panose="020F0502020204030204" pitchFamily="34" charset="0"/>
                          <a:cs typeface="Times New Roman" panose="02020603050405020304" pitchFamily="18" charset="0"/>
                        </a:rPr>
                        <a:t>Finanse</a:t>
                      </a:r>
                    </a:p>
                  </a:txBody>
                  <a:tcPr marL="35378" marR="35378" marT="0" marB="0" anchor="ctr"/>
                </a:tc>
                <a:tc>
                  <a:txBody>
                    <a:bodyPr/>
                    <a:lstStyle/>
                    <a:p>
                      <a:pPr algn="just">
                        <a:lnSpc>
                          <a:spcPct val="107000"/>
                        </a:lnSpc>
                        <a:spcBef>
                          <a:spcPts val="600"/>
                        </a:spcBef>
                        <a:spcAft>
                          <a:spcPts val="600"/>
                        </a:spcAft>
                      </a:pPr>
                      <a:r>
                        <a:rPr lang="pl-PL" sz="1200" dirty="0">
                          <a:effectLst/>
                          <a:latin typeface="+mn-lt"/>
                        </a:rPr>
                        <a:t>Ministerstwo Finansów uruchomiło usługę Twój e-PIT. Dzięki niej, prawie 7 milionów Polaków rozliczyło się przez </a:t>
                      </a:r>
                      <a:r>
                        <a:rPr lang="pl-PL" sz="1200" dirty="0" err="1">
                          <a:effectLst/>
                          <a:latin typeface="+mn-lt"/>
                        </a:rPr>
                        <a:t>internet</a:t>
                      </a:r>
                      <a:r>
                        <a:rPr lang="pl-PL" sz="1200" dirty="0">
                          <a:effectLst/>
                          <a:latin typeface="+mn-lt"/>
                        </a:rPr>
                        <a:t>.</a:t>
                      </a:r>
                    </a:p>
                  </a:txBody>
                  <a:tcPr marL="35378" marR="35378" marT="0" marB="0" anchor="ctr"/>
                </a:tc>
                <a:extLst>
                  <a:ext uri="{0D108BD9-81ED-4DB2-BD59-A6C34878D82A}">
                    <a16:rowId xmlns:a16="http://schemas.microsoft.com/office/drawing/2014/main" val="3384036509"/>
                  </a:ext>
                </a:extLst>
              </a:tr>
              <a:tr h="232081">
                <a:tc>
                  <a:txBody>
                    <a:bodyPr/>
                    <a:lstStyle/>
                    <a:p>
                      <a:pPr marL="0" lvl="0" indent="0" algn="ctr">
                        <a:lnSpc>
                          <a:spcPct val="107000"/>
                        </a:lnSpc>
                        <a:spcAft>
                          <a:spcPts val="0"/>
                        </a:spcAft>
                        <a:buFontTx/>
                        <a:buNone/>
                      </a:pPr>
                      <a:r>
                        <a:rPr lang="pl-PL" sz="1200" dirty="0">
                          <a:effectLst/>
                          <a:latin typeface="+mn-lt"/>
                          <a:ea typeface="Calibri" panose="020F0502020204030204" pitchFamily="34" charset="0"/>
                          <a:cs typeface="Times New Roman" panose="02020603050405020304" pitchFamily="18" charset="0"/>
                        </a:rPr>
                        <a:t>Wsparcie MŚP</a:t>
                      </a:r>
                    </a:p>
                  </a:txBody>
                  <a:tcPr marL="35378" marR="35378" marT="0" marB="0" anchor="ctr"/>
                </a:tc>
                <a:tc>
                  <a:txBody>
                    <a:bodyPr/>
                    <a:lstStyle/>
                    <a:p>
                      <a:pPr algn="just">
                        <a:lnSpc>
                          <a:spcPct val="107000"/>
                        </a:lnSpc>
                        <a:spcBef>
                          <a:spcPts val="600"/>
                        </a:spcBef>
                        <a:spcAft>
                          <a:spcPts val="600"/>
                        </a:spcAft>
                      </a:pPr>
                      <a:r>
                        <a:rPr lang="pl-PL" sz="1200" dirty="0">
                          <a:effectLst/>
                          <a:latin typeface="+mn-lt"/>
                        </a:rPr>
                        <a:t>Program </a:t>
                      </a:r>
                      <a:r>
                        <a:rPr lang="pl-PL" sz="1200" dirty="0" err="1">
                          <a:effectLst/>
                          <a:latin typeface="+mn-lt"/>
                        </a:rPr>
                        <a:t>gov-tech</a:t>
                      </a:r>
                      <a:r>
                        <a:rPr lang="pl-PL" sz="1200" dirty="0">
                          <a:effectLst/>
                          <a:latin typeface="+mn-lt"/>
                        </a:rPr>
                        <a:t> wspiera innowacyjnych przedsiębiorców MŚP – największy </a:t>
                      </a:r>
                      <a:r>
                        <a:rPr lang="pl-PL" sz="1200" dirty="0" err="1">
                          <a:effectLst/>
                          <a:latin typeface="+mn-lt"/>
                        </a:rPr>
                        <a:t>hackathon</a:t>
                      </a:r>
                      <a:r>
                        <a:rPr lang="pl-PL" sz="1200" dirty="0">
                          <a:effectLst/>
                          <a:latin typeface="+mn-lt"/>
                        </a:rPr>
                        <a:t> w Europie (3000 osób), konkursy przyciągające 22 razy więcej uczestników MŚP</a:t>
                      </a:r>
                    </a:p>
                  </a:txBody>
                  <a:tcPr marL="35378" marR="35378" marT="0" marB="0" anchor="ctr"/>
                </a:tc>
                <a:extLst>
                  <a:ext uri="{0D108BD9-81ED-4DB2-BD59-A6C34878D82A}">
                    <a16:rowId xmlns:a16="http://schemas.microsoft.com/office/drawing/2014/main" val="62769534"/>
                  </a:ext>
                </a:extLst>
              </a:tr>
              <a:tr h="232081">
                <a:tc>
                  <a:txBody>
                    <a:bodyPr/>
                    <a:lstStyle/>
                    <a:p>
                      <a:pPr marL="0" lvl="0" indent="0" algn="ctr">
                        <a:lnSpc>
                          <a:spcPct val="107000"/>
                        </a:lnSpc>
                        <a:spcAft>
                          <a:spcPts val="0"/>
                        </a:spcAft>
                        <a:buFontTx/>
                        <a:buNone/>
                      </a:pPr>
                      <a:r>
                        <a:rPr lang="pl-PL" sz="1200" dirty="0">
                          <a:effectLst/>
                          <a:latin typeface="+mn-lt"/>
                          <a:ea typeface="Calibri" panose="020F0502020204030204" pitchFamily="34" charset="0"/>
                          <a:cs typeface="Times New Roman" panose="02020603050405020304" pitchFamily="18" charset="0"/>
                        </a:rPr>
                        <a:t>Zdrowie</a:t>
                      </a:r>
                    </a:p>
                  </a:txBody>
                  <a:tcPr marL="35378" marR="35378" marT="0" marB="0" anchor="ctr"/>
                </a:tc>
                <a:tc>
                  <a:txBody>
                    <a:bodyPr/>
                    <a:lstStyle/>
                    <a:p>
                      <a:pPr algn="just">
                        <a:lnSpc>
                          <a:spcPct val="107000"/>
                        </a:lnSpc>
                        <a:spcBef>
                          <a:spcPts val="600"/>
                        </a:spcBef>
                        <a:spcAft>
                          <a:spcPts val="600"/>
                        </a:spcAft>
                      </a:pPr>
                      <a:r>
                        <a:rPr lang="pl-PL" sz="1200" dirty="0">
                          <a:effectLst/>
                          <a:latin typeface="+mn-lt"/>
                        </a:rPr>
                        <a:t>System internetowych Kont Pacjenta (IKE) i e-Recepty (tylko w styczniu wystawiono 6 milionów) pozwoliły praktycznie wyeliminować papier i słynną „lekarską kaligrafię”.</a:t>
                      </a:r>
                    </a:p>
                  </a:txBody>
                  <a:tcPr marL="35378" marR="35378" marT="0" marB="0" anchor="ctr"/>
                </a:tc>
                <a:extLst>
                  <a:ext uri="{0D108BD9-81ED-4DB2-BD59-A6C34878D82A}">
                    <a16:rowId xmlns:a16="http://schemas.microsoft.com/office/drawing/2014/main" val="2955844338"/>
                  </a:ext>
                </a:extLst>
              </a:tr>
              <a:tr h="232081">
                <a:tc>
                  <a:txBody>
                    <a:bodyPr/>
                    <a:lstStyle/>
                    <a:p>
                      <a:pPr marL="0" lvl="0" indent="0" algn="ctr">
                        <a:lnSpc>
                          <a:spcPct val="107000"/>
                        </a:lnSpc>
                        <a:spcAft>
                          <a:spcPts val="0"/>
                        </a:spcAft>
                        <a:buFontTx/>
                        <a:buNone/>
                      </a:pPr>
                      <a:r>
                        <a:rPr lang="pl-PL" sz="1200" dirty="0">
                          <a:effectLst/>
                          <a:latin typeface="+mn-lt"/>
                          <a:ea typeface="Calibri" panose="020F0502020204030204" pitchFamily="34" charset="0"/>
                          <a:cs typeface="Times New Roman" panose="02020603050405020304" pitchFamily="18" charset="0"/>
                        </a:rPr>
                        <a:t>Kierowcy</a:t>
                      </a:r>
                    </a:p>
                  </a:txBody>
                  <a:tcPr marL="35378" marR="35378" marT="0" marB="0" anchor="ctr"/>
                </a:tc>
                <a:tc>
                  <a:txBody>
                    <a:bodyPr/>
                    <a:lstStyle/>
                    <a:p>
                      <a:pPr algn="just">
                        <a:lnSpc>
                          <a:spcPct val="107000"/>
                        </a:lnSpc>
                        <a:spcBef>
                          <a:spcPts val="600"/>
                        </a:spcBef>
                        <a:spcAft>
                          <a:spcPts val="600"/>
                        </a:spcAft>
                      </a:pPr>
                      <a:r>
                        <a:rPr lang="pl-PL" sz="1200" dirty="0">
                          <a:effectLst/>
                          <a:latin typeface="+mn-lt"/>
                        </a:rPr>
                        <a:t>Nie trzeba już nosić przy sobie dowodu rejestracyjnego, czy OC, a niedługo (Q2 2020) także prawa jazdy – wszystkie dane można umieścić w telefonie</a:t>
                      </a:r>
                    </a:p>
                  </a:txBody>
                  <a:tcPr marL="35378" marR="35378" marT="0" marB="0" anchor="ctr"/>
                </a:tc>
                <a:extLst>
                  <a:ext uri="{0D108BD9-81ED-4DB2-BD59-A6C34878D82A}">
                    <a16:rowId xmlns:a16="http://schemas.microsoft.com/office/drawing/2014/main" val="70790523"/>
                  </a:ext>
                </a:extLst>
              </a:tr>
            </a:tbl>
          </a:graphicData>
        </a:graphic>
      </p:graphicFrame>
      <p:sp>
        <p:nvSpPr>
          <p:cNvPr id="9" name="Prostokąt 8">
            <a:extLst>
              <a:ext uri="{FF2B5EF4-FFF2-40B4-BE49-F238E27FC236}">
                <a16:creationId xmlns:a16="http://schemas.microsoft.com/office/drawing/2014/main" id="{1A3B6E03-A0C1-3F45-9B9B-767A4BE6A370}"/>
              </a:ext>
            </a:extLst>
          </p:cNvPr>
          <p:cNvSpPr/>
          <p:nvPr/>
        </p:nvSpPr>
        <p:spPr>
          <a:xfrm>
            <a:off x="167676" y="737084"/>
            <a:ext cx="12082513" cy="4247317"/>
          </a:xfrm>
          <a:prstGeom prst="rect">
            <a:avLst/>
          </a:prstGeom>
        </p:spPr>
        <p:txBody>
          <a:bodyPr wrap="square">
            <a:spAutoFit/>
          </a:bodyPr>
          <a:lstStyle/>
          <a:p>
            <a:endParaRPr lang="pl-PL" dirty="0" smtClean="0"/>
          </a:p>
          <a:p>
            <a:r>
              <a:rPr lang="pl-PL" dirty="0" smtClean="0"/>
              <a:t>Państwo </a:t>
            </a:r>
            <a:r>
              <a:rPr lang="pl-PL" dirty="0"/>
              <a:t>udostępnia </a:t>
            </a:r>
            <a:r>
              <a:rPr lang="pl-PL" dirty="0" smtClean="0"/>
              <a:t>185 </a:t>
            </a:r>
            <a:r>
              <a:rPr lang="pl-PL" dirty="0"/>
              <a:t>usług przez </a:t>
            </a:r>
            <a:r>
              <a:rPr lang="pl-PL" dirty="0" err="1"/>
              <a:t>internet</a:t>
            </a:r>
            <a:r>
              <a:rPr lang="pl-PL" dirty="0"/>
              <a:t> (51 całkowicie online). </a:t>
            </a:r>
            <a:r>
              <a:rPr lang="pl-PL" dirty="0" smtClean="0"/>
              <a:t>Pokazujemy sukcesy, które nie są kojarzone powszechnie, ogłaszając </a:t>
            </a:r>
            <a:r>
              <a:rPr lang="pl-PL" b="1" dirty="0" smtClean="0"/>
              <a:t>„</a:t>
            </a:r>
            <a:r>
              <a:rPr lang="pl-PL" b="1" dirty="0"/>
              <a:t>nowe otwarcie” na cyfrowe </a:t>
            </a:r>
            <a:r>
              <a:rPr lang="pl-PL" b="1" dirty="0" smtClean="0"/>
              <a:t>usługi, </a:t>
            </a:r>
            <a:r>
              <a:rPr lang="pl-PL" dirty="0" smtClean="0"/>
              <a:t>kierując </a:t>
            </a:r>
            <a:r>
              <a:rPr lang="pl-PL" dirty="0"/>
              <a:t>się </a:t>
            </a:r>
            <a:r>
              <a:rPr lang="pl-PL" b="1" dirty="0"/>
              <a:t>zasadą „frontem do e-obywatela”</a:t>
            </a:r>
            <a:r>
              <a:rPr lang="pl-PL" dirty="0"/>
              <a:t>. </a:t>
            </a:r>
            <a:endParaRPr lang="pl-PL" dirty="0" smtClean="0"/>
          </a:p>
          <a:p>
            <a:endParaRPr lang="pl-PL" dirty="0" smtClean="0"/>
          </a:p>
          <a:p>
            <a:r>
              <a:rPr lang="pl-PL" b="1" u="sng" dirty="0" smtClean="0"/>
              <a:t>Budżet </a:t>
            </a:r>
            <a:r>
              <a:rPr lang="pl-PL" b="1" u="sng" dirty="0"/>
              <a:t>obywatelski </a:t>
            </a:r>
            <a:r>
              <a:rPr lang="pl-PL" b="1" u="sng" dirty="0" smtClean="0"/>
              <a:t>decydujesz.gov.pl</a:t>
            </a:r>
            <a:r>
              <a:rPr lang="pl-PL" dirty="0" smtClean="0"/>
              <a:t>– pozwolilibyśmy </a:t>
            </a:r>
            <a:r>
              <a:rPr lang="pl-PL" dirty="0"/>
              <a:t>obywatelom </a:t>
            </a:r>
            <a:r>
              <a:rPr lang="pl-PL" b="1" dirty="0"/>
              <a:t>zadecydować o </a:t>
            </a:r>
            <a:r>
              <a:rPr lang="pl-PL" b="1" dirty="0" smtClean="0"/>
              <a:t>tym, </a:t>
            </a:r>
            <a:r>
              <a:rPr lang="pl-PL" b="1" dirty="0"/>
              <a:t>na co idą ich pieniądze</a:t>
            </a:r>
            <a:r>
              <a:rPr lang="pl-PL" dirty="0"/>
              <a:t>. Proces byłby obsługiwany przez </a:t>
            </a:r>
            <a:r>
              <a:rPr lang="pl-PL" b="1" dirty="0"/>
              <a:t>dedykowaną aplikację sieciową</a:t>
            </a:r>
            <a:r>
              <a:rPr lang="pl-PL" dirty="0"/>
              <a:t>,</a:t>
            </a:r>
            <a:r>
              <a:rPr lang="pl-PL" b="1" dirty="0"/>
              <a:t> </a:t>
            </a:r>
            <a:r>
              <a:rPr lang="pl-PL" dirty="0"/>
              <a:t>przez którą odbyłyby się </a:t>
            </a:r>
            <a:r>
              <a:rPr lang="pl-PL" dirty="0" smtClean="0"/>
              <a:t>głosowania. </a:t>
            </a:r>
          </a:p>
          <a:p>
            <a:endParaRPr lang="pl-PL" dirty="0"/>
          </a:p>
          <a:p>
            <a:r>
              <a:rPr lang="pl-PL" dirty="0" smtClean="0"/>
              <a:t>Promocja</a:t>
            </a:r>
            <a:r>
              <a:rPr lang="pl-PL" b="1" dirty="0" smtClean="0"/>
              <a:t> </a:t>
            </a:r>
            <a:r>
              <a:rPr lang="pl-PL" b="1" dirty="0"/>
              <a:t>akcją „Parki z klimatem</a:t>
            </a:r>
            <a:r>
              <a:rPr lang="pl-PL" b="1" dirty="0" smtClean="0"/>
              <a:t>”.  </a:t>
            </a:r>
            <a:r>
              <a:rPr lang="pl-PL" dirty="0" smtClean="0"/>
              <a:t>Adresatem </a:t>
            </a:r>
            <a:r>
              <a:rPr lang="pl-PL" dirty="0"/>
              <a:t>konkursu będą mieszkańcy miast (w kategorii do 100 tys. mieszkańców oraz miasta powyżej 100 tys.), którzy będą głosować na </a:t>
            </a:r>
            <a:r>
              <a:rPr lang="pl-PL" dirty="0" smtClean="0"/>
              <a:t>budowę </a:t>
            </a:r>
            <a:r>
              <a:rPr lang="pl-PL" dirty="0"/>
              <a:t>lub </a:t>
            </a:r>
            <a:r>
              <a:rPr lang="pl-PL" dirty="0" smtClean="0"/>
              <a:t>rewitalizację parków miejskich.</a:t>
            </a:r>
            <a:endParaRPr lang="pl-PL" dirty="0"/>
          </a:p>
          <a:p>
            <a:endParaRPr lang="pl-PL" dirty="0"/>
          </a:p>
          <a:p>
            <a:endParaRPr lang="pl-PL" dirty="0"/>
          </a:p>
          <a:p>
            <a:endParaRPr lang="pl-PL" dirty="0"/>
          </a:p>
          <a:p>
            <a:pPr marL="342900" indent="-342900">
              <a:buAutoNum type="arabicPeriod"/>
            </a:pPr>
            <a:endParaRPr lang="pl-PL" dirty="0"/>
          </a:p>
          <a:p>
            <a:endParaRPr lang="pl-PL" dirty="0"/>
          </a:p>
          <a:p>
            <a:endParaRPr lang="pl-PL" dirty="0"/>
          </a:p>
        </p:txBody>
      </p:sp>
    </p:spTree>
    <p:extLst>
      <p:ext uri="{BB962C8B-B14F-4D97-AF65-F5344CB8AC3E}">
        <p14:creationId xmlns:p14="http://schemas.microsoft.com/office/powerpoint/2010/main" val="2473343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210586" y="163242"/>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Program 10 –  Innowacyjna gospodarka </a:t>
            </a:r>
            <a:r>
              <a:rPr lang="pl-PL" sz="2000" b="1" i="1" dirty="0" smtClean="0">
                <a:solidFill>
                  <a:srgbClr val="002060"/>
                </a:solidFill>
                <a:latin typeface="Arial" panose="020B0604020202020204" pitchFamily="34" charset="0"/>
                <a:cs typeface="Arial" panose="020B0604020202020204" pitchFamily="34" charset="0"/>
              </a:rPr>
              <a:t>(estoński </a:t>
            </a:r>
            <a:r>
              <a:rPr lang="pl-PL" sz="2000" b="1" i="1" dirty="0">
                <a:solidFill>
                  <a:srgbClr val="002060"/>
                </a:solidFill>
                <a:latin typeface="Arial" panose="020B0604020202020204" pitchFamily="34" charset="0"/>
                <a:cs typeface="Arial" panose="020B0604020202020204" pitchFamily="34" charset="0"/>
              </a:rPr>
              <a:t>CIT)</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0" y="717857"/>
            <a:ext cx="12192000" cy="4247317"/>
          </a:xfrm>
          <a:prstGeom prst="rect">
            <a:avLst/>
          </a:prstGeom>
        </p:spPr>
        <p:txBody>
          <a:bodyPr wrap="square">
            <a:spAutoFit/>
          </a:bodyPr>
          <a:lstStyle/>
          <a:p>
            <a:r>
              <a:rPr lang="pl-PL" dirty="0"/>
              <a:t>Całość powinien kończyć program podkreślający sukcesy gospodarcze, ale także to, że ostatnie cztery lata to m.in</a:t>
            </a:r>
            <a:r>
              <a:rPr lang="pl-PL" dirty="0" smtClean="0"/>
              <a:t>. </a:t>
            </a:r>
            <a:r>
              <a:rPr lang="pl-PL" dirty="0"/>
              <a:t>okres intensywnych zmian w rozwoju innowacyjności w Polsce. Uruchomiliśmy program Start In Poland, wprowadziliśmy wiele korzystnych zmian prawnych poprzez kolejne ustawy o innowacyjności, zwiększyliśmy hojność podatkową dla innowatorów poprzez system ulg na B+R i IP BOX, a w ramach funduszy strukturalnych, w tym POIR zrealizowaliśmy wiele niestandardowych i przełomowych działań takich jak </a:t>
            </a:r>
            <a:r>
              <a:rPr lang="pl-PL" dirty="0" err="1"/>
              <a:t>Scale</a:t>
            </a:r>
            <a:r>
              <a:rPr lang="pl-PL" dirty="0"/>
              <a:t> Up.  </a:t>
            </a:r>
          </a:p>
          <a:p>
            <a:endParaRPr lang="pl-PL" dirty="0"/>
          </a:p>
          <a:p>
            <a:r>
              <a:rPr lang="pl-PL" dirty="0"/>
              <a:t>Nowe działania w obszarze innowacyjności</a:t>
            </a:r>
          </a:p>
          <a:p>
            <a:r>
              <a:rPr lang="pl-PL" b="1" i="1" dirty="0"/>
              <a:t>Cyfryzacja i transformacja w kierunku przemysłu 4.0</a:t>
            </a:r>
            <a:endParaRPr lang="pl-PL" dirty="0"/>
          </a:p>
          <a:p>
            <a:r>
              <a:rPr lang="pl-PL" b="1" i="1" dirty="0" smtClean="0"/>
              <a:t>Wsparcie </a:t>
            </a:r>
            <a:r>
              <a:rPr lang="pl-PL" b="1" i="1" dirty="0"/>
              <a:t>kompetencji </a:t>
            </a:r>
            <a:r>
              <a:rPr lang="pl-PL" b="1" i="1" dirty="0" smtClean="0"/>
              <a:t>Polaków</a:t>
            </a:r>
          </a:p>
          <a:p>
            <a:r>
              <a:rPr lang="pl-PL" b="1" i="1" dirty="0"/>
              <a:t>Innowacje, technologie, start – </a:t>
            </a:r>
            <a:r>
              <a:rPr lang="pl-PL" b="1" i="1" dirty="0" err="1" smtClean="0"/>
              <a:t>upy</a:t>
            </a:r>
            <a:endParaRPr lang="pl-PL" b="1" i="1" dirty="0" smtClean="0"/>
          </a:p>
          <a:p>
            <a:r>
              <a:rPr lang="pl-PL" b="1" i="1" dirty="0"/>
              <a:t>Zielona gospodarka</a:t>
            </a:r>
            <a:endParaRPr lang="pl-PL" dirty="0"/>
          </a:p>
          <a:p>
            <a:endParaRPr lang="pl-PL" dirty="0" smtClean="0"/>
          </a:p>
          <a:p>
            <a:r>
              <a:rPr lang="pl-PL" b="1" i="1" dirty="0"/>
              <a:t>Dodatkowo można zapowiedzieć estoński CIT</a:t>
            </a:r>
            <a:endParaRPr lang="pl-PL" dirty="0"/>
          </a:p>
          <a:p>
            <a:endParaRPr lang="pl-PL" dirty="0"/>
          </a:p>
          <a:p>
            <a:endParaRPr lang="pl-PL" dirty="0"/>
          </a:p>
        </p:txBody>
      </p:sp>
      <p:sp>
        <p:nvSpPr>
          <p:cNvPr id="5" name="Rectangle 8">
            <a:extLst>
              <a:ext uri="{FF2B5EF4-FFF2-40B4-BE49-F238E27FC236}">
                <a16:creationId xmlns:a16="http://schemas.microsoft.com/office/drawing/2014/main" id="{DEF14254-44B0-4D53-8ACC-AE77AC999CBD}"/>
              </a:ext>
            </a:extLst>
          </p:cNvPr>
          <p:cNvSpPr>
            <a:spLocks noChangeArrowheads="1"/>
          </p:cNvSpPr>
          <p:nvPr/>
        </p:nvSpPr>
        <p:spPr bwMode="auto">
          <a:xfrm>
            <a:off x="9472612" y="49002"/>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665534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62104" y="314295"/>
            <a:ext cx="108944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smtClean="0">
                <a:solidFill>
                  <a:srgbClr val="002060"/>
                </a:solidFill>
                <a:latin typeface="Arial" panose="020B0604020202020204" pitchFamily="34" charset="0"/>
                <a:cs typeface="Arial" panose="020B0604020202020204" pitchFamily="34" charset="0"/>
              </a:rPr>
              <a:t>   Do podsumowania „5 na 100 dni”</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 </a:t>
            </a:r>
            <a:r>
              <a:rPr lang="pl-PL" sz="2000" b="1" i="1" dirty="0" smtClean="0">
                <a:solidFill>
                  <a:srgbClr val="002060"/>
                </a:solidFill>
                <a:latin typeface="Arial" panose="020B0604020202020204" pitchFamily="34" charset="0"/>
                <a:cs typeface="Arial" panose="020B0604020202020204" pitchFamily="34" charset="0"/>
              </a:rPr>
              <a:t> Narracja </a:t>
            </a:r>
            <a:r>
              <a:rPr lang="pl-PL" sz="2000" b="1" i="1" dirty="0">
                <a:solidFill>
                  <a:srgbClr val="002060"/>
                </a:solidFill>
                <a:latin typeface="Arial" panose="020B0604020202020204" pitchFamily="34" charset="0"/>
                <a:cs typeface="Arial" panose="020B0604020202020204" pitchFamily="34" charset="0"/>
              </a:rPr>
              <a:t>o zmianach na wsi i „wyrównywaniu dopłat</a:t>
            </a:r>
            <a:r>
              <a:rPr lang="pl-PL" sz="2000" b="1" i="1" dirty="0" smtClean="0">
                <a:solidFill>
                  <a:srgbClr val="002060"/>
                </a:solidFill>
                <a:latin typeface="Arial" panose="020B0604020202020204" pitchFamily="34" charset="0"/>
                <a:cs typeface="Arial" panose="020B0604020202020204" pitchFamily="34" charset="0"/>
              </a:rPr>
              <a:t>”</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1364744"/>
            <a:ext cx="12192000" cy="3693319"/>
          </a:xfrm>
          <a:prstGeom prst="rect">
            <a:avLst/>
          </a:prstGeom>
        </p:spPr>
        <p:txBody>
          <a:bodyPr wrap="square">
            <a:spAutoFit/>
          </a:bodyPr>
          <a:lstStyle/>
          <a:p>
            <a:r>
              <a:rPr lang="pl-PL" dirty="0"/>
              <a:t>Zebranie projektów kierowanych do mieszkańców wsi w jeden flagowy (narrację dotyczącą działań rządu na wsi). </a:t>
            </a:r>
          </a:p>
          <a:p>
            <a:endParaRPr lang="pl-PL" dirty="0"/>
          </a:p>
          <a:p>
            <a:r>
              <a:rPr lang="pl-PL" dirty="0"/>
              <a:t>W lutym można pokazać harmonogram negocjacji w sprawie dopłat (ten element powinien zaprezentować Janusz Wojciechowski). To ostatni składnik „5 na 100 dni” rządu. Jest najmniej konkretny, więc najlepiej umieścić go w podsumowaniu „wyborczej piątki” (28 lutego).</a:t>
            </a:r>
          </a:p>
          <a:p>
            <a:endParaRPr lang="pl-PL" dirty="0"/>
          </a:p>
          <a:p>
            <a:r>
              <a:rPr lang="pl-PL" dirty="0"/>
              <a:t>Konkretny program do pokazania to </a:t>
            </a:r>
            <a:r>
              <a:rPr lang="pl-PL" dirty="0" smtClean="0"/>
              <a:t>ewentualnie dobrostan+</a:t>
            </a:r>
            <a:endParaRPr lang="pl-PL" dirty="0"/>
          </a:p>
          <a:p>
            <a:endParaRPr lang="pl-PL" dirty="0"/>
          </a:p>
          <a:p>
            <a:endParaRPr lang="pl-PL" dirty="0"/>
          </a:p>
          <a:p>
            <a:endParaRPr lang="pl-PL" b="1" dirty="0"/>
          </a:p>
          <a:p>
            <a:endParaRPr lang="pl-PL" b="1" dirty="0"/>
          </a:p>
          <a:p>
            <a:endParaRPr lang="pl-PL" b="1" dirty="0"/>
          </a:p>
          <a:p>
            <a:endParaRPr lang="pl-PL" b="1" dirty="0"/>
          </a:p>
        </p:txBody>
      </p:sp>
      <p:sp>
        <p:nvSpPr>
          <p:cNvPr id="9" name="Rectangle 8">
            <a:extLst>
              <a:ext uri="{FF2B5EF4-FFF2-40B4-BE49-F238E27FC236}">
                <a16:creationId xmlns:a16="http://schemas.microsoft.com/office/drawing/2014/main" id="{423A900A-7019-4910-9929-13E261BBBCAC}"/>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722916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257175"/>
            <a:ext cx="11120022"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Program 2 </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2000" b="1" i="1" dirty="0">
              <a:solidFill>
                <a:srgbClr val="00206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 </a:t>
            </a:r>
            <a:r>
              <a:rPr lang="pl-PL" sz="2000" b="1" dirty="0">
                <a:solidFill>
                  <a:srgbClr val="002060"/>
                </a:solidFill>
                <a:latin typeface="Arial" panose="020B0604020202020204" pitchFamily="34" charset="0"/>
                <a:cs typeface="Arial" panose="020B0604020202020204" pitchFamily="34" charset="0"/>
              </a:rPr>
              <a:t>„Zielona Polska” („Polska z klimatem”, nowe otwarcie dla programu „Czyste powietrze”)</a:t>
            </a:r>
            <a:endParaRPr kumimoji="0" lang="pl-PL" sz="2000" b="1"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541891" y="1720840"/>
            <a:ext cx="10650376" cy="3693319"/>
          </a:xfrm>
          <a:prstGeom prst="rect">
            <a:avLst/>
          </a:prstGeom>
        </p:spPr>
        <p:txBody>
          <a:bodyPr wrap="square">
            <a:spAutoFit/>
          </a:bodyPr>
          <a:lstStyle/>
          <a:p>
            <a:r>
              <a:rPr lang="pl-PL" dirty="0"/>
              <a:t>Pojęcie „zmian klimatycznych” wywołuje mieszane emocje, zwłaszcza w elektoracie konserwatywnym. Natomiast dużo bardziej bezpieczna jest „walka ze smogiem</a:t>
            </a:r>
            <a:r>
              <a:rPr lang="pl-PL" dirty="0" smtClean="0"/>
              <a:t>”. Dlatego zaplanowano nowe otwarcie programu „Czyste powietrze” (8 ułatwień, m.in. </a:t>
            </a:r>
            <a:r>
              <a:rPr lang="pl-PL" dirty="0"/>
              <a:t>s</a:t>
            </a:r>
            <a:r>
              <a:rPr lang="pl-PL" dirty="0" smtClean="0"/>
              <a:t>krócenie wniosku, krótki czas rozpatrywania, pośrednictwo banku – </a:t>
            </a:r>
            <a:r>
              <a:rPr lang="pl-PL" dirty="0" err="1" smtClean="0"/>
              <a:t>wykorzystnie</a:t>
            </a:r>
            <a:r>
              <a:rPr lang="pl-PL" dirty="0" smtClean="0"/>
              <a:t> dobrych doświadczeń z 500+ ).</a:t>
            </a:r>
          </a:p>
          <a:p>
            <a:endParaRPr lang="pl-PL" dirty="0"/>
          </a:p>
          <a:p>
            <a:r>
              <a:rPr lang="pl-PL" dirty="0" smtClean="0"/>
              <a:t>Program bazowałby </a:t>
            </a:r>
            <a:r>
              <a:rPr lang="pl-PL" dirty="0"/>
              <a:t>na przekonaniu, iż „Polska jest zielonymi płucami </a:t>
            </a:r>
            <a:r>
              <a:rPr lang="pl-PL" dirty="0" smtClean="0"/>
              <a:t>Europy”. </a:t>
            </a:r>
            <a:r>
              <a:rPr lang="pl-PL" dirty="0"/>
              <a:t>B</a:t>
            </a:r>
            <a:r>
              <a:rPr lang="pl-PL" dirty="0" smtClean="0"/>
              <a:t>ardzo </a:t>
            </a:r>
            <a:r>
              <a:rPr lang="pl-PL" dirty="0"/>
              <a:t>dobrze </a:t>
            </a:r>
            <a:r>
              <a:rPr lang="pl-PL" dirty="0" smtClean="0"/>
              <a:t>oceniana </a:t>
            </a:r>
            <a:r>
              <a:rPr lang="pl-PL" dirty="0"/>
              <a:t>jest koncepcja </a:t>
            </a:r>
            <a:r>
              <a:rPr lang="pl-PL" dirty="0" smtClean="0"/>
              <a:t>„</a:t>
            </a:r>
            <a:r>
              <a:rPr lang="pl-PL" dirty="0" err="1" smtClean="0"/>
              <a:t>odbetonowania</a:t>
            </a:r>
            <a:r>
              <a:rPr lang="pl-PL" dirty="0" smtClean="0"/>
              <a:t> miast” – stąd akcja „Miasto z klimatem</a:t>
            </a:r>
            <a:r>
              <a:rPr lang="pl-PL" dirty="0" smtClean="0"/>
              <a:t>”, sadzenia drzew także poza miastem  (500 milionów rocznie). </a:t>
            </a:r>
          </a:p>
          <a:p>
            <a:endParaRPr lang="pl-PL" dirty="0"/>
          </a:p>
          <a:p>
            <a:r>
              <a:rPr lang="pl-PL" dirty="0" smtClean="0"/>
              <a:t>To </a:t>
            </a:r>
            <a:r>
              <a:rPr lang="pl-PL" dirty="0" smtClean="0"/>
              <a:t>będzie odpowiedź </a:t>
            </a:r>
            <a:r>
              <a:rPr lang="pl-PL" dirty="0"/>
              <a:t>na krytykę rządu w zakresie bycia „hamulcowym” w walce ze zmianami klimatycznymi. Angażujemy się w te działania, tylko robimy to w sposób racjonalny, dostosowując tempo zmian do uwarunkowań polskiej gospodarki.</a:t>
            </a:r>
          </a:p>
          <a:p>
            <a:endParaRPr lang="pl-PL" dirty="0"/>
          </a:p>
        </p:txBody>
      </p:sp>
      <p:sp>
        <p:nvSpPr>
          <p:cNvPr id="5" name="Rectangle 8">
            <a:extLst>
              <a:ext uri="{FF2B5EF4-FFF2-40B4-BE49-F238E27FC236}">
                <a16:creationId xmlns:a16="http://schemas.microsoft.com/office/drawing/2014/main" id="{1A8BEF84-0753-4F9F-86E8-713862DC18C5}"/>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3429303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pole tekstowe 49">
            <a:extLst>
              <a:ext uri="{FF2B5EF4-FFF2-40B4-BE49-F238E27FC236}">
                <a16:creationId xmlns:a16="http://schemas.microsoft.com/office/drawing/2014/main" id="{A0E57DE0-A1FC-4FF3-B7D8-2CB62A01D92D}"/>
              </a:ext>
            </a:extLst>
          </p:cNvPr>
          <p:cNvSpPr txBox="1"/>
          <p:nvPr/>
        </p:nvSpPr>
        <p:spPr>
          <a:xfrm>
            <a:off x="260230" y="260569"/>
            <a:ext cx="1089441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Program 3</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Profilaktyka 40+  – pakiet bezpłatnych badań wspierający wczesne wykrywanie </a:t>
            </a:r>
            <a:br>
              <a:rPr lang="pl-PL" sz="2000" b="1" i="1" dirty="0">
                <a:solidFill>
                  <a:srgbClr val="002060"/>
                </a:solidFill>
                <a:latin typeface="Arial" panose="020B0604020202020204" pitchFamily="34" charset="0"/>
                <a:cs typeface="Arial" panose="020B0604020202020204" pitchFamily="34" charset="0"/>
              </a:rPr>
            </a:br>
            <a:r>
              <a:rPr lang="pl-PL" sz="2000" b="1" i="1" dirty="0">
                <a:solidFill>
                  <a:srgbClr val="002060"/>
                </a:solidFill>
                <a:latin typeface="Arial" panose="020B0604020202020204" pitchFamily="34" charset="0"/>
                <a:cs typeface="Arial" panose="020B0604020202020204" pitchFamily="34" charset="0"/>
              </a:rPr>
              <a:t>chorób cywilizacyjnych i nowotworowych</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35" name="Rectangle 8">
            <a:extLst>
              <a:ext uri="{FF2B5EF4-FFF2-40B4-BE49-F238E27FC236}">
                <a16:creationId xmlns:a16="http://schemas.microsoft.com/office/drawing/2014/main" id="{B5A4F0AC-EB7A-4972-8A5F-6096D1937826}"/>
              </a:ext>
            </a:extLst>
          </p:cNvPr>
          <p:cNvSpPr>
            <a:spLocks noChangeArrowheads="1"/>
          </p:cNvSpPr>
          <p:nvPr/>
        </p:nvSpPr>
        <p:spPr bwMode="auto">
          <a:xfrm>
            <a:off x="9472612" y="8106"/>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
        <p:nvSpPr>
          <p:cNvPr id="2" name="pole tekstowe 1"/>
          <p:cNvSpPr txBox="1"/>
          <p:nvPr/>
        </p:nvSpPr>
        <p:spPr>
          <a:xfrm>
            <a:off x="260230" y="1414732"/>
            <a:ext cx="11671540" cy="2031325"/>
          </a:xfrm>
          <a:prstGeom prst="rect">
            <a:avLst/>
          </a:prstGeom>
          <a:noFill/>
        </p:spPr>
        <p:txBody>
          <a:bodyPr wrap="square" rtlCol="0">
            <a:spAutoFit/>
          </a:bodyPr>
          <a:lstStyle/>
          <a:p>
            <a:r>
              <a:rPr lang="pl-PL" b="1" dirty="0"/>
              <a:t>Problem</a:t>
            </a:r>
          </a:p>
          <a:p>
            <a:endParaRPr lang="pl-PL" b="1" dirty="0"/>
          </a:p>
          <a:p>
            <a:r>
              <a:rPr lang="pl-PL" dirty="0"/>
              <a:t>Polacy nie dbają o swoje zdrowie zgodnie z zasadą </a:t>
            </a:r>
            <a:r>
              <a:rPr lang="pl-PL" b="1" dirty="0"/>
              <a:t>lepiej zapobiegać niż leczyć. </a:t>
            </a:r>
            <a:r>
              <a:rPr lang="pl-PL" dirty="0"/>
              <a:t>Niska zgłaszalność do już działających programów profilaktycznych, brak realnie funkcjonujących bilansów zdrowotnych oraz niska świadomość dot. konieczności dbania o zdrowie prowadzi do wzrostu liczby </a:t>
            </a:r>
            <a:r>
              <a:rPr lang="pl-PL" dirty="0" err="1"/>
              <a:t>zachorowań</a:t>
            </a:r>
            <a:r>
              <a:rPr lang="pl-PL" dirty="0"/>
              <a:t> na choroby cywilizacyjne (</a:t>
            </a:r>
            <a:r>
              <a:rPr lang="pl-PL" b="1" dirty="0"/>
              <a:t>nowotwory, choroby serca, cukrzyca etc.</a:t>
            </a:r>
            <a:r>
              <a:rPr lang="pl-PL" dirty="0"/>
              <a:t>). </a:t>
            </a:r>
            <a:r>
              <a:rPr lang="pl-PL" b="1" dirty="0"/>
              <a:t>Problem dotyczy przede wszystkim grupy wiekowej 40-65</a:t>
            </a:r>
            <a:r>
              <a:rPr lang="pl-PL" dirty="0"/>
              <a:t> –40 rok życia to moment, w którym należy zainteresować się swoim zdrowiem, a o tej grupie też często zapominamy w </a:t>
            </a:r>
            <a:r>
              <a:rPr lang="pl-PL" dirty="0" smtClean="0"/>
              <a:t>komunikacji politycznej.</a:t>
            </a:r>
            <a:endParaRPr lang="pl-PL" dirty="0"/>
          </a:p>
        </p:txBody>
      </p:sp>
      <p:sp>
        <p:nvSpPr>
          <p:cNvPr id="36" name="pole tekstowe 35"/>
          <p:cNvSpPr txBox="1"/>
          <p:nvPr/>
        </p:nvSpPr>
        <p:spPr>
          <a:xfrm>
            <a:off x="260230" y="3723056"/>
            <a:ext cx="11671540" cy="2862322"/>
          </a:xfrm>
          <a:prstGeom prst="rect">
            <a:avLst/>
          </a:prstGeom>
          <a:noFill/>
        </p:spPr>
        <p:txBody>
          <a:bodyPr wrap="square" rtlCol="0">
            <a:spAutoFit/>
          </a:bodyPr>
          <a:lstStyle/>
          <a:p>
            <a:r>
              <a:rPr lang="pl-PL" b="1" dirty="0"/>
              <a:t>Narracja</a:t>
            </a:r>
          </a:p>
          <a:p>
            <a:endParaRPr lang="pl-PL" b="1" dirty="0"/>
          </a:p>
          <a:p>
            <a:r>
              <a:rPr lang="pl-PL" dirty="0"/>
              <a:t>Rak, cukrzyca czy choroby serca to najwięksi zabójcy XXI wieku. Dlatego musimy zadbać o zdrowie Polaków nie tylko wtedy, kiedy zachorują, ale przede wszystkim </a:t>
            </a:r>
            <a:r>
              <a:rPr lang="pl-PL" b="1" dirty="0"/>
              <a:t>przed. </a:t>
            </a:r>
            <a:r>
              <a:rPr lang="pl-PL" dirty="0"/>
              <a:t>Dlatego każdy Polak powyżej 40 roku życia otrzyma dostęp do bezpłatnego pakietu badań profilaktycznych. Pierwszy etap, program Profilaktyka Plus, obejmie dostęp do pakietu pogłębionej diagnostyki medycznej obejmującego 11 badań dopasowanych do indywidualnych potrzeb pacjenta w wieku 40-65.</a:t>
            </a:r>
          </a:p>
          <a:p>
            <a:endParaRPr lang="pl-PL" dirty="0"/>
          </a:p>
          <a:p>
            <a:r>
              <a:rPr lang="pl-PL" dirty="0"/>
              <a:t>Badania obejmą – w ramach medycyny pracy – wszystkich, którzy są zobowiązani do uzyskania orzeczenia o zdolności do pracy, a w pozostałej części będą koordynowane przez lekarzy rodzinnych. Po badaniu zgodnym ze standardami programu każdy pacjent otrzyma wynik, oraz w razie potrzeby – skierowanie na kolejne badania w ramach pakietu pogłębionego. </a:t>
            </a:r>
          </a:p>
        </p:txBody>
      </p:sp>
    </p:spTree>
    <p:extLst>
      <p:ext uri="{BB962C8B-B14F-4D97-AF65-F5344CB8AC3E}">
        <p14:creationId xmlns:p14="http://schemas.microsoft.com/office/powerpoint/2010/main" val="2806760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DF76A44-9598-4D97-937E-BEA7B97AB171}"/>
              </a:ext>
            </a:extLst>
          </p:cNvPr>
          <p:cNvSpPr/>
          <p:nvPr/>
        </p:nvSpPr>
        <p:spPr>
          <a:xfrm>
            <a:off x="485003" y="1146842"/>
            <a:ext cx="10650376" cy="3416320"/>
          </a:xfrm>
          <a:prstGeom prst="rect">
            <a:avLst/>
          </a:prstGeom>
        </p:spPr>
        <p:txBody>
          <a:bodyPr wrap="square">
            <a:spAutoFit/>
          </a:bodyPr>
          <a:lstStyle/>
          <a:p>
            <a:endParaRPr lang="pl-PL" b="1" dirty="0">
              <a:solidFill>
                <a:srgbClr val="222222"/>
              </a:solidFill>
              <a:cs typeface="Arial" panose="020B0604020202020204" pitchFamily="34" charset="0"/>
            </a:endParaRPr>
          </a:p>
          <a:p>
            <a:pPr marL="342900" indent="-342900">
              <a:buAutoNum type="arabicParenR"/>
            </a:pPr>
            <a:r>
              <a:rPr lang="pl-PL" dirty="0">
                <a:solidFill>
                  <a:srgbClr val="222222"/>
                </a:solidFill>
                <a:cs typeface="Arial" panose="020B0604020202020204" pitchFamily="34" charset="0"/>
              </a:rPr>
              <a:t>"Polska buduje się" (podsumowujemy wcześniejsze </a:t>
            </a:r>
            <a:r>
              <a:rPr lang="pl-PL" dirty="0" smtClean="0">
                <a:solidFill>
                  <a:srgbClr val="222222"/>
                </a:solidFill>
                <a:cs typeface="Arial" panose="020B0604020202020204" pitchFamily="34" charset="0"/>
              </a:rPr>
              <a:t>inwestycje).</a:t>
            </a:r>
            <a:endParaRPr lang="pl-PL" dirty="0">
              <a:solidFill>
                <a:srgbClr val="222222"/>
              </a:solidFill>
              <a:cs typeface="Arial" panose="020B0604020202020204" pitchFamily="34" charset="0"/>
            </a:endParaRPr>
          </a:p>
          <a:p>
            <a:endParaRPr lang="pl-PL" b="0" i="0" dirty="0">
              <a:solidFill>
                <a:srgbClr val="222222"/>
              </a:solidFill>
              <a:effectLst/>
              <a:cs typeface="Arial" panose="020B0604020202020204" pitchFamily="34" charset="0"/>
            </a:endParaRPr>
          </a:p>
          <a:p>
            <a:r>
              <a:rPr lang="pl-PL" dirty="0">
                <a:solidFill>
                  <a:srgbClr val="222222"/>
                </a:solidFill>
                <a:cs typeface="Arial" panose="020B0604020202020204" pitchFamily="34" charset="0"/>
              </a:rPr>
              <a:t>2) Drogi krajowe - pokazujemy mapę z obwodnicami (50) i wyjaśniamy, że w 2020 roku dla 15 spośród nich będzie ogłoszony przetarg i sukcesywnie po 15-20 lokalizacji w kolejnych </a:t>
            </a:r>
            <a:r>
              <a:rPr lang="pl-PL" dirty="0" smtClean="0">
                <a:solidFill>
                  <a:srgbClr val="222222"/>
                </a:solidFill>
                <a:cs typeface="Arial" panose="020B0604020202020204" pitchFamily="34" charset="0"/>
              </a:rPr>
              <a:t>latach.</a:t>
            </a:r>
            <a:endParaRPr lang="pl-PL" dirty="0">
              <a:solidFill>
                <a:srgbClr val="222222"/>
              </a:solidFill>
              <a:cs typeface="Arial" panose="020B0604020202020204" pitchFamily="34" charset="0"/>
            </a:endParaRPr>
          </a:p>
          <a:p>
            <a:endParaRPr lang="pl-PL" dirty="0">
              <a:solidFill>
                <a:srgbClr val="222222"/>
              </a:solidFill>
              <a:cs typeface="Arial" panose="020B0604020202020204" pitchFamily="34" charset="0"/>
            </a:endParaRPr>
          </a:p>
          <a:p>
            <a:r>
              <a:rPr lang="pl-PL" dirty="0">
                <a:solidFill>
                  <a:srgbClr val="222222"/>
                </a:solidFill>
                <a:cs typeface="Arial" panose="020B0604020202020204" pitchFamily="34" charset="0"/>
              </a:rPr>
              <a:t>3) Ponadto, wskazujemy, że w ciągu dróg wojewódzkich będzie budowanych 50 obwodnic - zapowiadamy projekt ustawy i przetargi. </a:t>
            </a:r>
            <a:r>
              <a:rPr lang="pl-PL" dirty="0"/>
              <a:t>W 2020 roku odbędzie się pierwszy nabór w latach 2021-2024; w danym roku 500 mln. na realizację, 2 miliardy w latach 2021-2024.</a:t>
            </a:r>
            <a:endParaRPr lang="pl-PL" dirty="0">
              <a:solidFill>
                <a:srgbClr val="222222"/>
              </a:solidFill>
              <a:cs typeface="Arial" panose="020B0604020202020204" pitchFamily="34" charset="0"/>
            </a:endParaRPr>
          </a:p>
          <a:p>
            <a:endParaRPr lang="pl-PL" dirty="0">
              <a:solidFill>
                <a:srgbClr val="222222"/>
              </a:solidFill>
              <a:cs typeface="Arial" panose="020B0604020202020204" pitchFamily="34" charset="0"/>
            </a:endParaRPr>
          </a:p>
          <a:p>
            <a:r>
              <a:rPr lang="pl-PL" dirty="0">
                <a:solidFill>
                  <a:srgbClr val="222222"/>
                </a:solidFill>
                <a:cs typeface="Arial" panose="020B0604020202020204" pitchFamily="34" charset="0"/>
              </a:rPr>
              <a:t>4) W sumie do 2023 roku w budowie będzie około 50 obwodnic, przetargi dla 100 obwodnic w ciągu dróg krajowych i wojewódzkich.</a:t>
            </a:r>
            <a:endParaRPr lang="pl-PL" b="0" i="0" dirty="0">
              <a:solidFill>
                <a:srgbClr val="222222"/>
              </a:solidFill>
              <a:effectLst/>
              <a:cs typeface="Arial" panose="020B0604020202020204" pitchFamily="34" charset="0"/>
            </a:endParaRPr>
          </a:p>
        </p:txBody>
      </p:sp>
      <p:sp>
        <p:nvSpPr>
          <p:cNvPr id="13" name="Rectangle 8">
            <a:extLst>
              <a:ext uri="{FF2B5EF4-FFF2-40B4-BE49-F238E27FC236}">
                <a16:creationId xmlns:a16="http://schemas.microsoft.com/office/drawing/2014/main" id="{8F8904F8-4D54-4856-B448-CCD6283A1C2C}"/>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
        <p:nvSpPr>
          <p:cNvPr id="5" name="pole tekstowe 4">
            <a:extLst>
              <a:ext uri="{FF2B5EF4-FFF2-40B4-BE49-F238E27FC236}">
                <a16:creationId xmlns:a16="http://schemas.microsoft.com/office/drawing/2014/main" id="{A57A0BAB-F66D-4926-852A-99EBB53B96B2}"/>
              </a:ext>
            </a:extLst>
          </p:cNvPr>
          <p:cNvSpPr txBox="1"/>
          <p:nvPr/>
        </p:nvSpPr>
        <p:spPr>
          <a:xfrm>
            <a:off x="648795" y="160407"/>
            <a:ext cx="108944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Program 4</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Polska buduje się (100 obwodnic) </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25519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199737" y="0"/>
            <a:ext cx="108944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Program 5</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smtClean="0">
                <a:solidFill>
                  <a:srgbClr val="002060"/>
                </a:solidFill>
                <a:latin typeface="Arial" panose="020B0604020202020204" pitchFamily="34" charset="0"/>
                <a:cs typeface="Arial" panose="020B0604020202020204" pitchFamily="34" charset="0"/>
              </a:rPr>
              <a:t>Godna emerytura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855294"/>
            <a:ext cx="12192000" cy="1754326"/>
          </a:xfrm>
          <a:prstGeom prst="rect">
            <a:avLst/>
          </a:prstGeom>
        </p:spPr>
        <p:txBody>
          <a:bodyPr wrap="square">
            <a:spAutoFit/>
          </a:bodyPr>
          <a:lstStyle/>
          <a:p>
            <a:r>
              <a:rPr lang="pl-PL" dirty="0"/>
              <a:t>Wzrasta liczba Polaków w wieku senioralnym i należy im zapewnić opieką zdrowotną, a także wsparcie finansowe. W kwietniu zostaną wypłacone 13. emerytury. W lutym zostanie „uchwalona 14. emerytura”. Program jest skuteczny w grupie starszych osób. Problemem jest to, że to działanie postrzegane jest w badaniach społecznych jako „rozdawnictwo”. Nie byłoby tak, gdyby 13 emerytura była postrzegana jako element kompleksowego programu, skierowanego do seniorów. Narracja dotyczyłaby zatem kompleksowego podejścia.</a:t>
            </a:r>
          </a:p>
          <a:p>
            <a:endParaRPr lang="pl-PL" b="1" dirty="0"/>
          </a:p>
        </p:txBody>
      </p:sp>
      <p:graphicFrame>
        <p:nvGraphicFramePr>
          <p:cNvPr id="5" name="Tabela 4">
            <a:extLst>
              <a:ext uri="{FF2B5EF4-FFF2-40B4-BE49-F238E27FC236}">
                <a16:creationId xmlns:a16="http://schemas.microsoft.com/office/drawing/2014/main" id="{B0372E3F-AC35-4BFA-B68C-EC8D8CC51899}"/>
              </a:ext>
            </a:extLst>
          </p:cNvPr>
          <p:cNvGraphicFramePr>
            <a:graphicFrameLocks noGrp="1"/>
          </p:cNvGraphicFramePr>
          <p:nvPr>
            <p:extLst>
              <p:ext uri="{D42A27DB-BD31-4B8C-83A1-F6EECF244321}">
                <p14:modId xmlns:p14="http://schemas.microsoft.com/office/powerpoint/2010/main" val="1414862784"/>
              </p:ext>
            </p:extLst>
          </p:nvPr>
        </p:nvGraphicFramePr>
        <p:xfrm>
          <a:off x="2235200" y="2609620"/>
          <a:ext cx="6823483" cy="2133402"/>
        </p:xfrm>
        <a:graphic>
          <a:graphicData uri="http://schemas.openxmlformats.org/drawingml/2006/table">
            <a:tbl>
              <a:tblPr firstRow="1" firstCol="1" bandRow="1">
                <a:tableStyleId>{5C22544A-7EE6-4342-B048-85BDC9FD1C3A}</a:tableStyleId>
              </a:tblPr>
              <a:tblGrid>
                <a:gridCol w="501650">
                  <a:extLst>
                    <a:ext uri="{9D8B030D-6E8A-4147-A177-3AD203B41FA5}">
                      <a16:colId xmlns:a16="http://schemas.microsoft.com/office/drawing/2014/main" val="357625317"/>
                    </a:ext>
                  </a:extLst>
                </a:gridCol>
                <a:gridCol w="6321833">
                  <a:extLst>
                    <a:ext uri="{9D8B030D-6E8A-4147-A177-3AD203B41FA5}">
                      <a16:colId xmlns:a16="http://schemas.microsoft.com/office/drawing/2014/main" val="3451247231"/>
                    </a:ext>
                  </a:extLst>
                </a:gridCol>
              </a:tblGrid>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lvl="0" indent="0" algn="just" defTabSz="914400" rtl="0" eaLnBrk="1" fontAlgn="auto" latinLnBrk="0" hangingPunct="1">
                        <a:lnSpc>
                          <a:spcPct val="107000"/>
                        </a:lnSpc>
                        <a:spcBef>
                          <a:spcPts val="600"/>
                        </a:spcBef>
                        <a:spcAft>
                          <a:spcPts val="600"/>
                        </a:spcAft>
                        <a:buClrTx/>
                        <a:buSzTx/>
                        <a:buFontTx/>
                        <a:buNone/>
                        <a:tabLst/>
                        <a:defRPr/>
                      </a:pPr>
                      <a:r>
                        <a:rPr lang="pl-PL" sz="1200" dirty="0">
                          <a:effectLst/>
                        </a:rPr>
                        <a:t>Czternasta emerytura.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904111052"/>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dirty="0">
                          <a:effectLst/>
                        </a:rPr>
                        <a:t>Trzynasta emerytura na stałe.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316590775"/>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a:effectLst/>
                        </a:rPr>
                        <a:t>Rozszerzenie "Opieki 75 Plus" i "Posiłku w domu".</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41792011"/>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dirty="0">
                          <a:effectLst/>
                        </a:rPr>
                        <a:t>Emerytura minimalna 1200 zł i utrzymanie waloryzacji kwotowo-procentowej.</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415063238"/>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a:effectLst/>
                        </a:rPr>
                        <a:t>23 mld zł na wsparcie osób starczych i niepełnosprawnych.</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708464383"/>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dirty="0">
                          <a:effectLst/>
                        </a:rPr>
                        <a:t>Rozbudowa domów seniora.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742748293"/>
                  </a:ext>
                </a:extLst>
              </a:tr>
            </a:tbl>
          </a:graphicData>
        </a:graphic>
      </p:graphicFrame>
      <p:sp>
        <p:nvSpPr>
          <p:cNvPr id="6" name="Rectangle 2">
            <a:extLst>
              <a:ext uri="{FF2B5EF4-FFF2-40B4-BE49-F238E27FC236}">
                <a16:creationId xmlns:a16="http://schemas.microsoft.com/office/drawing/2014/main" id="{4E75704B-94E3-4B62-8513-33C1BD59B3D9}"/>
              </a:ext>
            </a:extLst>
          </p:cNvPr>
          <p:cNvSpPr>
            <a:spLocks noChangeArrowheads="1"/>
          </p:cNvSpPr>
          <p:nvPr/>
        </p:nvSpPr>
        <p:spPr bwMode="auto">
          <a:xfrm>
            <a:off x="1138353" y="3031485"/>
            <a:ext cx="14271510" cy="869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l-PL"/>
          </a:p>
        </p:txBody>
      </p:sp>
      <p:sp>
        <p:nvSpPr>
          <p:cNvPr id="11" name="Rectangle 8">
            <a:extLst>
              <a:ext uri="{FF2B5EF4-FFF2-40B4-BE49-F238E27FC236}">
                <a16:creationId xmlns:a16="http://schemas.microsoft.com/office/drawing/2014/main" id="{967CA690-B16D-482C-BE57-A15244E54543}"/>
              </a:ext>
            </a:extLst>
          </p:cNvPr>
          <p:cNvSpPr>
            <a:spLocks noChangeArrowheads="1"/>
          </p:cNvSpPr>
          <p:nvPr/>
        </p:nvSpPr>
        <p:spPr bwMode="auto">
          <a:xfrm>
            <a:off x="9472612" y="3410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3481211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0" y="24582"/>
            <a:ext cx="10894410" cy="707886"/>
          </a:xfrm>
          <a:prstGeom prst="rect">
            <a:avLst/>
          </a:prstGeom>
          <a:noFill/>
        </p:spPr>
        <p:txBody>
          <a:bodyPr wrap="square" rtlCol="0">
            <a:spAutoFit/>
          </a:bodyPr>
          <a:lstStyle/>
          <a:p>
            <a:pPr>
              <a:defRPr/>
            </a:pPr>
            <a:r>
              <a:rPr lang="pl-PL" sz="2000" b="1" i="1" dirty="0">
                <a:solidFill>
                  <a:srgbClr val="002060"/>
                </a:solidFill>
                <a:latin typeface="Arial" panose="020B0604020202020204" pitchFamily="34" charset="0"/>
                <a:cs typeface="Arial" panose="020B0604020202020204" pitchFamily="34" charset="0"/>
              </a:rPr>
              <a:t>Program 6.       </a:t>
            </a:r>
          </a:p>
          <a:p>
            <a:pPr>
              <a:defRPr/>
            </a:pPr>
            <a:r>
              <a:rPr lang="pl-PL" sz="2000" b="1" i="1" dirty="0">
                <a:solidFill>
                  <a:srgbClr val="002060"/>
                </a:solidFill>
                <a:latin typeface="Arial" panose="020B0604020202020204" pitchFamily="34" charset="0"/>
                <a:cs typeface="Arial" panose="020B0604020202020204" pitchFamily="34" charset="0"/>
              </a:rPr>
              <a:t>SZKOŁA 2.0 (Nowoczesna szkoła, z klimatem)  </a:t>
            </a:r>
          </a:p>
        </p:txBody>
      </p:sp>
      <p:sp>
        <p:nvSpPr>
          <p:cNvPr id="2" name="Prostokąt 1">
            <a:extLst>
              <a:ext uri="{FF2B5EF4-FFF2-40B4-BE49-F238E27FC236}">
                <a16:creationId xmlns:a16="http://schemas.microsoft.com/office/drawing/2014/main" id="{4DF76A44-9598-4D97-937E-BEA7B97AB171}"/>
              </a:ext>
            </a:extLst>
          </p:cNvPr>
          <p:cNvSpPr/>
          <p:nvPr/>
        </p:nvSpPr>
        <p:spPr>
          <a:xfrm>
            <a:off x="0" y="934058"/>
            <a:ext cx="12192000" cy="2585323"/>
          </a:xfrm>
          <a:prstGeom prst="rect">
            <a:avLst/>
          </a:prstGeom>
        </p:spPr>
        <p:txBody>
          <a:bodyPr wrap="square">
            <a:spAutoFit/>
          </a:bodyPr>
          <a:lstStyle/>
          <a:p>
            <a:r>
              <a:rPr lang="pl-PL" dirty="0"/>
              <a:t>Debata publiczna na temat szkoły koncentruje się na problemie płac nauczycieli, za mało zaś na edukacji dzieci i zmianach w szkole. </a:t>
            </a:r>
            <a:r>
              <a:rPr lang="pl-PL" u="sng" dirty="0"/>
              <a:t>W 10 tysiącach </a:t>
            </a:r>
            <a:r>
              <a:rPr lang="pl-PL" dirty="0"/>
              <a:t>szkół podłączony został Internet o przepustowości 100 </a:t>
            </a:r>
            <a:r>
              <a:rPr lang="pl-PL" dirty="0" err="1"/>
              <a:t>Mb</a:t>
            </a:r>
            <a:r>
              <a:rPr lang="pl-PL" dirty="0"/>
              <a:t>/s (w ramach Otwartej Sieci Edukacyjnej). Modernizowane są sale szkolne dla uczniów. W tym roku przeznaczymy 1 miliard w programach m.in. na zmiany w infrastrukturze szkolnej, na pomoce szkolne, multimedialne tablice. </a:t>
            </a:r>
          </a:p>
          <a:p>
            <a:endParaRPr lang="pl-PL" dirty="0"/>
          </a:p>
          <a:p>
            <a:r>
              <a:rPr lang="pl-PL" dirty="0"/>
              <a:t>Nowoczesna szkoła to także zmiany w programie nauczania. Mniej biernego uczenia się pamięciowego, więcej nauki myślenia, rozwiązywania problemów. Uczniowie zdobędą umiejętności krytycznego i logicznego myślenia, szukania samodzielnych rozwiązań, argumentowania swoich wypowiedzi. Dostosowany zostanie </a:t>
            </a:r>
            <a:r>
              <a:rPr lang="pl-PL" dirty="0" smtClean="0"/>
              <a:t>program </a:t>
            </a:r>
            <a:r>
              <a:rPr lang="pl-PL" dirty="0"/>
              <a:t>nauki i szkolnictwa zawodowego do wymagań współczesnych gospodarek.</a:t>
            </a:r>
          </a:p>
        </p:txBody>
      </p:sp>
      <p:sp>
        <p:nvSpPr>
          <p:cNvPr id="6" name="Rectangle 8">
            <a:extLst>
              <a:ext uri="{FF2B5EF4-FFF2-40B4-BE49-F238E27FC236}">
                <a16:creationId xmlns:a16="http://schemas.microsoft.com/office/drawing/2014/main" id="{E37B567F-D2D5-43C1-8361-7AA8B163DE46}"/>
              </a:ext>
            </a:extLst>
          </p:cNvPr>
          <p:cNvSpPr>
            <a:spLocks noChangeArrowheads="1"/>
          </p:cNvSpPr>
          <p:nvPr/>
        </p:nvSpPr>
        <p:spPr bwMode="auto">
          <a:xfrm>
            <a:off x="9472612" y="16528"/>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grpSp>
        <p:nvGrpSpPr>
          <p:cNvPr id="7" name="Grupa 6">
            <a:extLst>
              <a:ext uri="{FF2B5EF4-FFF2-40B4-BE49-F238E27FC236}">
                <a16:creationId xmlns:a16="http://schemas.microsoft.com/office/drawing/2014/main" id="{36B46BD8-C3D7-416A-A310-2FE82938D8F8}"/>
              </a:ext>
            </a:extLst>
          </p:cNvPr>
          <p:cNvGrpSpPr/>
          <p:nvPr/>
        </p:nvGrpSpPr>
        <p:grpSpPr>
          <a:xfrm>
            <a:off x="6358108" y="4132715"/>
            <a:ext cx="4298316" cy="1510030"/>
            <a:chOff x="0" y="0"/>
            <a:chExt cx="4720856" cy="1658679"/>
          </a:xfrm>
        </p:grpSpPr>
        <p:pic>
          <p:nvPicPr>
            <p:cNvPr id="8" name="Obraz 7">
              <a:extLst>
                <a:ext uri="{FF2B5EF4-FFF2-40B4-BE49-F238E27FC236}">
                  <a16:creationId xmlns:a16="http://schemas.microsoft.com/office/drawing/2014/main" id="{F687454B-17EF-4007-A2BD-3B730B44440A}"/>
                </a:ext>
              </a:extLst>
            </p:cNvPr>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2073349" cy="1658679"/>
            </a:xfrm>
            <a:prstGeom prst="rect">
              <a:avLst/>
            </a:prstGeom>
          </p:spPr>
        </p:pic>
        <p:pic>
          <p:nvPicPr>
            <p:cNvPr id="9" name="Obraz 8">
              <a:extLst>
                <a:ext uri="{FF2B5EF4-FFF2-40B4-BE49-F238E27FC236}">
                  <a16:creationId xmlns:a16="http://schemas.microsoft.com/office/drawing/2014/main" id="{88F0E98A-F186-4392-8F6C-0972A16647D4}"/>
                </a:ext>
              </a:extLst>
            </p:cNvPr>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647507" y="0"/>
              <a:ext cx="2073349" cy="1658679"/>
            </a:xfrm>
            <a:prstGeom prst="rect">
              <a:avLst/>
            </a:prstGeom>
          </p:spPr>
        </p:pic>
        <p:pic>
          <p:nvPicPr>
            <p:cNvPr id="11" name="Obraz 10">
              <a:extLst>
                <a:ext uri="{FF2B5EF4-FFF2-40B4-BE49-F238E27FC236}">
                  <a16:creationId xmlns:a16="http://schemas.microsoft.com/office/drawing/2014/main" id="{98A21F4A-CF79-4A1A-B2DB-5AB2F5B6A8D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920" t="4684"/>
            <a:stretch/>
          </p:blipFill>
          <p:spPr>
            <a:xfrm>
              <a:off x="1701209" y="542260"/>
              <a:ext cx="1254642" cy="903767"/>
            </a:xfrm>
            <a:prstGeom prst="rect">
              <a:avLst/>
            </a:prstGeom>
            <a:ln>
              <a:noFill/>
            </a:ln>
            <a:effectLst>
              <a:softEdge rad="63500"/>
            </a:effectLst>
          </p:spPr>
        </p:pic>
      </p:grpSp>
      <p:pic>
        <p:nvPicPr>
          <p:cNvPr id="12" name="Obraz 11">
            <a:extLst>
              <a:ext uri="{FF2B5EF4-FFF2-40B4-BE49-F238E27FC236}">
                <a16:creationId xmlns:a16="http://schemas.microsoft.com/office/drawing/2014/main" id="{67573719-F078-4DB4-A86E-8E0829FD809E}"/>
              </a:ext>
            </a:extLst>
          </p:cNvPr>
          <p:cNvPicPr>
            <a:picLocks noChangeAspect="1"/>
          </p:cNvPicPr>
          <p:nvPr/>
        </p:nvPicPr>
        <p:blipFill>
          <a:blip r:embed="rId5"/>
          <a:stretch>
            <a:fillRect/>
          </a:stretch>
        </p:blipFill>
        <p:spPr>
          <a:xfrm>
            <a:off x="8849862" y="4130806"/>
            <a:ext cx="1889924" cy="1511939"/>
          </a:xfrm>
          <a:prstGeom prst="rect">
            <a:avLst/>
          </a:prstGeom>
        </p:spPr>
      </p:pic>
      <p:sp>
        <p:nvSpPr>
          <p:cNvPr id="13" name="pole tekstowe 12">
            <a:extLst>
              <a:ext uri="{FF2B5EF4-FFF2-40B4-BE49-F238E27FC236}">
                <a16:creationId xmlns:a16="http://schemas.microsoft.com/office/drawing/2014/main" id="{9A198D8A-4B3A-49A0-A6C6-D9D887CD12C5}"/>
              </a:ext>
            </a:extLst>
          </p:cNvPr>
          <p:cNvSpPr txBox="1"/>
          <p:nvPr/>
        </p:nvSpPr>
        <p:spPr>
          <a:xfrm>
            <a:off x="186083" y="375701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Szkoła z klimatem (1000 zeroemisyjnych szkół)</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4" name="Prostokąt 13">
            <a:extLst>
              <a:ext uri="{FF2B5EF4-FFF2-40B4-BE49-F238E27FC236}">
                <a16:creationId xmlns:a16="http://schemas.microsoft.com/office/drawing/2014/main" id="{8671764E-41B4-45AA-9B85-24DB6A5A0444}"/>
              </a:ext>
            </a:extLst>
          </p:cNvPr>
          <p:cNvSpPr/>
          <p:nvPr/>
        </p:nvSpPr>
        <p:spPr>
          <a:xfrm>
            <a:off x="262108" y="3694097"/>
            <a:ext cx="6012638" cy="2585323"/>
          </a:xfrm>
          <a:prstGeom prst="rect">
            <a:avLst/>
          </a:prstGeom>
        </p:spPr>
        <p:txBody>
          <a:bodyPr wrap="square">
            <a:spAutoFit/>
          </a:bodyPr>
          <a:lstStyle/>
          <a:p>
            <a:endParaRPr lang="pl-PL" dirty="0"/>
          </a:p>
          <a:p>
            <a:r>
              <a:rPr lang="pl-PL" dirty="0"/>
              <a:t> </a:t>
            </a:r>
          </a:p>
          <a:p>
            <a:pPr lvl="0"/>
            <a:r>
              <a:rPr lang="pl-PL" dirty="0"/>
              <a:t>Program będzie polegał na wsparciu procesu termomodernizacji w obiektach oświatowych poprzez zaangażowanie środków publicznych.</a:t>
            </a:r>
          </a:p>
          <a:p>
            <a:pPr lvl="0"/>
            <a:endParaRPr lang="pl-PL" dirty="0"/>
          </a:p>
          <a:p>
            <a:pPr lvl="0"/>
            <a:r>
              <a:rPr lang="pl-PL" dirty="0"/>
              <a:t> Finansowanie w ramach programu będzie miało formę pożyczki NFOŚiGW z możliwością umorzenia w przypadku realizacji przez projekt założonego efektu energetycznego.</a:t>
            </a:r>
          </a:p>
        </p:txBody>
      </p:sp>
    </p:spTree>
    <p:extLst>
      <p:ext uri="{BB962C8B-B14F-4D97-AF65-F5344CB8AC3E}">
        <p14:creationId xmlns:p14="http://schemas.microsoft.com/office/powerpoint/2010/main" val="1898320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263595" y="147408"/>
            <a:ext cx="108944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Program 7 – Rodzina</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Kredyt</a:t>
            </a:r>
            <a:r>
              <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dla młodych rodziców - 50 tysięcy na wkład własny</a:t>
            </a:r>
          </a:p>
        </p:txBody>
      </p:sp>
      <p:sp>
        <p:nvSpPr>
          <p:cNvPr id="2" name="Prostokąt 1">
            <a:extLst>
              <a:ext uri="{FF2B5EF4-FFF2-40B4-BE49-F238E27FC236}">
                <a16:creationId xmlns:a16="http://schemas.microsoft.com/office/drawing/2014/main" id="{4DF76A44-9598-4D97-937E-BEA7B97AB171}"/>
              </a:ext>
            </a:extLst>
          </p:cNvPr>
          <p:cNvSpPr/>
          <p:nvPr/>
        </p:nvSpPr>
        <p:spPr>
          <a:xfrm>
            <a:off x="25056" y="1003369"/>
            <a:ext cx="12192000" cy="4801314"/>
          </a:xfrm>
          <a:prstGeom prst="rect">
            <a:avLst/>
          </a:prstGeom>
        </p:spPr>
        <p:txBody>
          <a:bodyPr wrap="square">
            <a:spAutoFit/>
          </a:bodyPr>
          <a:lstStyle/>
          <a:p>
            <a:r>
              <a:rPr lang="pl-PL" dirty="0"/>
              <a:t>Polityka prorodzinna to najlepiej oceniany obszar działań rządu. Polacy doceniają programy społeczne m.in. Rodzinę 500+, Kartę Dużej Rodziny. Działania te służą walce z problemem demografii. Bardzo ważnym czynnikiem, który powstrzymuje małżeństwa od decyzji o dziecku, jest brak własnego mieszkania. </a:t>
            </a:r>
            <a:r>
              <a:rPr lang="pl-PL" b="1" dirty="0"/>
              <a:t>Warunkiem podjęcia decyzji prokreacyjnej jest stabilna sytuacja mieszkaniowa i zawodowa</a:t>
            </a:r>
            <a:r>
              <a:rPr lang="pl-PL" dirty="0"/>
              <a:t>. Barierą staje się oszczędzenie na wkład własny, by wziąć kredyt i kupić mieszkanie. Wynajem mieszkania nie zapewnia poczucia bezpieczeństwa. </a:t>
            </a:r>
          </a:p>
          <a:p>
            <a:endParaRPr lang="pl-PL" dirty="0"/>
          </a:p>
          <a:p>
            <a:r>
              <a:rPr lang="pl-PL" b="1" dirty="0"/>
              <a:t>Kredyt dla młodych rodziców - 50 tys. na wkład własny </a:t>
            </a:r>
          </a:p>
          <a:p>
            <a:pPr marL="285750" indent="-285750">
              <a:buFontTx/>
              <a:buChar char="-"/>
            </a:pPr>
            <a:r>
              <a:rPr lang="pl-PL" b="1" dirty="0"/>
              <a:t>Dofinansowanie wkładu własnego poprzez udzielenie pożyczki ze strony Państwa z oprocentowaniem 3%. Pożyczka obowiązywałaby na okres 25 lat. </a:t>
            </a:r>
          </a:p>
          <a:p>
            <a:pPr marL="285750" indent="-285750">
              <a:buFontTx/>
              <a:buChar char="-"/>
            </a:pPr>
            <a:r>
              <a:rPr lang="pl-PL" b="1" dirty="0"/>
              <a:t>Dla małżeństwa, gdy kobieta jest w ciąży, w 6 miesiącu</a:t>
            </a:r>
          </a:p>
          <a:p>
            <a:pPr marL="285750" indent="-285750">
              <a:buFontTx/>
              <a:buChar char="-"/>
            </a:pPr>
            <a:r>
              <a:rPr lang="pl-PL" b="1" dirty="0"/>
              <a:t>Na ich pierwsze mieszkanie</a:t>
            </a:r>
            <a:endParaRPr lang="pl-PL" dirty="0"/>
          </a:p>
          <a:p>
            <a:r>
              <a:rPr lang="pl-PL" b="1" dirty="0"/>
              <a:t>-  </a:t>
            </a:r>
            <a:r>
              <a:rPr lang="pl-PL" b="1" dirty="0" smtClean="0"/>
              <a:t>  Przy </a:t>
            </a:r>
            <a:r>
              <a:rPr lang="pl-PL" b="1" dirty="0"/>
              <a:t>deklaracji, że zdecydują się na drugie dziecko w 5 lat</a:t>
            </a:r>
          </a:p>
          <a:p>
            <a:r>
              <a:rPr lang="pl-PL" b="1" dirty="0"/>
              <a:t>-  </a:t>
            </a:r>
            <a:r>
              <a:rPr lang="pl-PL" b="1" dirty="0" smtClean="0"/>
              <a:t>  Bonus </a:t>
            </a:r>
            <a:r>
              <a:rPr lang="pl-PL" b="1" dirty="0"/>
              <a:t>- przy urodzeniach kolejnych </a:t>
            </a:r>
            <a:r>
              <a:rPr lang="pl-PL" b="1" dirty="0" smtClean="0"/>
              <a:t>dzieci: </a:t>
            </a:r>
            <a:r>
              <a:rPr lang="pl-PL" b="1" dirty="0"/>
              <a:t>przy 2. dziecku </a:t>
            </a:r>
            <a:r>
              <a:rPr lang="pl-PL" b="1" dirty="0" smtClean="0"/>
              <a:t>zostałoby umorzone </a:t>
            </a:r>
            <a:r>
              <a:rPr lang="pl-PL" b="1" dirty="0"/>
              <a:t>40% pozostałych  rat pożyczki na wkład własny, przy 3. dziecku </a:t>
            </a:r>
            <a:r>
              <a:rPr lang="pl-PL" b="1" dirty="0" smtClean="0"/>
              <a:t>anulowanie wszystkich </a:t>
            </a:r>
            <a:r>
              <a:rPr lang="pl-PL" b="1" dirty="0"/>
              <a:t>pozostałych rat.</a:t>
            </a:r>
          </a:p>
          <a:p>
            <a:r>
              <a:rPr lang="pl-PL" dirty="0"/>
              <a:t/>
            </a:r>
            <a:br>
              <a:rPr lang="pl-PL" dirty="0"/>
            </a:br>
            <a:r>
              <a:rPr lang="pl-PL" dirty="0"/>
              <a:t>Chwytliwa jest suma 50 tys. na wkład własny. Jest to wabik. Jest też mechanizm zachęcający do posiadania kolejnych dzieci. Natomiast  im więcej umieści się warunków uzyskania kredytu, tym też koszt programu będzie </a:t>
            </a:r>
            <a:r>
              <a:rPr lang="pl-PL" dirty="0" smtClean="0"/>
              <a:t>mniejszy</a:t>
            </a:r>
            <a:endParaRPr lang="pl-PL" dirty="0"/>
          </a:p>
        </p:txBody>
      </p:sp>
      <p:sp>
        <p:nvSpPr>
          <p:cNvPr id="5" name="Rectangle 8">
            <a:extLst>
              <a:ext uri="{FF2B5EF4-FFF2-40B4-BE49-F238E27FC236}">
                <a16:creationId xmlns:a16="http://schemas.microsoft.com/office/drawing/2014/main" id="{1C3A9731-F88E-49CC-A394-2EF8394ACE40}"/>
              </a:ext>
            </a:extLst>
          </p:cNvPr>
          <p:cNvSpPr>
            <a:spLocks noChangeArrowheads="1"/>
          </p:cNvSpPr>
          <p:nvPr/>
        </p:nvSpPr>
        <p:spPr bwMode="auto">
          <a:xfrm>
            <a:off x="9472612" y="-667"/>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403785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276847" y="148340"/>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8 –  Bezpieczna droga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718060"/>
            <a:ext cx="12192000" cy="1200329"/>
          </a:xfrm>
          <a:prstGeom prst="rect">
            <a:avLst/>
          </a:prstGeom>
        </p:spPr>
        <p:txBody>
          <a:bodyPr wrap="square">
            <a:spAutoFit/>
          </a:bodyPr>
          <a:lstStyle/>
          <a:p>
            <a:r>
              <a:rPr lang="pl-PL" dirty="0"/>
              <a:t>Polacy oczekują poprawy bezpieczeństwa na drogach, zwłaszcza poradzenia sobie z problemem „piratów drogowych”. Należy jednak przedstawić kompleksowy program, zawierający aż 4 elementy: zmianę prawa (pierwszeństwo dla pieszych), wyższe mandaty za największe przewinienia, zmiany w infrastrukturze (przebudowa przejść dla pieszych) i edukację. </a:t>
            </a:r>
          </a:p>
          <a:p>
            <a:endParaRPr lang="pl-PL" b="1" dirty="0"/>
          </a:p>
        </p:txBody>
      </p:sp>
      <p:graphicFrame>
        <p:nvGraphicFramePr>
          <p:cNvPr id="3" name="Tabela 2">
            <a:extLst>
              <a:ext uri="{FF2B5EF4-FFF2-40B4-BE49-F238E27FC236}">
                <a16:creationId xmlns:a16="http://schemas.microsoft.com/office/drawing/2014/main" id="{38476193-A4DC-4231-AF28-E8698818525B}"/>
              </a:ext>
            </a:extLst>
          </p:cNvPr>
          <p:cNvGraphicFramePr>
            <a:graphicFrameLocks noGrp="1"/>
          </p:cNvGraphicFramePr>
          <p:nvPr>
            <p:extLst>
              <p:ext uri="{D42A27DB-BD31-4B8C-83A1-F6EECF244321}">
                <p14:modId xmlns:p14="http://schemas.microsoft.com/office/powerpoint/2010/main" val="1274902522"/>
              </p:ext>
            </p:extLst>
          </p:nvPr>
        </p:nvGraphicFramePr>
        <p:xfrm>
          <a:off x="1745459" y="1732027"/>
          <a:ext cx="7957185" cy="2393188"/>
        </p:xfrm>
        <a:graphic>
          <a:graphicData uri="http://schemas.openxmlformats.org/drawingml/2006/table">
            <a:tbl>
              <a:tblPr firstRow="1" firstCol="1" bandRow="1">
                <a:tableStyleId>{5C22544A-7EE6-4342-B048-85BDC9FD1C3A}</a:tableStyleId>
              </a:tblPr>
              <a:tblGrid>
                <a:gridCol w="493482">
                  <a:extLst>
                    <a:ext uri="{9D8B030D-6E8A-4147-A177-3AD203B41FA5}">
                      <a16:colId xmlns:a16="http://schemas.microsoft.com/office/drawing/2014/main" val="1854826782"/>
                    </a:ext>
                  </a:extLst>
                </a:gridCol>
                <a:gridCol w="7463703">
                  <a:extLst>
                    <a:ext uri="{9D8B030D-6E8A-4147-A177-3AD203B41FA5}">
                      <a16:colId xmlns:a16="http://schemas.microsoft.com/office/drawing/2014/main" val="2611698650"/>
                    </a:ext>
                  </a:extLst>
                </a:gridCol>
              </a:tblGrid>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dirty="0">
                          <a:effectLst/>
                        </a:rPr>
                        <a:t>BEZPIECZNA DROGA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201621859"/>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a:effectLst/>
                        </a:rPr>
                        <a:t>Utworzenie programu bezpiecznej infrastruktury drogowej. Współfinansowanie chodników lamp ulicznych, przejść dla pieszych, rond, świateł i wysepek.</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56481239"/>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a:effectLst/>
                        </a:rPr>
                        <a:t>Włączenie obywateli przez internet i mechanizmy demokracji bezpośredniej do tworzenia przepisów wzmacniających bezp. ruchu drogowego.</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481836340"/>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a:effectLst/>
                        </a:rPr>
                        <a:t>Wprowadzenie pierwszeństwa dla pieszych przed wejściem na przejście.</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304656088"/>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dirty="0">
                          <a:effectLst/>
                        </a:rPr>
                        <a:t>Finansowe konsekwencje dla piratów drogowych.</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909415370"/>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dirty="0">
                          <a:effectLst/>
                        </a:rPr>
                        <a:t>Zaostrzenie kar dla pijanych kierowców.</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594141068"/>
                  </a:ext>
                </a:extLst>
              </a:tr>
            </a:tbl>
          </a:graphicData>
        </a:graphic>
      </p:graphicFrame>
      <p:sp>
        <p:nvSpPr>
          <p:cNvPr id="6" name="Rectangle 8">
            <a:extLst>
              <a:ext uri="{FF2B5EF4-FFF2-40B4-BE49-F238E27FC236}">
                <a16:creationId xmlns:a16="http://schemas.microsoft.com/office/drawing/2014/main" id="{FAAA2E67-B81A-4F7C-844E-CF70144479FB}"/>
              </a:ext>
            </a:extLst>
          </p:cNvPr>
          <p:cNvSpPr>
            <a:spLocks noChangeArrowheads="1"/>
          </p:cNvSpPr>
          <p:nvPr/>
        </p:nvSpPr>
        <p:spPr bwMode="auto">
          <a:xfrm>
            <a:off x="9472612" y="3410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77481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211473" y="164045"/>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Program 9 –  Bezpieczny obywatel</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0" y="755956"/>
            <a:ext cx="6374296" cy="4524315"/>
          </a:xfrm>
          <a:prstGeom prst="rect">
            <a:avLst/>
          </a:prstGeom>
        </p:spPr>
        <p:txBody>
          <a:bodyPr wrap="square">
            <a:spAutoFit/>
          </a:bodyPr>
          <a:lstStyle/>
          <a:p>
            <a:endParaRPr lang="pl-PL" dirty="0"/>
          </a:p>
          <a:p>
            <a:pPr lvl="0"/>
            <a:r>
              <a:rPr lang="pl-PL" dirty="0" smtClean="0"/>
              <a:t>Dla </a:t>
            </a:r>
            <a:r>
              <a:rPr lang="pl-PL" dirty="0"/>
              <a:t>konserwatystów kluczowe jest bezpieczeństwo i porządek, stąd warto taką narrację o bezpiecznej Polsce </a:t>
            </a:r>
            <a:r>
              <a:rPr lang="pl-PL" dirty="0" smtClean="0"/>
              <a:t>zaprezentować (to ważne w trakcie kampanii prezydenckiej). </a:t>
            </a:r>
            <a:endParaRPr lang="pl-PL" dirty="0"/>
          </a:p>
          <a:p>
            <a:pPr lvl="0"/>
            <a:endParaRPr lang="pl-PL" dirty="0"/>
          </a:p>
          <a:p>
            <a:r>
              <a:rPr lang="pl-PL" dirty="0"/>
              <a:t>Jako przykład troski o zapewnienie bezpieczeństwa, byłoby wprowadzenie rozwiązania, które zachęci doświadczonych funkcjonariuszy posiadających uprawnienia emerytalne do pozostania w służbie.</a:t>
            </a:r>
          </a:p>
          <a:p>
            <a:endParaRPr lang="pl-PL" dirty="0"/>
          </a:p>
          <a:p>
            <a:r>
              <a:rPr lang="pl-PL" dirty="0"/>
              <a:t>Wprowadzenie rozwiązania motywującego, które umożliwi przyznawanie dodatkowych świadczeń pieniężnych dla doświadczonych funkcjonariuszy. Dla mundurowych przewidziane są dodatki, pierwszy po 25 latach służby, a drugi po 28,5.</a:t>
            </a:r>
          </a:p>
          <a:p>
            <a:pPr lvl="0"/>
            <a:endParaRPr lang="pl-PL" dirty="0"/>
          </a:p>
          <a:p>
            <a:r>
              <a:rPr lang="pl-PL" dirty="0"/>
              <a:t> </a:t>
            </a:r>
            <a:endParaRPr lang="pl-PL" b="1" dirty="0"/>
          </a:p>
        </p:txBody>
      </p:sp>
      <p:sp>
        <p:nvSpPr>
          <p:cNvPr id="5" name="Rectangle 8">
            <a:extLst>
              <a:ext uri="{FF2B5EF4-FFF2-40B4-BE49-F238E27FC236}">
                <a16:creationId xmlns:a16="http://schemas.microsoft.com/office/drawing/2014/main" id="{2738DEE6-F923-4EC9-A99D-1EE9C667B763}"/>
              </a:ext>
            </a:extLst>
          </p:cNvPr>
          <p:cNvSpPr>
            <a:spLocks noChangeArrowheads="1"/>
          </p:cNvSpPr>
          <p:nvPr/>
        </p:nvSpPr>
        <p:spPr bwMode="auto">
          <a:xfrm>
            <a:off x="9472612" y="49002"/>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pic>
        <p:nvPicPr>
          <p:cNvPr id="6" name="Obraz 5">
            <a:extLst>
              <a:ext uri="{FF2B5EF4-FFF2-40B4-BE49-F238E27FC236}">
                <a16:creationId xmlns:a16="http://schemas.microsoft.com/office/drawing/2014/main" id="{EF147E5E-738F-4F37-BCE8-0A2B969A9933}"/>
              </a:ext>
            </a:extLst>
          </p:cNvPr>
          <p:cNvPicPr/>
          <p:nvPr/>
        </p:nvPicPr>
        <p:blipFill>
          <a:blip r:embed="rId3"/>
          <a:stretch>
            <a:fillRect/>
          </a:stretch>
        </p:blipFill>
        <p:spPr>
          <a:xfrm>
            <a:off x="6533323" y="755956"/>
            <a:ext cx="5658677" cy="5937999"/>
          </a:xfrm>
          <a:prstGeom prst="rect">
            <a:avLst/>
          </a:prstGeom>
        </p:spPr>
      </p:pic>
    </p:spTree>
    <p:extLst>
      <p:ext uri="{BB962C8B-B14F-4D97-AF65-F5344CB8AC3E}">
        <p14:creationId xmlns:p14="http://schemas.microsoft.com/office/powerpoint/2010/main" val="143105101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1290</TotalTime>
  <Words>1621</Words>
  <Application>Microsoft Office PowerPoint</Application>
  <PresentationFormat>Panoramiczny</PresentationFormat>
  <Paragraphs>149</Paragraphs>
  <Slides>11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11</vt:i4>
      </vt:variant>
    </vt:vector>
  </HeadingPairs>
  <TitlesOfParts>
    <vt:vector size="16" baseType="lpstr">
      <vt:lpstr>Arial</vt:lpstr>
      <vt:lpstr>Calibri</vt:lpstr>
      <vt:lpstr>Calibri Light</vt:lpstr>
      <vt:lpstr>Times New Roman</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norbert</dc:creator>
  <cp:lastModifiedBy>Maliszewski Norbert</cp:lastModifiedBy>
  <cp:revision>108</cp:revision>
  <dcterms:created xsi:type="dcterms:W3CDTF">2020-01-11T09:33:01Z</dcterms:created>
  <dcterms:modified xsi:type="dcterms:W3CDTF">2020-01-16T13:46:48Z</dcterms:modified>
</cp:coreProperties>
</file>