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tmp" ContentType="image/p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48" r:id="rId1"/>
  </p:sldMasterIdLst>
  <p:notesMasterIdLst>
    <p:notesMasterId r:id="rId34"/>
  </p:notesMasterIdLst>
  <p:sldIdLst>
    <p:sldId id="939" r:id="rId2"/>
    <p:sldId id="256" r:id="rId3"/>
    <p:sldId id="940" r:id="rId4"/>
    <p:sldId id="2188" r:id="rId5"/>
    <p:sldId id="941" r:id="rId6"/>
    <p:sldId id="2189" r:id="rId7"/>
    <p:sldId id="1136" r:id="rId8"/>
    <p:sldId id="2110" r:id="rId9"/>
    <p:sldId id="2191" r:id="rId10"/>
    <p:sldId id="2192" r:id="rId11"/>
    <p:sldId id="2193" r:id="rId12"/>
    <p:sldId id="2194" r:id="rId13"/>
    <p:sldId id="2195" r:id="rId14"/>
    <p:sldId id="2197" r:id="rId15"/>
    <p:sldId id="2198" r:id="rId16"/>
    <p:sldId id="2196" r:id="rId17"/>
    <p:sldId id="2199" r:id="rId18"/>
    <p:sldId id="258" r:id="rId19"/>
    <p:sldId id="257" r:id="rId20"/>
    <p:sldId id="259" r:id="rId21"/>
    <p:sldId id="261" r:id="rId22"/>
    <p:sldId id="262" r:id="rId23"/>
    <p:sldId id="2200" r:id="rId24"/>
    <p:sldId id="2201" r:id="rId25"/>
    <p:sldId id="2205" r:id="rId26"/>
    <p:sldId id="2206" r:id="rId27"/>
    <p:sldId id="2203" r:id="rId28"/>
    <p:sldId id="2202" r:id="rId29"/>
    <p:sldId id="2204" r:id="rId30"/>
    <p:sldId id="2207" r:id="rId31"/>
    <p:sldId id="2208" r:id="rId32"/>
    <p:sldId id="2209" r:id="rId3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4" autoAdjust="0"/>
    <p:restoredTop sz="94660"/>
  </p:normalViewPr>
  <p:slideViewPr>
    <p:cSldViewPr snapToGrid="0">
      <p:cViewPr varScale="1">
        <p:scale>
          <a:sx n="72" d="100"/>
          <a:sy n="72" d="100"/>
        </p:scale>
        <p:origin x="5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0331200716841544"/>
          <c:y val="3.8017061621818157E-2"/>
          <c:w val="0.66628497014328847"/>
          <c:h val="0.84492673382235606"/>
        </c:manualLayout>
      </c:layout>
      <c:barChart>
        <c:barDir val="bar"/>
        <c:grouping val="percentStacked"/>
        <c:varyColors val="0"/>
        <c:ser>
          <c:idx val="0"/>
          <c:order val="0"/>
          <c:tx>
            <c:strRef>
              <c:f>Arkusz1!$A$2</c:f>
              <c:strCache>
                <c:ptCount val="1"/>
                <c:pt idx="0">
                  <c:v>Sprawa problematyczna</c:v>
                </c:pt>
              </c:strCache>
            </c:strRef>
          </c:tx>
          <c:spPr>
            <a:solidFill>
              <a:srgbClr val="1E5364"/>
            </a:solidFill>
            <a:ln>
              <a:solidFill>
                <a:sysClr val="window" lastClr="FFFFFF"/>
              </a:solidFill>
            </a:ln>
            <a:effectLst/>
          </c:spPr>
          <c:invertIfNegative val="0"/>
          <c:dPt>
            <c:idx val="26"/>
            <c:invertIfNegative val="0"/>
            <c:bubble3D val="0"/>
            <c:spPr>
              <a:solidFill>
                <a:srgbClr val="1E5364"/>
              </a:solidFill>
              <a:ln>
                <a:solidFill>
                  <a:sysClr val="window" lastClr="FFFFFF"/>
                </a:solidFill>
              </a:ln>
              <a:effectLst/>
            </c:spPr>
            <c:extLst>
              <c:ext xmlns:c16="http://schemas.microsoft.com/office/drawing/2014/chart" uri="{C3380CC4-5D6E-409C-BE32-E72D297353CC}">
                <c16:uniqueId val="{00000001-BEBB-449D-A1F0-43B2D324CBB8}"/>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Blogger Sans" panose="02000506030000020004"/>
                    <a:ea typeface="+mn-ea"/>
                    <a:cs typeface="+mn-cs"/>
                  </a:defRPr>
                </a:pPr>
                <a:endParaRPr lang="pl-PL"/>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Arkusz1!$B$1:$P$1</c:f>
              <c:strCache>
                <c:ptCount val="15"/>
                <c:pt idx="0">
                  <c:v>Wysokość podatków</c:v>
                </c:pt>
                <c:pt idx="1">
                  <c:v>Przestrzeganie konstytucji i zasad praworządności</c:v>
                </c:pt>
                <c:pt idx="2">
                  <c:v>Wysokość wynagrodzeń</c:v>
                </c:pt>
                <c:pt idx="3">
                  <c:v>Za dużo władzy rządu nad obywatelem</c:v>
                </c:pt>
                <c:pt idx="4">
                  <c:v>Sytuacja w szkole i oświacie</c:v>
                </c:pt>
                <c:pt idx="5">
                  <c:v>Biurokracja w urzędach</c:v>
                </c:pt>
                <c:pt idx="6">
                  <c:v>Korupcja</c:v>
                </c:pt>
                <c:pt idx="7">
                  <c:v>Podstawowe wsparcie dla osób niepełnosprawnych</c:v>
                </c:pt>
                <c:pt idx="8">
                  <c:v>Stan powietrza i środowiska naturalnego</c:v>
                </c:pt>
                <c:pt idx="9">
                  <c:v>Działanie sądów</c:v>
                </c:pt>
                <c:pt idx="10">
                  <c:v>Wysokość emerytur</c:v>
                </c:pt>
                <c:pt idx="11">
                  <c:v>Rosnące ceny</c:v>
                </c:pt>
                <c:pt idx="12">
                  <c:v>Opłaty prąd, wodę, gaz, śmieci</c:v>
                </c:pt>
                <c:pt idx="13">
                  <c:v>Niezgoda i walki polityków</c:v>
                </c:pt>
                <c:pt idx="14">
                  <c:v>Stan służby zdrowia</c:v>
                </c:pt>
              </c:strCache>
            </c:strRef>
          </c:cat>
          <c:val>
            <c:numRef>
              <c:f>Arkusz1!$B$2:$P$2</c:f>
              <c:numCache>
                <c:formatCode>0%</c:formatCode>
                <c:ptCount val="15"/>
                <c:pt idx="0">
                  <c:v>0.56156884366748083</c:v>
                </c:pt>
                <c:pt idx="1">
                  <c:v>0.57891395225824471</c:v>
                </c:pt>
                <c:pt idx="2">
                  <c:v>0.58210265788507976</c:v>
                </c:pt>
                <c:pt idx="3">
                  <c:v>0.58930164622609438</c:v>
                </c:pt>
                <c:pt idx="4">
                  <c:v>0.60016632305123896</c:v>
                </c:pt>
                <c:pt idx="5">
                  <c:v>0.60777387147544704</c:v>
                </c:pt>
                <c:pt idx="6">
                  <c:v>0.62283244755888123</c:v>
                </c:pt>
                <c:pt idx="7">
                  <c:v>0.64359602746518529</c:v>
                </c:pt>
                <c:pt idx="8">
                  <c:v>0.6647234419870236</c:v>
                </c:pt>
                <c:pt idx="9">
                  <c:v>0.68502776298365853</c:v>
                </c:pt>
                <c:pt idx="10">
                  <c:v>0.68621465501854284</c:v>
                </c:pt>
                <c:pt idx="11">
                  <c:v>0.70902376904618825</c:v>
                </c:pt>
                <c:pt idx="12">
                  <c:v>0.727899128952743</c:v>
                </c:pt>
                <c:pt idx="13">
                  <c:v>0.74885347239584399</c:v>
                </c:pt>
                <c:pt idx="14">
                  <c:v>0.80147227141828892</c:v>
                </c:pt>
              </c:numCache>
            </c:numRef>
          </c:val>
          <c:extLst>
            <c:ext xmlns:c16="http://schemas.microsoft.com/office/drawing/2014/chart" uri="{C3380CC4-5D6E-409C-BE32-E72D297353CC}">
              <c16:uniqueId val="{0000000D-DB80-1048-9BDC-E037F3064385}"/>
            </c:ext>
          </c:extLst>
        </c:ser>
        <c:ser>
          <c:idx val="1"/>
          <c:order val="1"/>
          <c:tx>
            <c:strRef>
              <c:f>Arkusz1!$A$3</c:f>
              <c:strCache>
                <c:ptCount val="1"/>
                <c:pt idx="0">
                  <c:v>Niewielki  problem</c:v>
                </c:pt>
              </c:strCache>
            </c:strRef>
          </c:tx>
          <c:spPr>
            <a:solidFill>
              <a:srgbClr val="BDE4A8"/>
            </a:solidFill>
            <a:ln>
              <a:solidFill>
                <a:sysClr val="window" lastClr="FFFFFF"/>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Blogger Sans" panose="02000506030000020004"/>
                    <a:ea typeface="+mn-ea"/>
                    <a:cs typeface="+mn-cs"/>
                  </a:defRPr>
                </a:pPr>
                <a:endParaRPr lang="pl-PL"/>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Arkusz1!$B$1:$P$1</c:f>
              <c:strCache>
                <c:ptCount val="15"/>
                <c:pt idx="0">
                  <c:v>Wysokość podatków</c:v>
                </c:pt>
                <c:pt idx="1">
                  <c:v>Przestrzeganie konstytucji i zasad praworządności</c:v>
                </c:pt>
                <c:pt idx="2">
                  <c:v>Wysokość wynagrodzeń</c:v>
                </c:pt>
                <c:pt idx="3">
                  <c:v>Za dużo władzy rządu nad obywatelem</c:v>
                </c:pt>
                <c:pt idx="4">
                  <c:v>Sytuacja w szkole i oświacie</c:v>
                </c:pt>
                <c:pt idx="5">
                  <c:v>Biurokracja w urzędach</c:v>
                </c:pt>
                <c:pt idx="6">
                  <c:v>Korupcja</c:v>
                </c:pt>
                <c:pt idx="7">
                  <c:v>Podstawowe wsparcie dla osób niepełnosprawnych</c:v>
                </c:pt>
                <c:pt idx="8">
                  <c:v>Stan powietrza i środowiska naturalnego</c:v>
                </c:pt>
                <c:pt idx="9">
                  <c:v>Działanie sądów</c:v>
                </c:pt>
                <c:pt idx="10">
                  <c:v>Wysokość emerytur</c:v>
                </c:pt>
                <c:pt idx="11">
                  <c:v>Rosnące ceny</c:v>
                </c:pt>
                <c:pt idx="12">
                  <c:v>Opłaty prąd, wodę, gaz, śmieci</c:v>
                </c:pt>
                <c:pt idx="13">
                  <c:v>Niezgoda i walki polityków</c:v>
                </c:pt>
                <c:pt idx="14">
                  <c:v>Stan służby zdrowia</c:v>
                </c:pt>
              </c:strCache>
            </c:strRef>
          </c:cat>
          <c:val>
            <c:numRef>
              <c:f>Arkusz1!$B$3:$P$3</c:f>
              <c:numCache>
                <c:formatCode>0%</c:formatCode>
                <c:ptCount val="15"/>
                <c:pt idx="0">
                  <c:v>0.1866904828518427</c:v>
                </c:pt>
                <c:pt idx="1">
                  <c:v>0.11651432975210591</c:v>
                </c:pt>
                <c:pt idx="2">
                  <c:v>0.15761369603593783</c:v>
                </c:pt>
                <c:pt idx="3">
                  <c:v>0.12475652513564406</c:v>
                </c:pt>
                <c:pt idx="4">
                  <c:v>0.14426907709089926</c:v>
                </c:pt>
                <c:pt idx="5">
                  <c:v>0.17002606428422232</c:v>
                </c:pt>
                <c:pt idx="6">
                  <c:v>0.1705858222917859</c:v>
                </c:pt>
                <c:pt idx="7">
                  <c:v>0.10744215184473623</c:v>
                </c:pt>
                <c:pt idx="8">
                  <c:v>0.12796691817541661</c:v>
                </c:pt>
                <c:pt idx="9">
                  <c:v>8.7242049510648276E-2</c:v>
                </c:pt>
                <c:pt idx="10">
                  <c:v>0.11498008165688049</c:v>
                </c:pt>
                <c:pt idx="11">
                  <c:v>0.14417956533637183</c:v>
                </c:pt>
                <c:pt idx="12">
                  <c:v>0.10638340718308649</c:v>
                </c:pt>
                <c:pt idx="13">
                  <c:v>7.8113896221830875E-2</c:v>
                </c:pt>
                <c:pt idx="14">
                  <c:v>6.5021563067808055E-2</c:v>
                </c:pt>
              </c:numCache>
            </c:numRef>
          </c:val>
          <c:extLst>
            <c:ext xmlns:c16="http://schemas.microsoft.com/office/drawing/2014/chart" uri="{C3380CC4-5D6E-409C-BE32-E72D297353CC}">
              <c16:uniqueId val="{00000003-979E-401B-AE85-69C946B10998}"/>
            </c:ext>
          </c:extLst>
        </c:ser>
        <c:ser>
          <c:idx val="2"/>
          <c:order val="2"/>
          <c:tx>
            <c:strRef>
              <c:f>Arkusz1!$A$4</c:f>
              <c:strCache>
                <c:ptCount val="1"/>
                <c:pt idx="0">
                  <c:v>Sprawa rozwiązana</c:v>
                </c:pt>
              </c:strCache>
            </c:strRef>
          </c:tx>
          <c:spPr>
            <a:solidFill>
              <a:srgbClr val="578D39"/>
            </a:solidFill>
            <a:ln>
              <a:solidFill>
                <a:sysClr val="window" lastClr="FFFFFF"/>
              </a:solidFill>
            </a:ln>
            <a:effectLst/>
          </c:spPr>
          <c:invertIfNegative val="0"/>
          <c:dPt>
            <c:idx val="26"/>
            <c:invertIfNegative val="0"/>
            <c:bubble3D val="0"/>
            <c:spPr>
              <a:solidFill>
                <a:srgbClr val="578D39"/>
              </a:solidFill>
              <a:ln>
                <a:solidFill>
                  <a:sysClr val="window" lastClr="FFFFFF"/>
                </a:solidFill>
              </a:ln>
              <a:effectLst/>
            </c:spPr>
            <c:extLst>
              <c:ext xmlns:c16="http://schemas.microsoft.com/office/drawing/2014/chart" uri="{C3380CC4-5D6E-409C-BE32-E72D297353CC}">
                <c16:uniqueId val="{00000003-BEBB-449D-A1F0-43B2D324CBB8}"/>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Blogger Sans" panose="02000506030000020004" charset="0"/>
                    <a:ea typeface="Blogger Sans" panose="02000506030000020004" charset="0"/>
                    <a:cs typeface="+mn-cs"/>
                  </a:defRPr>
                </a:pPr>
                <a:endParaRPr lang="pl-PL"/>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Arkusz1!$B$1:$P$1</c:f>
              <c:strCache>
                <c:ptCount val="15"/>
                <c:pt idx="0">
                  <c:v>Wysokość podatków</c:v>
                </c:pt>
                <c:pt idx="1">
                  <c:v>Przestrzeganie konstytucji i zasad praworządności</c:v>
                </c:pt>
                <c:pt idx="2">
                  <c:v>Wysokość wynagrodzeń</c:v>
                </c:pt>
                <c:pt idx="3">
                  <c:v>Za dużo władzy rządu nad obywatelem</c:v>
                </c:pt>
                <c:pt idx="4">
                  <c:v>Sytuacja w szkole i oświacie</c:v>
                </c:pt>
                <c:pt idx="5">
                  <c:v>Biurokracja w urzędach</c:v>
                </c:pt>
                <c:pt idx="6">
                  <c:v>Korupcja</c:v>
                </c:pt>
                <c:pt idx="7">
                  <c:v>Podstawowe wsparcie dla osób niepełnosprawnych</c:v>
                </c:pt>
                <c:pt idx="8">
                  <c:v>Stan powietrza i środowiska naturalnego</c:v>
                </c:pt>
                <c:pt idx="9">
                  <c:v>Działanie sądów</c:v>
                </c:pt>
                <c:pt idx="10">
                  <c:v>Wysokość emerytur</c:v>
                </c:pt>
                <c:pt idx="11">
                  <c:v>Rosnące ceny</c:v>
                </c:pt>
                <c:pt idx="12">
                  <c:v>Opłaty prąd, wodę, gaz, śmieci</c:v>
                </c:pt>
                <c:pt idx="13">
                  <c:v>Niezgoda i walki polityków</c:v>
                </c:pt>
                <c:pt idx="14">
                  <c:v>Stan służby zdrowia</c:v>
                </c:pt>
              </c:strCache>
            </c:strRef>
          </c:cat>
          <c:val>
            <c:numRef>
              <c:f>Arkusz1!$B$4:$P$4</c:f>
              <c:numCache>
                <c:formatCode>0%</c:formatCode>
                <c:ptCount val="15"/>
                <c:pt idx="0">
                  <c:v>0.10881585722305591</c:v>
                </c:pt>
                <c:pt idx="1">
                  <c:v>0.11880036331914096</c:v>
                </c:pt>
                <c:pt idx="2">
                  <c:v>9.3105998921861888E-2</c:v>
                </c:pt>
                <c:pt idx="3">
                  <c:v>0.10471899684651079</c:v>
                </c:pt>
                <c:pt idx="4">
                  <c:v>8.7355468081187465E-2</c:v>
                </c:pt>
                <c:pt idx="5">
                  <c:v>8.2198949747756017E-2</c:v>
                </c:pt>
                <c:pt idx="6">
                  <c:v>5.0323215850439459E-2</c:v>
                </c:pt>
                <c:pt idx="7">
                  <c:v>6.1469332480991561E-2</c:v>
                </c:pt>
                <c:pt idx="8">
                  <c:v>8.6987495985778263E-2</c:v>
                </c:pt>
                <c:pt idx="9">
                  <c:v>4.072300864439124E-2</c:v>
                </c:pt>
                <c:pt idx="10">
                  <c:v>5.3384111705846365E-2</c:v>
                </c:pt>
                <c:pt idx="11">
                  <c:v>4.1152495095926223E-2</c:v>
                </c:pt>
                <c:pt idx="12">
                  <c:v>4.0572168592568521E-2</c:v>
                </c:pt>
                <c:pt idx="13">
                  <c:v>2.7346936704082697E-2</c:v>
                </c:pt>
                <c:pt idx="14">
                  <c:v>2.7351473951432028E-2</c:v>
                </c:pt>
              </c:numCache>
            </c:numRef>
          </c:val>
          <c:extLst>
            <c:ext xmlns:c16="http://schemas.microsoft.com/office/drawing/2014/chart" uri="{C3380CC4-5D6E-409C-BE32-E72D297353CC}">
              <c16:uniqueId val="{00000007-979E-401B-AE85-69C946B10998}"/>
            </c:ext>
          </c:extLst>
        </c:ser>
        <c:ser>
          <c:idx val="3"/>
          <c:order val="3"/>
          <c:tx>
            <c:strRef>
              <c:f>Arkusz1!$A$5</c:f>
              <c:strCache>
                <c:ptCount val="1"/>
                <c:pt idx="0">
                  <c:v>Nie wiem/ Trudno powiedzieć</c:v>
                </c:pt>
              </c:strCache>
            </c:strRef>
          </c:tx>
          <c:spPr>
            <a:solidFill>
              <a:sysClr val="window" lastClr="FFFFFF">
                <a:lumMod val="75000"/>
              </a:sysClr>
            </a:solidFill>
            <a:ln>
              <a:solidFill>
                <a:sysClr val="window" lastClr="FFFFFF"/>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95000"/>
                        <a:lumOff val="5000"/>
                      </a:schemeClr>
                    </a:solidFill>
                    <a:latin typeface="Blogger Sans" panose="02000506030000020004"/>
                    <a:ea typeface="+mn-ea"/>
                    <a:cs typeface="+mn-cs"/>
                  </a:defRPr>
                </a:pPr>
                <a:endParaRPr lang="pl-PL"/>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Arkusz1!$B$1:$P$1</c:f>
              <c:strCache>
                <c:ptCount val="15"/>
                <c:pt idx="0">
                  <c:v>Wysokość podatków</c:v>
                </c:pt>
                <c:pt idx="1">
                  <c:v>Przestrzeganie konstytucji i zasad praworządności</c:v>
                </c:pt>
                <c:pt idx="2">
                  <c:v>Wysokość wynagrodzeń</c:v>
                </c:pt>
                <c:pt idx="3">
                  <c:v>Za dużo władzy rządu nad obywatelem</c:v>
                </c:pt>
                <c:pt idx="4">
                  <c:v>Sytuacja w szkole i oświacie</c:v>
                </c:pt>
                <c:pt idx="5">
                  <c:v>Biurokracja w urzędach</c:v>
                </c:pt>
                <c:pt idx="6">
                  <c:v>Korupcja</c:v>
                </c:pt>
                <c:pt idx="7">
                  <c:v>Podstawowe wsparcie dla osób niepełnosprawnych</c:v>
                </c:pt>
                <c:pt idx="8">
                  <c:v>Stan powietrza i środowiska naturalnego</c:v>
                </c:pt>
                <c:pt idx="9">
                  <c:v>Działanie sądów</c:v>
                </c:pt>
                <c:pt idx="10">
                  <c:v>Wysokość emerytur</c:v>
                </c:pt>
                <c:pt idx="11">
                  <c:v>Rosnące ceny</c:v>
                </c:pt>
                <c:pt idx="12">
                  <c:v>Opłaty prąd, wodę, gaz, śmieci</c:v>
                </c:pt>
                <c:pt idx="13">
                  <c:v>Niezgoda i walki polityków</c:v>
                </c:pt>
                <c:pt idx="14">
                  <c:v>Stan służby zdrowia</c:v>
                </c:pt>
              </c:strCache>
            </c:strRef>
          </c:cat>
          <c:val>
            <c:numRef>
              <c:f>Arkusz1!$B$5:$P$5</c:f>
              <c:numCache>
                <c:formatCode>0%</c:formatCode>
                <c:ptCount val="15"/>
                <c:pt idx="0">
                  <c:v>0.14292481625762046</c:v>
                </c:pt>
                <c:pt idx="1">
                  <c:v>0.18577135467050837</c:v>
                </c:pt>
                <c:pt idx="2">
                  <c:v>0.16717764715712055</c:v>
                </c:pt>
                <c:pt idx="3">
                  <c:v>0.18122283179175086</c:v>
                </c:pt>
                <c:pt idx="4">
                  <c:v>0.1682091317766744</c:v>
                </c:pt>
                <c:pt idx="5">
                  <c:v>0.14000111449257441</c:v>
                </c:pt>
                <c:pt idx="6">
                  <c:v>0.1562585142988934</c:v>
                </c:pt>
                <c:pt idx="7">
                  <c:v>0.18749248820908687</c:v>
                </c:pt>
                <c:pt idx="8">
                  <c:v>0.12032214385178158</c:v>
                </c:pt>
                <c:pt idx="9">
                  <c:v>0.18700717886130191</c:v>
                </c:pt>
                <c:pt idx="10">
                  <c:v>0.1454211516187302</c:v>
                </c:pt>
                <c:pt idx="11">
                  <c:v>0.10564417052151377</c:v>
                </c:pt>
                <c:pt idx="12">
                  <c:v>0.12514529527160206</c:v>
                </c:pt>
                <c:pt idx="13">
                  <c:v>0.14568569467824244</c:v>
                </c:pt>
                <c:pt idx="14">
                  <c:v>0.10615469156247107</c:v>
                </c:pt>
              </c:numCache>
            </c:numRef>
          </c:val>
          <c:extLst>
            <c:ext xmlns:c16="http://schemas.microsoft.com/office/drawing/2014/chart" uri="{C3380CC4-5D6E-409C-BE32-E72D297353CC}">
              <c16:uniqueId val="{00000008-979E-401B-AE85-69C946B10998}"/>
            </c:ext>
          </c:extLst>
        </c:ser>
        <c:dLbls>
          <c:showLegendKey val="0"/>
          <c:showVal val="0"/>
          <c:showCatName val="0"/>
          <c:showSerName val="0"/>
          <c:showPercent val="0"/>
          <c:showBubbleSize val="0"/>
        </c:dLbls>
        <c:gapWidth val="33"/>
        <c:overlap val="100"/>
        <c:axId val="354155432"/>
        <c:axId val="354153864"/>
      </c:barChart>
      <c:valAx>
        <c:axId val="354153864"/>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rgbClr val="1E5364"/>
                </a:solidFill>
                <a:latin typeface="Blogger Sans" panose="02000506030000020004" pitchFamily="50" charset="0"/>
                <a:ea typeface="Blogger Sans" panose="02000506030000020004" pitchFamily="50" charset="0"/>
                <a:cs typeface="+mn-cs"/>
              </a:defRPr>
            </a:pPr>
            <a:endParaRPr lang="pl-PL"/>
          </a:p>
        </c:txPr>
        <c:crossAx val="354155432"/>
        <c:crosses val="autoZero"/>
        <c:crossBetween val="between"/>
      </c:valAx>
      <c:catAx>
        <c:axId val="3541554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0"/>
          <a:lstStyle/>
          <a:p>
            <a:pPr>
              <a:defRPr sz="900" b="0" i="0" u="none" strike="noStrike" kern="1200" baseline="0">
                <a:solidFill>
                  <a:srgbClr val="1E5364"/>
                </a:solidFill>
                <a:latin typeface="Blogger Sans" panose="02000506030000020004" pitchFamily="50" charset="0"/>
                <a:ea typeface="Blogger Sans" panose="02000506030000020004" pitchFamily="50" charset="0"/>
                <a:cs typeface="+mn-cs"/>
              </a:defRPr>
            </a:pPr>
            <a:endParaRPr lang="pl-PL"/>
          </a:p>
        </c:txPr>
        <c:crossAx val="354153864"/>
        <c:crosses val="autoZero"/>
        <c:auto val="1"/>
        <c:lblAlgn val="ctr"/>
        <c:lblOffset val="100"/>
        <c:noMultiLvlLbl val="0"/>
      </c:catAx>
      <c:spPr>
        <a:noFill/>
        <a:ln>
          <a:noFill/>
        </a:ln>
        <a:effectLst/>
      </c:spPr>
    </c:plotArea>
    <c:legend>
      <c:legendPos val="b"/>
      <c:layout>
        <c:manualLayout>
          <c:xMode val="edge"/>
          <c:yMode val="edge"/>
          <c:x val="1.0154762850306002E-2"/>
          <c:y val="0.91556030560705015"/>
          <c:w val="0.98719433764026754"/>
          <c:h val="8.4439694392949835E-2"/>
        </c:manualLayout>
      </c:layout>
      <c:overlay val="0"/>
      <c:spPr>
        <a:noFill/>
        <a:ln>
          <a:noFill/>
        </a:ln>
        <a:effectLst/>
      </c:spPr>
      <c:txPr>
        <a:bodyPr rot="0" spcFirstLastPara="1" vertOverflow="ellipsis" vert="horz" wrap="square" anchor="ctr" anchorCtr="1"/>
        <a:lstStyle/>
        <a:p>
          <a:pPr>
            <a:defRPr sz="900" b="0" i="0" u="none" strike="noStrike" kern="1200" baseline="0">
              <a:solidFill>
                <a:srgbClr val="1E5364"/>
              </a:solidFill>
              <a:latin typeface="Blogger Sans" panose="02000506030000020004" charset="0"/>
              <a:ea typeface="Blogger Sans" panose="02000506030000020004" charset="0"/>
              <a:cs typeface="+mn-cs"/>
            </a:defRPr>
          </a:pPr>
          <a:endParaRPr lang="pl-PL"/>
        </a:p>
      </c:txPr>
    </c:legend>
    <c:plotVisOnly val="1"/>
    <c:dispBlanksAs val="gap"/>
    <c:showDLblsOverMax val="0"/>
  </c:chart>
  <c:spPr>
    <a:noFill/>
    <a:ln>
      <a:noFill/>
    </a:ln>
    <a:effectLst/>
  </c:spPr>
  <c:txPr>
    <a:bodyPr/>
    <a:lstStyle/>
    <a:p>
      <a:pPr>
        <a:defRPr/>
      </a:pPr>
      <a:endParaRPr lang="pl-PL"/>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678657802057989"/>
          <c:y val="0.16196299698202335"/>
          <c:w val="0.82821344399815366"/>
          <c:h val="0.68682525102942371"/>
        </c:manualLayout>
      </c:layout>
      <c:barChart>
        <c:barDir val="col"/>
        <c:grouping val="clustered"/>
        <c:varyColors val="0"/>
        <c:ser>
          <c:idx val="0"/>
          <c:order val="0"/>
          <c:tx>
            <c:strRef>
              <c:f>Arkusz1!$B$1</c:f>
              <c:strCache>
                <c:ptCount val="1"/>
                <c:pt idx="0">
                  <c:v>Kolumna1</c:v>
                </c:pt>
              </c:strCache>
            </c:strRef>
          </c:tx>
          <c:spPr>
            <a:solidFill>
              <a:srgbClr val="5B9C38"/>
            </a:solidFill>
            <a:ln>
              <a:solidFill>
                <a:sysClr val="window" lastClr="FFFFFF"/>
              </a:solidFill>
            </a:ln>
            <a:effectLst/>
          </c:spPr>
          <c:invertIfNegative val="0"/>
          <c:dPt>
            <c:idx val="0"/>
            <c:invertIfNegative val="0"/>
            <c:bubble3D val="0"/>
            <c:spPr>
              <a:solidFill>
                <a:srgbClr val="5B9C38"/>
              </a:solidFill>
              <a:ln>
                <a:solidFill>
                  <a:sysClr val="window" lastClr="FFFFFF"/>
                </a:solidFill>
              </a:ln>
              <a:effectLst/>
            </c:spPr>
            <c:extLst>
              <c:ext xmlns:c16="http://schemas.microsoft.com/office/drawing/2014/chart" uri="{C3380CC4-5D6E-409C-BE32-E72D297353CC}">
                <c16:uniqueId val="{00000001-DB80-1048-9BDC-E037F3064385}"/>
              </c:ext>
            </c:extLst>
          </c:dPt>
          <c:dPt>
            <c:idx val="1"/>
            <c:invertIfNegative val="0"/>
            <c:bubble3D val="0"/>
            <c:spPr>
              <a:solidFill>
                <a:srgbClr val="5B9C38"/>
              </a:solidFill>
              <a:ln>
                <a:solidFill>
                  <a:sysClr val="window" lastClr="FFFFFF"/>
                </a:solidFill>
              </a:ln>
              <a:effectLst/>
            </c:spPr>
            <c:extLst>
              <c:ext xmlns:c16="http://schemas.microsoft.com/office/drawing/2014/chart" uri="{C3380CC4-5D6E-409C-BE32-E72D297353CC}">
                <c16:uniqueId val="{00000003-DB80-1048-9BDC-E037F3064385}"/>
              </c:ext>
            </c:extLst>
          </c:dPt>
          <c:dPt>
            <c:idx val="2"/>
            <c:invertIfNegative val="0"/>
            <c:bubble3D val="0"/>
            <c:spPr>
              <a:solidFill>
                <a:srgbClr val="5B9C38"/>
              </a:solidFill>
              <a:ln>
                <a:solidFill>
                  <a:sysClr val="window" lastClr="FFFFFF"/>
                </a:solidFill>
              </a:ln>
              <a:effectLst/>
            </c:spPr>
            <c:extLst>
              <c:ext xmlns:c16="http://schemas.microsoft.com/office/drawing/2014/chart" uri="{C3380CC4-5D6E-409C-BE32-E72D297353CC}">
                <c16:uniqueId val="{00000005-DB80-1048-9BDC-E037F3064385}"/>
              </c:ext>
            </c:extLst>
          </c:dPt>
          <c:dPt>
            <c:idx val="3"/>
            <c:invertIfNegative val="0"/>
            <c:bubble3D val="0"/>
            <c:spPr>
              <a:solidFill>
                <a:srgbClr val="5B9C38"/>
              </a:solidFill>
              <a:ln>
                <a:solidFill>
                  <a:sysClr val="window" lastClr="FFFFFF"/>
                </a:solidFill>
              </a:ln>
              <a:effectLst/>
            </c:spPr>
            <c:extLst>
              <c:ext xmlns:c16="http://schemas.microsoft.com/office/drawing/2014/chart" uri="{C3380CC4-5D6E-409C-BE32-E72D297353CC}">
                <c16:uniqueId val="{00000007-DB80-1048-9BDC-E037F3064385}"/>
              </c:ext>
            </c:extLst>
          </c:dPt>
          <c:dPt>
            <c:idx val="4"/>
            <c:invertIfNegative val="0"/>
            <c:bubble3D val="0"/>
            <c:spPr>
              <a:solidFill>
                <a:sysClr val="window" lastClr="FFFFFF">
                  <a:lumMod val="75000"/>
                </a:sysClr>
              </a:solidFill>
              <a:ln>
                <a:solidFill>
                  <a:sysClr val="window" lastClr="FFFFFF"/>
                </a:solidFill>
              </a:ln>
              <a:effectLst/>
            </c:spPr>
            <c:extLst>
              <c:ext xmlns:c16="http://schemas.microsoft.com/office/drawing/2014/chart" uri="{C3380CC4-5D6E-409C-BE32-E72D297353CC}">
                <c16:uniqueId val="{00000009-DB80-1048-9BDC-E037F3064385}"/>
              </c:ext>
            </c:extLst>
          </c:dPt>
          <c:dPt>
            <c:idx val="5"/>
            <c:invertIfNegative val="0"/>
            <c:bubble3D val="0"/>
            <c:spPr>
              <a:solidFill>
                <a:srgbClr val="5B9C38"/>
              </a:solidFill>
              <a:ln>
                <a:solidFill>
                  <a:sysClr val="window" lastClr="FFFFFF"/>
                </a:solidFill>
              </a:ln>
              <a:effectLst/>
            </c:spPr>
            <c:extLst>
              <c:ext xmlns:c16="http://schemas.microsoft.com/office/drawing/2014/chart" uri="{C3380CC4-5D6E-409C-BE32-E72D297353CC}">
                <c16:uniqueId val="{0000000A-04B0-42E6-A7CA-BCB65BC5FBC9}"/>
              </c:ext>
            </c:extLst>
          </c:dPt>
          <c:dLbls>
            <c:dLbl>
              <c:idx val="0"/>
              <c:layout>
                <c:manualLayout>
                  <c:x val="-4.6854071886320969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B80-1048-9BDC-E037F3064385}"/>
                </c:ext>
              </c:extLst>
            </c:dLbl>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rgbClr val="105C73"/>
                    </a:solidFill>
                    <a:latin typeface="Blogger Sans" panose="02000506030000020004" pitchFamily="50" charset="0"/>
                    <a:ea typeface="Blogger Sans" panose="02000506030000020004" pitchFamily="50" charset="0"/>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Arkusz1!$A$2:$A$6</c:f>
              <c:strCache>
                <c:ptCount val="5"/>
                <c:pt idx="0">
                  <c:v>Program walki z rakiem</c:v>
                </c:pt>
                <c:pt idx="1">
                  <c:v>Zwiększenie opieki pielęgnacyjnej dla osób starszych</c:v>
                </c:pt>
                <c:pt idx="2">
                  <c:v>Kompleksowa obsługa pacjenta po zawale</c:v>
                </c:pt>
                <c:pt idx="3">
                  <c:v>Darmowe leki dla kobiet w ciąży</c:v>
                </c:pt>
                <c:pt idx="4">
                  <c:v>Nie wiem/ Trudno powiedzieć</c:v>
                </c:pt>
              </c:strCache>
            </c:strRef>
          </c:cat>
          <c:val>
            <c:numRef>
              <c:f>Arkusz1!$B$2:$B$6</c:f>
              <c:numCache>
                <c:formatCode>0%</c:formatCode>
                <c:ptCount val="5"/>
                <c:pt idx="0">
                  <c:v>0.40668721304775146</c:v>
                </c:pt>
                <c:pt idx="1">
                  <c:v>0.28087923703501644</c:v>
                </c:pt>
                <c:pt idx="2">
                  <c:v>0.1023479845406243</c:v>
                </c:pt>
                <c:pt idx="3">
                  <c:v>3.1963761017699488E-2</c:v>
                </c:pt>
                <c:pt idx="4">
                  <c:v>0.17812180435890834</c:v>
                </c:pt>
              </c:numCache>
            </c:numRef>
          </c:val>
          <c:extLst>
            <c:ext xmlns:c16="http://schemas.microsoft.com/office/drawing/2014/chart" uri="{C3380CC4-5D6E-409C-BE32-E72D297353CC}">
              <c16:uniqueId val="{0000000D-DB80-1048-9BDC-E037F3064385}"/>
            </c:ext>
          </c:extLst>
        </c:ser>
        <c:dLbls>
          <c:showLegendKey val="0"/>
          <c:showVal val="0"/>
          <c:showCatName val="0"/>
          <c:showSerName val="0"/>
          <c:showPercent val="0"/>
          <c:showBubbleSize val="0"/>
        </c:dLbls>
        <c:gapWidth val="33"/>
        <c:axId val="354153472"/>
        <c:axId val="354156216"/>
      </c:barChart>
      <c:valAx>
        <c:axId val="35415621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rgbClr val="105C73"/>
                </a:solidFill>
                <a:latin typeface="Blogger Sans" panose="02000506030000020004" pitchFamily="50" charset="0"/>
                <a:ea typeface="Blogger Sans" panose="02000506030000020004" pitchFamily="50" charset="0"/>
                <a:cs typeface="+mn-cs"/>
              </a:defRPr>
            </a:pPr>
            <a:endParaRPr lang="pl-PL"/>
          </a:p>
        </c:txPr>
        <c:crossAx val="354153472"/>
        <c:crosses val="autoZero"/>
        <c:crossBetween val="between"/>
      </c:valAx>
      <c:catAx>
        <c:axId val="354153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0"/>
          <a:lstStyle/>
          <a:p>
            <a:pPr>
              <a:defRPr sz="1200" b="0" i="0" u="none" strike="noStrike" kern="1200" baseline="0">
                <a:solidFill>
                  <a:srgbClr val="1E5364"/>
                </a:solidFill>
                <a:latin typeface="Blogger Sans" panose="02000506030000020004" pitchFamily="50" charset="0"/>
                <a:ea typeface="Blogger Sans" panose="02000506030000020004" pitchFamily="50" charset="0"/>
                <a:cs typeface="+mn-cs"/>
              </a:defRPr>
            </a:pPr>
            <a:endParaRPr lang="pl-PL"/>
          </a:p>
        </c:txPr>
        <c:crossAx val="354156216"/>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a:pPr>
      <a:endParaRPr lang="pl-PL"/>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678657802057989"/>
          <c:y val="0.16196299698202335"/>
          <c:w val="0.82821344399815366"/>
          <c:h val="0.68682525102942371"/>
        </c:manualLayout>
      </c:layout>
      <c:barChart>
        <c:barDir val="col"/>
        <c:grouping val="clustered"/>
        <c:varyColors val="0"/>
        <c:ser>
          <c:idx val="0"/>
          <c:order val="0"/>
          <c:tx>
            <c:strRef>
              <c:f>Arkusz1!$B$1</c:f>
              <c:strCache>
                <c:ptCount val="1"/>
                <c:pt idx="0">
                  <c:v>Kolumna1</c:v>
                </c:pt>
              </c:strCache>
            </c:strRef>
          </c:tx>
          <c:spPr>
            <a:solidFill>
              <a:srgbClr val="5B9C38"/>
            </a:solidFill>
            <a:ln>
              <a:solidFill>
                <a:sysClr val="window" lastClr="FFFFFF"/>
              </a:solidFill>
            </a:ln>
            <a:effectLst/>
          </c:spPr>
          <c:invertIfNegative val="0"/>
          <c:dPt>
            <c:idx val="0"/>
            <c:invertIfNegative val="0"/>
            <c:bubble3D val="0"/>
            <c:spPr>
              <a:solidFill>
                <a:srgbClr val="578D39"/>
              </a:solidFill>
              <a:ln>
                <a:solidFill>
                  <a:sysClr val="window" lastClr="FFFFFF"/>
                </a:solidFill>
              </a:ln>
              <a:effectLst/>
            </c:spPr>
            <c:extLst>
              <c:ext xmlns:c16="http://schemas.microsoft.com/office/drawing/2014/chart" uri="{C3380CC4-5D6E-409C-BE32-E72D297353CC}">
                <c16:uniqueId val="{00000001-6206-4265-BDFF-39486AACDFED}"/>
              </c:ext>
            </c:extLst>
          </c:dPt>
          <c:dPt>
            <c:idx val="1"/>
            <c:invertIfNegative val="0"/>
            <c:bubble3D val="0"/>
            <c:spPr>
              <a:solidFill>
                <a:srgbClr val="8DC977"/>
              </a:solidFill>
              <a:ln>
                <a:solidFill>
                  <a:sysClr val="window" lastClr="FFFFFF"/>
                </a:solidFill>
              </a:ln>
              <a:effectLst/>
            </c:spPr>
            <c:extLst>
              <c:ext xmlns:c16="http://schemas.microsoft.com/office/drawing/2014/chart" uri="{C3380CC4-5D6E-409C-BE32-E72D297353CC}">
                <c16:uniqueId val="{00000003-6206-4265-BDFF-39486AACDFED}"/>
              </c:ext>
            </c:extLst>
          </c:dPt>
          <c:dPt>
            <c:idx val="2"/>
            <c:invertIfNegative val="0"/>
            <c:bubble3D val="0"/>
            <c:spPr>
              <a:solidFill>
                <a:srgbClr val="578D9D"/>
              </a:solidFill>
              <a:ln>
                <a:solidFill>
                  <a:sysClr val="window" lastClr="FFFFFF"/>
                </a:solidFill>
              </a:ln>
              <a:effectLst/>
            </c:spPr>
            <c:extLst>
              <c:ext xmlns:c16="http://schemas.microsoft.com/office/drawing/2014/chart" uri="{C3380CC4-5D6E-409C-BE32-E72D297353CC}">
                <c16:uniqueId val="{00000005-6206-4265-BDFF-39486AACDFED}"/>
              </c:ext>
            </c:extLst>
          </c:dPt>
          <c:dPt>
            <c:idx val="3"/>
            <c:invertIfNegative val="0"/>
            <c:bubble3D val="0"/>
            <c:spPr>
              <a:solidFill>
                <a:srgbClr val="1E5364"/>
              </a:solidFill>
              <a:ln>
                <a:solidFill>
                  <a:sysClr val="window" lastClr="FFFFFF"/>
                </a:solidFill>
              </a:ln>
              <a:effectLst/>
            </c:spPr>
            <c:extLst>
              <c:ext xmlns:c16="http://schemas.microsoft.com/office/drawing/2014/chart" uri="{C3380CC4-5D6E-409C-BE32-E72D297353CC}">
                <c16:uniqueId val="{00000007-6206-4265-BDFF-39486AACDFED}"/>
              </c:ext>
            </c:extLst>
          </c:dPt>
          <c:dPt>
            <c:idx val="4"/>
            <c:invertIfNegative val="0"/>
            <c:bubble3D val="0"/>
            <c:spPr>
              <a:solidFill>
                <a:sysClr val="window" lastClr="FFFFFF">
                  <a:lumMod val="65000"/>
                </a:sysClr>
              </a:solidFill>
              <a:ln>
                <a:solidFill>
                  <a:sysClr val="window" lastClr="FFFFFF"/>
                </a:solidFill>
              </a:ln>
              <a:effectLst/>
            </c:spPr>
            <c:extLst>
              <c:ext xmlns:c16="http://schemas.microsoft.com/office/drawing/2014/chart" uri="{C3380CC4-5D6E-409C-BE32-E72D297353CC}">
                <c16:uniqueId val="{00000009-6206-4265-BDFF-39486AACDFED}"/>
              </c:ext>
            </c:extLst>
          </c:dPt>
          <c:dPt>
            <c:idx val="5"/>
            <c:invertIfNegative val="0"/>
            <c:bubble3D val="0"/>
            <c:spPr>
              <a:solidFill>
                <a:sysClr val="window" lastClr="FFFFFF">
                  <a:lumMod val="65000"/>
                </a:sysClr>
              </a:solidFill>
              <a:ln>
                <a:solidFill>
                  <a:sysClr val="window" lastClr="FFFFFF"/>
                </a:solidFill>
              </a:ln>
              <a:effectLst/>
            </c:spPr>
            <c:extLst>
              <c:ext xmlns:c16="http://schemas.microsoft.com/office/drawing/2014/chart" uri="{C3380CC4-5D6E-409C-BE32-E72D297353CC}">
                <c16:uniqueId val="{0000000B-6206-4265-BDFF-39486AACDFED}"/>
              </c:ext>
            </c:extLst>
          </c:dPt>
          <c:dLbls>
            <c:dLbl>
              <c:idx val="0"/>
              <c:layout>
                <c:manualLayout>
                  <c:x val="-4.6854071886320969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206-4265-BDFF-39486AACDFED}"/>
                </c:ext>
              </c:extLst>
            </c:dLbl>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rgbClr val="105C73"/>
                    </a:solidFill>
                    <a:latin typeface="Blogger Sans" panose="02000506030000020004" pitchFamily="50" charset="0"/>
                    <a:ea typeface="Blogger Sans" panose="02000506030000020004" pitchFamily="50" charset="0"/>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Arkusz1!$A$2:$A$6</c:f>
              <c:strCache>
                <c:ptCount val="5"/>
                <c:pt idx="0">
                  <c:v>Tak</c:v>
                </c:pt>
                <c:pt idx="1">
                  <c:v>Raczej tak</c:v>
                </c:pt>
                <c:pt idx="2">
                  <c:v>Raczej nie</c:v>
                </c:pt>
                <c:pt idx="3">
                  <c:v>Nie</c:v>
                </c:pt>
                <c:pt idx="4">
                  <c:v>Nie wiem/ Trudno powiedzieć</c:v>
                </c:pt>
              </c:strCache>
            </c:strRef>
          </c:cat>
          <c:val>
            <c:numRef>
              <c:f>Arkusz1!$B$2:$B$6</c:f>
              <c:numCache>
                <c:formatCode>0%</c:formatCode>
                <c:ptCount val="5"/>
                <c:pt idx="0">
                  <c:v>0.56842442678479921</c:v>
                </c:pt>
                <c:pt idx="1">
                  <c:v>0.26237044652196712</c:v>
                </c:pt>
                <c:pt idx="2">
                  <c:v>4.7657071217506959E-2</c:v>
                </c:pt>
                <c:pt idx="3">
                  <c:v>6.8981851316431878E-2</c:v>
                </c:pt>
                <c:pt idx="4">
                  <c:v>5.2566204159294819E-2</c:v>
                </c:pt>
              </c:numCache>
            </c:numRef>
          </c:val>
          <c:extLst>
            <c:ext xmlns:c16="http://schemas.microsoft.com/office/drawing/2014/chart" uri="{C3380CC4-5D6E-409C-BE32-E72D297353CC}">
              <c16:uniqueId val="{0000000C-6206-4265-BDFF-39486AACDFED}"/>
            </c:ext>
          </c:extLst>
        </c:ser>
        <c:dLbls>
          <c:showLegendKey val="0"/>
          <c:showVal val="0"/>
          <c:showCatName val="0"/>
          <c:showSerName val="0"/>
          <c:showPercent val="0"/>
          <c:showBubbleSize val="0"/>
        </c:dLbls>
        <c:gapWidth val="33"/>
        <c:axId val="354153472"/>
        <c:axId val="354156216"/>
      </c:barChart>
      <c:valAx>
        <c:axId val="35415621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rgbClr val="105C73"/>
                </a:solidFill>
                <a:latin typeface="Blogger Sans" panose="02000506030000020004" pitchFamily="50" charset="0"/>
                <a:ea typeface="Blogger Sans" panose="02000506030000020004" pitchFamily="50" charset="0"/>
                <a:cs typeface="+mn-cs"/>
              </a:defRPr>
            </a:pPr>
            <a:endParaRPr lang="pl-PL"/>
          </a:p>
        </c:txPr>
        <c:crossAx val="354153472"/>
        <c:crosses val="autoZero"/>
        <c:crossBetween val="between"/>
      </c:valAx>
      <c:catAx>
        <c:axId val="354153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0"/>
          <a:lstStyle/>
          <a:p>
            <a:pPr>
              <a:defRPr sz="1200" b="0" i="0" u="none" strike="noStrike" kern="1200" baseline="0">
                <a:solidFill>
                  <a:srgbClr val="1E5364"/>
                </a:solidFill>
                <a:latin typeface="Blogger Sans" panose="02000506030000020004" pitchFamily="50" charset="0"/>
                <a:ea typeface="Blogger Sans" panose="02000506030000020004" pitchFamily="50" charset="0"/>
                <a:cs typeface="+mn-cs"/>
              </a:defRPr>
            </a:pPr>
            <a:endParaRPr lang="pl-PL"/>
          </a:p>
        </c:txPr>
        <c:crossAx val="354156216"/>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a:pPr>
      <a:endParaRPr lang="pl-PL"/>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678657802057989"/>
          <c:y val="0.16196299698202335"/>
          <c:w val="0.82821344399815366"/>
          <c:h val="0.64440067353863384"/>
        </c:manualLayout>
      </c:layout>
      <c:barChart>
        <c:barDir val="col"/>
        <c:grouping val="clustered"/>
        <c:varyColors val="0"/>
        <c:ser>
          <c:idx val="0"/>
          <c:order val="0"/>
          <c:tx>
            <c:strRef>
              <c:f>Arkusz1!$B$1</c:f>
              <c:strCache>
                <c:ptCount val="1"/>
                <c:pt idx="0">
                  <c:v>Kolumna1</c:v>
                </c:pt>
              </c:strCache>
            </c:strRef>
          </c:tx>
          <c:spPr>
            <a:solidFill>
              <a:srgbClr val="5B9C38"/>
            </a:solidFill>
            <a:ln>
              <a:solidFill>
                <a:sysClr val="window" lastClr="FFFFFF"/>
              </a:solidFill>
            </a:ln>
            <a:effectLst/>
          </c:spPr>
          <c:invertIfNegative val="0"/>
          <c:dPt>
            <c:idx val="0"/>
            <c:invertIfNegative val="0"/>
            <c:bubble3D val="0"/>
            <c:spPr>
              <a:solidFill>
                <a:srgbClr val="5B9C38"/>
              </a:solidFill>
              <a:ln>
                <a:solidFill>
                  <a:sysClr val="window" lastClr="FFFFFF"/>
                </a:solidFill>
              </a:ln>
              <a:effectLst/>
            </c:spPr>
            <c:extLst>
              <c:ext xmlns:c16="http://schemas.microsoft.com/office/drawing/2014/chart" uri="{C3380CC4-5D6E-409C-BE32-E72D297353CC}">
                <c16:uniqueId val="{00000001-49DF-43CF-AD05-9743F529BFC7}"/>
              </c:ext>
            </c:extLst>
          </c:dPt>
          <c:dPt>
            <c:idx val="1"/>
            <c:invertIfNegative val="0"/>
            <c:bubble3D val="0"/>
            <c:spPr>
              <a:solidFill>
                <a:srgbClr val="5B9C38"/>
              </a:solidFill>
              <a:ln>
                <a:solidFill>
                  <a:sysClr val="window" lastClr="FFFFFF"/>
                </a:solidFill>
              </a:ln>
              <a:effectLst/>
            </c:spPr>
            <c:extLst>
              <c:ext xmlns:c16="http://schemas.microsoft.com/office/drawing/2014/chart" uri="{C3380CC4-5D6E-409C-BE32-E72D297353CC}">
                <c16:uniqueId val="{00000003-49DF-43CF-AD05-9743F529BFC7}"/>
              </c:ext>
            </c:extLst>
          </c:dPt>
          <c:dPt>
            <c:idx val="2"/>
            <c:invertIfNegative val="0"/>
            <c:bubble3D val="0"/>
            <c:spPr>
              <a:solidFill>
                <a:srgbClr val="5B9C38"/>
              </a:solidFill>
              <a:ln>
                <a:solidFill>
                  <a:sysClr val="window" lastClr="FFFFFF"/>
                </a:solidFill>
              </a:ln>
              <a:effectLst/>
            </c:spPr>
            <c:extLst>
              <c:ext xmlns:c16="http://schemas.microsoft.com/office/drawing/2014/chart" uri="{C3380CC4-5D6E-409C-BE32-E72D297353CC}">
                <c16:uniqueId val="{00000005-49DF-43CF-AD05-9743F529BFC7}"/>
              </c:ext>
            </c:extLst>
          </c:dPt>
          <c:dPt>
            <c:idx val="3"/>
            <c:invertIfNegative val="0"/>
            <c:bubble3D val="0"/>
            <c:spPr>
              <a:solidFill>
                <a:srgbClr val="5B9C38"/>
              </a:solidFill>
              <a:ln>
                <a:solidFill>
                  <a:sysClr val="window" lastClr="FFFFFF"/>
                </a:solidFill>
              </a:ln>
              <a:effectLst/>
            </c:spPr>
            <c:extLst>
              <c:ext xmlns:c16="http://schemas.microsoft.com/office/drawing/2014/chart" uri="{C3380CC4-5D6E-409C-BE32-E72D297353CC}">
                <c16:uniqueId val="{00000007-49DF-43CF-AD05-9743F529BFC7}"/>
              </c:ext>
            </c:extLst>
          </c:dPt>
          <c:dPt>
            <c:idx val="4"/>
            <c:invertIfNegative val="0"/>
            <c:bubble3D val="0"/>
            <c:spPr>
              <a:solidFill>
                <a:sysClr val="window" lastClr="FFFFFF">
                  <a:lumMod val="75000"/>
                </a:sysClr>
              </a:solidFill>
              <a:ln>
                <a:solidFill>
                  <a:sysClr val="window" lastClr="FFFFFF"/>
                </a:solidFill>
              </a:ln>
              <a:effectLst/>
            </c:spPr>
            <c:extLst>
              <c:ext xmlns:c16="http://schemas.microsoft.com/office/drawing/2014/chart" uri="{C3380CC4-5D6E-409C-BE32-E72D297353CC}">
                <c16:uniqueId val="{00000009-49DF-43CF-AD05-9743F529BFC7}"/>
              </c:ext>
            </c:extLst>
          </c:dPt>
          <c:dPt>
            <c:idx val="5"/>
            <c:invertIfNegative val="0"/>
            <c:bubble3D val="0"/>
            <c:spPr>
              <a:solidFill>
                <a:srgbClr val="5B9C38"/>
              </a:solidFill>
              <a:ln>
                <a:solidFill>
                  <a:sysClr val="window" lastClr="FFFFFF"/>
                </a:solidFill>
              </a:ln>
              <a:effectLst/>
            </c:spPr>
            <c:extLst>
              <c:ext xmlns:c16="http://schemas.microsoft.com/office/drawing/2014/chart" uri="{C3380CC4-5D6E-409C-BE32-E72D297353CC}">
                <c16:uniqueId val="{0000000B-49DF-43CF-AD05-9743F529BFC7}"/>
              </c:ext>
            </c:extLst>
          </c:dPt>
          <c:dLbls>
            <c:dLbl>
              <c:idx val="0"/>
              <c:layout>
                <c:manualLayout>
                  <c:x val="-4.6854071886320969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9DF-43CF-AD05-9743F529BFC7}"/>
                </c:ext>
              </c:extLst>
            </c:dLbl>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rgbClr val="105C73"/>
                    </a:solidFill>
                    <a:latin typeface="Blogger Sans" panose="02000506030000020004" pitchFamily="50" charset="0"/>
                    <a:ea typeface="Blogger Sans" panose="02000506030000020004" pitchFamily="50" charset="0"/>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Arkusz1!$A$2:$A$6</c:f>
              <c:strCache>
                <c:ptCount val="5"/>
                <c:pt idx="0">
                  <c:v>Dodatkowe środki do programu wymiany tzw. "kopciuchów", aby mogły to zrobić osoby mniej zamożne</c:v>
                </c:pt>
                <c:pt idx="1">
                  <c:v>Ograniczenie używania plastiku</c:v>
                </c:pt>
                <c:pt idx="2">
                  <c:v>Stopniowe ograniczanie roli węgla w energetyce</c:v>
                </c:pt>
                <c:pt idx="3">
                  <c:v>Akcja zalesiania kraju</c:v>
                </c:pt>
                <c:pt idx="4">
                  <c:v>Nie wiem/ Trudno powiedzieć</c:v>
                </c:pt>
              </c:strCache>
            </c:strRef>
          </c:cat>
          <c:val>
            <c:numRef>
              <c:f>Arkusz1!$B$2:$B$6</c:f>
              <c:numCache>
                <c:formatCode>0%</c:formatCode>
                <c:ptCount val="5"/>
                <c:pt idx="0">
                  <c:v>0.27853126622168584</c:v>
                </c:pt>
                <c:pt idx="1">
                  <c:v>0.21640407304813011</c:v>
                </c:pt>
                <c:pt idx="2">
                  <c:v>0.1960850257949317</c:v>
                </c:pt>
                <c:pt idx="3">
                  <c:v>0.14482558896432876</c:v>
                </c:pt>
                <c:pt idx="4">
                  <c:v>0.1641540459709237</c:v>
                </c:pt>
              </c:numCache>
            </c:numRef>
          </c:val>
          <c:extLst>
            <c:ext xmlns:c16="http://schemas.microsoft.com/office/drawing/2014/chart" uri="{C3380CC4-5D6E-409C-BE32-E72D297353CC}">
              <c16:uniqueId val="{0000000C-49DF-43CF-AD05-9743F529BFC7}"/>
            </c:ext>
          </c:extLst>
        </c:ser>
        <c:dLbls>
          <c:showLegendKey val="0"/>
          <c:showVal val="0"/>
          <c:showCatName val="0"/>
          <c:showSerName val="0"/>
          <c:showPercent val="0"/>
          <c:showBubbleSize val="0"/>
        </c:dLbls>
        <c:gapWidth val="33"/>
        <c:axId val="354153472"/>
        <c:axId val="354156216"/>
      </c:barChart>
      <c:valAx>
        <c:axId val="35415621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rgbClr val="105C73"/>
                </a:solidFill>
                <a:latin typeface="Blogger Sans" panose="02000506030000020004" pitchFamily="50" charset="0"/>
                <a:ea typeface="Blogger Sans" panose="02000506030000020004" pitchFamily="50" charset="0"/>
                <a:cs typeface="+mn-cs"/>
              </a:defRPr>
            </a:pPr>
            <a:endParaRPr lang="pl-PL"/>
          </a:p>
        </c:txPr>
        <c:crossAx val="354153472"/>
        <c:crosses val="autoZero"/>
        <c:crossBetween val="between"/>
      </c:valAx>
      <c:catAx>
        <c:axId val="354153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0"/>
          <a:lstStyle/>
          <a:p>
            <a:pPr>
              <a:defRPr sz="1100" b="0" i="0" u="none" strike="noStrike" kern="1200" baseline="0">
                <a:solidFill>
                  <a:srgbClr val="1E5364"/>
                </a:solidFill>
                <a:latin typeface="Blogger Sans" panose="02000506030000020004" pitchFamily="50" charset="0"/>
                <a:ea typeface="Blogger Sans" panose="02000506030000020004" pitchFamily="50" charset="0"/>
                <a:cs typeface="+mn-cs"/>
              </a:defRPr>
            </a:pPr>
            <a:endParaRPr lang="pl-PL"/>
          </a:p>
        </c:txPr>
        <c:crossAx val="354156216"/>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a:pPr>
      <a:endParaRPr lang="pl-PL"/>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1F5BA0-877D-492B-B00E-4CB97B5910F4}" type="doc">
      <dgm:prSet loTypeId="urn:microsoft.com/office/officeart/2005/8/layout/chevron1" loCatId="process" qsTypeId="urn:microsoft.com/office/officeart/2005/8/quickstyle/simple1" qsCatId="simple" csTypeId="urn:microsoft.com/office/officeart/2005/8/colors/accent1_3" csCatId="accent1" phldr="1"/>
      <dgm:spPr/>
    </dgm:pt>
    <dgm:pt modelId="{D2A7A5D6-CC71-423E-9005-9B51517216F7}">
      <dgm:prSet phldrT="[Tekst]"/>
      <dgm:spPr/>
      <dgm:t>
        <a:bodyPr/>
        <a:lstStyle/>
        <a:p>
          <a:endParaRPr lang="pl-PL" dirty="0"/>
        </a:p>
      </dgm:t>
    </dgm:pt>
    <dgm:pt modelId="{364EFA10-6661-4FD3-92D5-3CF3BA8F18BC}" type="parTrans" cxnId="{3EC27587-D210-42F7-846B-8FEF4225CB5F}">
      <dgm:prSet/>
      <dgm:spPr/>
      <dgm:t>
        <a:bodyPr/>
        <a:lstStyle/>
        <a:p>
          <a:endParaRPr lang="pl-PL"/>
        </a:p>
      </dgm:t>
    </dgm:pt>
    <dgm:pt modelId="{25A1D391-7B7B-4ACC-A90F-94B6ED8B0CE7}" type="sibTrans" cxnId="{3EC27587-D210-42F7-846B-8FEF4225CB5F}">
      <dgm:prSet/>
      <dgm:spPr/>
      <dgm:t>
        <a:bodyPr/>
        <a:lstStyle/>
        <a:p>
          <a:endParaRPr lang="pl-PL"/>
        </a:p>
      </dgm:t>
    </dgm:pt>
    <dgm:pt modelId="{2B11A2AB-B7D5-4EA6-9265-ADB5B518782B}">
      <dgm:prSet phldrT="[Tekst]"/>
      <dgm:spPr/>
      <dgm:t>
        <a:bodyPr/>
        <a:lstStyle/>
        <a:p>
          <a:endParaRPr lang="pl-PL" dirty="0"/>
        </a:p>
      </dgm:t>
    </dgm:pt>
    <dgm:pt modelId="{EFB205C9-8574-48DC-A793-C3E6622644B4}" type="parTrans" cxnId="{BF27088E-ACD6-407A-BE75-91975FE8DAE0}">
      <dgm:prSet/>
      <dgm:spPr/>
      <dgm:t>
        <a:bodyPr/>
        <a:lstStyle/>
        <a:p>
          <a:endParaRPr lang="pl-PL"/>
        </a:p>
      </dgm:t>
    </dgm:pt>
    <dgm:pt modelId="{54355AD5-8CF6-4C81-B1CB-A3B2E6D21113}" type="sibTrans" cxnId="{BF27088E-ACD6-407A-BE75-91975FE8DAE0}">
      <dgm:prSet/>
      <dgm:spPr/>
      <dgm:t>
        <a:bodyPr/>
        <a:lstStyle/>
        <a:p>
          <a:endParaRPr lang="pl-PL"/>
        </a:p>
      </dgm:t>
    </dgm:pt>
    <dgm:pt modelId="{7A23A27C-8288-4E6D-9AB2-8FBA572DA1CD}">
      <dgm:prSet phldrT="[Tekst]"/>
      <dgm:spPr/>
      <dgm:t>
        <a:bodyPr/>
        <a:lstStyle/>
        <a:p>
          <a:endParaRPr lang="pl-PL" dirty="0"/>
        </a:p>
      </dgm:t>
    </dgm:pt>
    <dgm:pt modelId="{8EEA91C3-1EE9-446A-955B-81B2988E6964}" type="parTrans" cxnId="{A012A6BA-12C6-4CE1-832C-5D3E14376B56}">
      <dgm:prSet/>
      <dgm:spPr/>
      <dgm:t>
        <a:bodyPr/>
        <a:lstStyle/>
        <a:p>
          <a:endParaRPr lang="pl-PL"/>
        </a:p>
      </dgm:t>
    </dgm:pt>
    <dgm:pt modelId="{D47F3B19-DBBA-4024-8FDF-F56E61CDED1C}" type="sibTrans" cxnId="{A012A6BA-12C6-4CE1-832C-5D3E14376B56}">
      <dgm:prSet/>
      <dgm:spPr/>
      <dgm:t>
        <a:bodyPr/>
        <a:lstStyle/>
        <a:p>
          <a:endParaRPr lang="pl-PL"/>
        </a:p>
      </dgm:t>
    </dgm:pt>
    <dgm:pt modelId="{1BC41000-9872-4083-892E-8874EE5DCF61}">
      <dgm:prSet phldrT="[Tekst]"/>
      <dgm:spPr/>
      <dgm:t>
        <a:bodyPr/>
        <a:lstStyle/>
        <a:p>
          <a:endParaRPr lang="pl-PL" dirty="0"/>
        </a:p>
      </dgm:t>
    </dgm:pt>
    <dgm:pt modelId="{1C2B1EE9-89D0-4048-86B5-3DDB882D8948}" type="parTrans" cxnId="{FDEF6C50-0B03-4DEF-A100-41196EB74FFA}">
      <dgm:prSet/>
      <dgm:spPr/>
      <dgm:t>
        <a:bodyPr/>
        <a:lstStyle/>
        <a:p>
          <a:endParaRPr lang="pl-PL"/>
        </a:p>
      </dgm:t>
    </dgm:pt>
    <dgm:pt modelId="{09039A1E-4A26-4304-94FB-63B28F0F8431}" type="sibTrans" cxnId="{FDEF6C50-0B03-4DEF-A100-41196EB74FFA}">
      <dgm:prSet/>
      <dgm:spPr/>
      <dgm:t>
        <a:bodyPr/>
        <a:lstStyle/>
        <a:p>
          <a:endParaRPr lang="pl-PL"/>
        </a:p>
      </dgm:t>
    </dgm:pt>
    <dgm:pt modelId="{38E35453-14AC-4833-9A5E-21BE0E762310}" type="pres">
      <dgm:prSet presAssocID="{151F5BA0-877D-492B-B00E-4CB97B5910F4}" presName="Name0" presStyleCnt="0">
        <dgm:presLayoutVars>
          <dgm:dir/>
          <dgm:animLvl val="lvl"/>
          <dgm:resizeHandles val="exact"/>
        </dgm:presLayoutVars>
      </dgm:prSet>
      <dgm:spPr/>
    </dgm:pt>
    <dgm:pt modelId="{3DB933DA-B680-4411-9E55-12E3063E088B}" type="pres">
      <dgm:prSet presAssocID="{D2A7A5D6-CC71-423E-9005-9B51517216F7}" presName="parTxOnly" presStyleLbl="node1" presStyleIdx="0" presStyleCnt="4">
        <dgm:presLayoutVars>
          <dgm:chMax val="0"/>
          <dgm:chPref val="0"/>
          <dgm:bulletEnabled val="1"/>
        </dgm:presLayoutVars>
      </dgm:prSet>
      <dgm:spPr/>
    </dgm:pt>
    <dgm:pt modelId="{8DD748BE-A90F-41E1-9CEC-B9B818E128C7}" type="pres">
      <dgm:prSet presAssocID="{25A1D391-7B7B-4ACC-A90F-94B6ED8B0CE7}" presName="parTxOnlySpace" presStyleCnt="0"/>
      <dgm:spPr/>
    </dgm:pt>
    <dgm:pt modelId="{438BF705-2D2D-479A-A155-9B23DBEAD9DF}" type="pres">
      <dgm:prSet presAssocID="{2B11A2AB-B7D5-4EA6-9265-ADB5B518782B}" presName="parTxOnly" presStyleLbl="node1" presStyleIdx="1" presStyleCnt="4">
        <dgm:presLayoutVars>
          <dgm:chMax val="0"/>
          <dgm:chPref val="0"/>
          <dgm:bulletEnabled val="1"/>
        </dgm:presLayoutVars>
      </dgm:prSet>
      <dgm:spPr/>
    </dgm:pt>
    <dgm:pt modelId="{7AB5A71A-F762-4F87-BC71-22722C9CCA3A}" type="pres">
      <dgm:prSet presAssocID="{54355AD5-8CF6-4C81-B1CB-A3B2E6D21113}" presName="parTxOnlySpace" presStyleCnt="0"/>
      <dgm:spPr/>
    </dgm:pt>
    <dgm:pt modelId="{72548893-2D01-42D1-88DC-0FC3206B1E6F}" type="pres">
      <dgm:prSet presAssocID="{7A23A27C-8288-4E6D-9AB2-8FBA572DA1CD}" presName="parTxOnly" presStyleLbl="node1" presStyleIdx="2" presStyleCnt="4">
        <dgm:presLayoutVars>
          <dgm:chMax val="0"/>
          <dgm:chPref val="0"/>
          <dgm:bulletEnabled val="1"/>
        </dgm:presLayoutVars>
      </dgm:prSet>
      <dgm:spPr/>
    </dgm:pt>
    <dgm:pt modelId="{9B04D015-E239-4B1C-9469-D09BC195EA13}" type="pres">
      <dgm:prSet presAssocID="{D47F3B19-DBBA-4024-8FDF-F56E61CDED1C}" presName="parTxOnlySpace" presStyleCnt="0"/>
      <dgm:spPr/>
    </dgm:pt>
    <dgm:pt modelId="{B0A53F76-504E-4A02-AD04-5AD90E3B1309}" type="pres">
      <dgm:prSet presAssocID="{1BC41000-9872-4083-892E-8874EE5DCF61}" presName="parTxOnly" presStyleLbl="node1" presStyleIdx="3" presStyleCnt="4">
        <dgm:presLayoutVars>
          <dgm:chMax val="0"/>
          <dgm:chPref val="0"/>
          <dgm:bulletEnabled val="1"/>
        </dgm:presLayoutVars>
      </dgm:prSet>
      <dgm:spPr/>
    </dgm:pt>
  </dgm:ptLst>
  <dgm:cxnLst>
    <dgm:cxn modelId="{B8861A3D-61A3-49B3-94BE-175E2EF51C6B}" type="presOf" srcId="{D2A7A5D6-CC71-423E-9005-9B51517216F7}" destId="{3DB933DA-B680-4411-9E55-12E3063E088B}" srcOrd="0" destOrd="0" presId="urn:microsoft.com/office/officeart/2005/8/layout/chevron1"/>
    <dgm:cxn modelId="{86DB7146-B182-4529-80FC-B78E43D75E4D}" type="presOf" srcId="{7A23A27C-8288-4E6D-9AB2-8FBA572DA1CD}" destId="{72548893-2D01-42D1-88DC-0FC3206B1E6F}" srcOrd="0" destOrd="0" presId="urn:microsoft.com/office/officeart/2005/8/layout/chevron1"/>
    <dgm:cxn modelId="{FDEF6C50-0B03-4DEF-A100-41196EB74FFA}" srcId="{151F5BA0-877D-492B-B00E-4CB97B5910F4}" destId="{1BC41000-9872-4083-892E-8874EE5DCF61}" srcOrd="3" destOrd="0" parTransId="{1C2B1EE9-89D0-4048-86B5-3DDB882D8948}" sibTransId="{09039A1E-4A26-4304-94FB-63B28F0F8431}"/>
    <dgm:cxn modelId="{16A97D52-5D97-4D56-87B7-A9AD8EF0AF88}" type="presOf" srcId="{1BC41000-9872-4083-892E-8874EE5DCF61}" destId="{B0A53F76-504E-4A02-AD04-5AD90E3B1309}" srcOrd="0" destOrd="0" presId="urn:microsoft.com/office/officeart/2005/8/layout/chevron1"/>
    <dgm:cxn modelId="{3EC27587-D210-42F7-846B-8FEF4225CB5F}" srcId="{151F5BA0-877D-492B-B00E-4CB97B5910F4}" destId="{D2A7A5D6-CC71-423E-9005-9B51517216F7}" srcOrd="0" destOrd="0" parTransId="{364EFA10-6661-4FD3-92D5-3CF3BA8F18BC}" sibTransId="{25A1D391-7B7B-4ACC-A90F-94B6ED8B0CE7}"/>
    <dgm:cxn modelId="{BF27088E-ACD6-407A-BE75-91975FE8DAE0}" srcId="{151F5BA0-877D-492B-B00E-4CB97B5910F4}" destId="{2B11A2AB-B7D5-4EA6-9265-ADB5B518782B}" srcOrd="1" destOrd="0" parTransId="{EFB205C9-8574-48DC-A793-C3E6622644B4}" sibTransId="{54355AD5-8CF6-4C81-B1CB-A3B2E6D21113}"/>
    <dgm:cxn modelId="{A012A6BA-12C6-4CE1-832C-5D3E14376B56}" srcId="{151F5BA0-877D-492B-B00E-4CB97B5910F4}" destId="{7A23A27C-8288-4E6D-9AB2-8FBA572DA1CD}" srcOrd="2" destOrd="0" parTransId="{8EEA91C3-1EE9-446A-955B-81B2988E6964}" sibTransId="{D47F3B19-DBBA-4024-8FDF-F56E61CDED1C}"/>
    <dgm:cxn modelId="{918637C7-59F5-421A-8A1B-B9E68DD2964E}" type="presOf" srcId="{151F5BA0-877D-492B-B00E-4CB97B5910F4}" destId="{38E35453-14AC-4833-9A5E-21BE0E762310}" srcOrd="0" destOrd="0" presId="urn:microsoft.com/office/officeart/2005/8/layout/chevron1"/>
    <dgm:cxn modelId="{9E7140EF-57CC-490F-B5EC-AC77F1008BEC}" type="presOf" srcId="{2B11A2AB-B7D5-4EA6-9265-ADB5B518782B}" destId="{438BF705-2D2D-479A-A155-9B23DBEAD9DF}" srcOrd="0" destOrd="0" presId="urn:microsoft.com/office/officeart/2005/8/layout/chevron1"/>
    <dgm:cxn modelId="{5E0BBC5F-676E-434D-AC4D-B566366CD85A}" type="presParOf" srcId="{38E35453-14AC-4833-9A5E-21BE0E762310}" destId="{3DB933DA-B680-4411-9E55-12E3063E088B}" srcOrd="0" destOrd="0" presId="urn:microsoft.com/office/officeart/2005/8/layout/chevron1"/>
    <dgm:cxn modelId="{217024A5-D903-4D71-92A4-6CEEAACF597B}" type="presParOf" srcId="{38E35453-14AC-4833-9A5E-21BE0E762310}" destId="{8DD748BE-A90F-41E1-9CEC-B9B818E128C7}" srcOrd="1" destOrd="0" presId="urn:microsoft.com/office/officeart/2005/8/layout/chevron1"/>
    <dgm:cxn modelId="{835191C4-C5CA-4E3D-9887-56B48E08015D}" type="presParOf" srcId="{38E35453-14AC-4833-9A5E-21BE0E762310}" destId="{438BF705-2D2D-479A-A155-9B23DBEAD9DF}" srcOrd="2" destOrd="0" presId="urn:microsoft.com/office/officeart/2005/8/layout/chevron1"/>
    <dgm:cxn modelId="{E7F76808-6A37-42BE-893A-A5D356F21600}" type="presParOf" srcId="{38E35453-14AC-4833-9A5E-21BE0E762310}" destId="{7AB5A71A-F762-4F87-BC71-22722C9CCA3A}" srcOrd="3" destOrd="0" presId="urn:microsoft.com/office/officeart/2005/8/layout/chevron1"/>
    <dgm:cxn modelId="{57183093-1C62-4876-A3D3-FF3AC8366106}" type="presParOf" srcId="{38E35453-14AC-4833-9A5E-21BE0E762310}" destId="{72548893-2D01-42D1-88DC-0FC3206B1E6F}" srcOrd="4" destOrd="0" presId="urn:microsoft.com/office/officeart/2005/8/layout/chevron1"/>
    <dgm:cxn modelId="{F57C7C4B-E472-4590-A127-B1B2A6D90D4C}" type="presParOf" srcId="{38E35453-14AC-4833-9A5E-21BE0E762310}" destId="{9B04D015-E239-4B1C-9469-D09BC195EA13}" srcOrd="5" destOrd="0" presId="urn:microsoft.com/office/officeart/2005/8/layout/chevron1"/>
    <dgm:cxn modelId="{767C7F2B-8F3A-4762-BEF3-0D209413012A}" type="presParOf" srcId="{38E35453-14AC-4833-9A5E-21BE0E762310}" destId="{B0A53F76-504E-4A02-AD04-5AD90E3B1309}" srcOrd="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B933DA-B680-4411-9E55-12E3063E088B}">
      <dsp:nvSpPr>
        <dsp:cNvPr id="0" name=""/>
        <dsp:cNvSpPr/>
      </dsp:nvSpPr>
      <dsp:spPr>
        <a:xfrm>
          <a:off x="5301" y="0"/>
          <a:ext cx="3086321" cy="439544"/>
        </a:xfrm>
        <a:prstGeom prst="chevron">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4013" tIns="34671" rIns="34671" bIns="34671" numCol="1" spcCol="1270" anchor="ctr" anchorCtr="0">
          <a:noAutofit/>
        </a:bodyPr>
        <a:lstStyle/>
        <a:p>
          <a:pPr marL="0" lvl="0" indent="0" algn="ctr" defTabSz="1155700">
            <a:lnSpc>
              <a:spcPct val="90000"/>
            </a:lnSpc>
            <a:spcBef>
              <a:spcPct val="0"/>
            </a:spcBef>
            <a:spcAft>
              <a:spcPct val="35000"/>
            </a:spcAft>
            <a:buNone/>
          </a:pPr>
          <a:endParaRPr lang="pl-PL" sz="2600" kern="1200" dirty="0"/>
        </a:p>
      </dsp:txBody>
      <dsp:txXfrm>
        <a:off x="225073" y="0"/>
        <a:ext cx="2646777" cy="439544"/>
      </dsp:txXfrm>
    </dsp:sp>
    <dsp:sp modelId="{438BF705-2D2D-479A-A155-9B23DBEAD9DF}">
      <dsp:nvSpPr>
        <dsp:cNvPr id="0" name=""/>
        <dsp:cNvSpPr/>
      </dsp:nvSpPr>
      <dsp:spPr>
        <a:xfrm>
          <a:off x="2782991" y="0"/>
          <a:ext cx="3086321" cy="439544"/>
        </a:xfrm>
        <a:prstGeom prst="chevron">
          <a:avLst/>
        </a:prstGeom>
        <a:solidFill>
          <a:schemeClr val="accent1">
            <a:shade val="80000"/>
            <a:hueOff val="116428"/>
            <a:satOff val="-2085"/>
            <a:lumOff val="886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4013" tIns="34671" rIns="34671" bIns="34671" numCol="1" spcCol="1270" anchor="ctr" anchorCtr="0">
          <a:noAutofit/>
        </a:bodyPr>
        <a:lstStyle/>
        <a:p>
          <a:pPr marL="0" lvl="0" indent="0" algn="ctr" defTabSz="1155700">
            <a:lnSpc>
              <a:spcPct val="90000"/>
            </a:lnSpc>
            <a:spcBef>
              <a:spcPct val="0"/>
            </a:spcBef>
            <a:spcAft>
              <a:spcPct val="35000"/>
            </a:spcAft>
            <a:buNone/>
          </a:pPr>
          <a:endParaRPr lang="pl-PL" sz="2600" kern="1200" dirty="0"/>
        </a:p>
      </dsp:txBody>
      <dsp:txXfrm>
        <a:off x="3002763" y="0"/>
        <a:ext cx="2646777" cy="439544"/>
      </dsp:txXfrm>
    </dsp:sp>
    <dsp:sp modelId="{72548893-2D01-42D1-88DC-0FC3206B1E6F}">
      <dsp:nvSpPr>
        <dsp:cNvPr id="0" name=""/>
        <dsp:cNvSpPr/>
      </dsp:nvSpPr>
      <dsp:spPr>
        <a:xfrm>
          <a:off x="5560680" y="0"/>
          <a:ext cx="3086321" cy="439544"/>
        </a:xfrm>
        <a:prstGeom prst="chevron">
          <a:avLst/>
        </a:prstGeom>
        <a:solidFill>
          <a:schemeClr val="accent1">
            <a:shade val="80000"/>
            <a:hueOff val="232855"/>
            <a:satOff val="-4171"/>
            <a:lumOff val="1772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4013" tIns="34671" rIns="34671" bIns="34671" numCol="1" spcCol="1270" anchor="ctr" anchorCtr="0">
          <a:noAutofit/>
        </a:bodyPr>
        <a:lstStyle/>
        <a:p>
          <a:pPr marL="0" lvl="0" indent="0" algn="ctr" defTabSz="1155700">
            <a:lnSpc>
              <a:spcPct val="90000"/>
            </a:lnSpc>
            <a:spcBef>
              <a:spcPct val="0"/>
            </a:spcBef>
            <a:spcAft>
              <a:spcPct val="35000"/>
            </a:spcAft>
            <a:buNone/>
          </a:pPr>
          <a:endParaRPr lang="pl-PL" sz="2600" kern="1200" dirty="0"/>
        </a:p>
      </dsp:txBody>
      <dsp:txXfrm>
        <a:off x="5780452" y="0"/>
        <a:ext cx="2646777" cy="439544"/>
      </dsp:txXfrm>
    </dsp:sp>
    <dsp:sp modelId="{B0A53F76-504E-4A02-AD04-5AD90E3B1309}">
      <dsp:nvSpPr>
        <dsp:cNvPr id="0" name=""/>
        <dsp:cNvSpPr/>
      </dsp:nvSpPr>
      <dsp:spPr>
        <a:xfrm>
          <a:off x="8338370" y="0"/>
          <a:ext cx="3086321" cy="439544"/>
        </a:xfrm>
        <a:prstGeom prst="chevron">
          <a:avLst/>
        </a:prstGeom>
        <a:solidFill>
          <a:schemeClr val="accent1">
            <a:shade val="80000"/>
            <a:hueOff val="349283"/>
            <a:satOff val="-6256"/>
            <a:lumOff val="2658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4013" tIns="34671" rIns="34671" bIns="34671" numCol="1" spcCol="1270" anchor="ctr" anchorCtr="0">
          <a:noAutofit/>
        </a:bodyPr>
        <a:lstStyle/>
        <a:p>
          <a:pPr marL="0" lvl="0" indent="0" algn="ctr" defTabSz="1155700">
            <a:lnSpc>
              <a:spcPct val="90000"/>
            </a:lnSpc>
            <a:spcBef>
              <a:spcPct val="0"/>
            </a:spcBef>
            <a:spcAft>
              <a:spcPct val="35000"/>
            </a:spcAft>
            <a:buNone/>
          </a:pPr>
          <a:endParaRPr lang="pl-PL" sz="2600" kern="1200" dirty="0"/>
        </a:p>
      </dsp:txBody>
      <dsp:txXfrm>
        <a:off x="8558142" y="0"/>
        <a:ext cx="2646777" cy="439544"/>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585317-5890-4F2B-AF37-7ABA02415A64}" type="datetimeFigureOut">
              <a:rPr lang="pl-PL" smtClean="0"/>
              <a:t>11.01.2020</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08AA75-4E9A-4E44-B515-5D82297B1395}" type="slidenum">
              <a:rPr lang="pl-PL" smtClean="0"/>
              <a:t>‹#›</a:t>
            </a:fld>
            <a:endParaRPr lang="pl-PL"/>
          </a:p>
        </p:txBody>
      </p:sp>
    </p:spTree>
    <p:extLst>
      <p:ext uri="{BB962C8B-B14F-4D97-AF65-F5344CB8AC3E}">
        <p14:creationId xmlns:p14="http://schemas.microsoft.com/office/powerpoint/2010/main" val="497715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51999C8-0BD9-404C-BD5B-9E355368463D}"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32241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38140F-1751-4C25-8ABB-B6CC13E4EFAE}"/>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CD218F07-C647-4440-8CF2-9E0083F6D6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D0B7C11E-5936-4F66-9565-EFE233B82FE9}"/>
              </a:ext>
            </a:extLst>
          </p:cNvPr>
          <p:cNvSpPr>
            <a:spLocks noGrp="1"/>
          </p:cNvSpPr>
          <p:nvPr>
            <p:ph type="dt" sz="half" idx="10"/>
          </p:nvPr>
        </p:nvSpPr>
        <p:spPr/>
        <p:txBody>
          <a:bodyPr/>
          <a:lstStyle/>
          <a:p>
            <a:fld id="{7501BD1C-EE93-45DE-9F07-D792C5ED38A9}" type="datetimeFigureOut">
              <a:rPr lang="pl-PL" smtClean="0"/>
              <a:t>11.01.2020</a:t>
            </a:fld>
            <a:endParaRPr lang="pl-PL"/>
          </a:p>
        </p:txBody>
      </p:sp>
      <p:sp>
        <p:nvSpPr>
          <p:cNvPr id="5" name="Symbol zastępczy stopki 4">
            <a:extLst>
              <a:ext uri="{FF2B5EF4-FFF2-40B4-BE49-F238E27FC236}">
                <a16:creationId xmlns:a16="http://schemas.microsoft.com/office/drawing/2014/main" id="{001EDDDA-C353-42F5-9E1C-B5955D06CF2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58BF089-976B-44A2-B633-E35C504347BD}"/>
              </a:ext>
            </a:extLst>
          </p:cNvPr>
          <p:cNvSpPr>
            <a:spLocks noGrp="1"/>
          </p:cNvSpPr>
          <p:nvPr>
            <p:ph type="sldNum" sz="quarter" idx="12"/>
          </p:nvPr>
        </p:nvSpPr>
        <p:spPr/>
        <p:txBody>
          <a:bodyPr/>
          <a:lstStyle/>
          <a:p>
            <a:fld id="{373BBB95-FEC8-45EA-9000-760133BFE627}" type="slidenum">
              <a:rPr lang="pl-PL" smtClean="0"/>
              <a:t>‹#›</a:t>
            </a:fld>
            <a:endParaRPr lang="pl-PL"/>
          </a:p>
        </p:txBody>
      </p:sp>
    </p:spTree>
    <p:extLst>
      <p:ext uri="{BB962C8B-B14F-4D97-AF65-F5344CB8AC3E}">
        <p14:creationId xmlns:p14="http://schemas.microsoft.com/office/powerpoint/2010/main" val="3909106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87BE49-66CC-4A78-9F27-2520015DE8C8}"/>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E483A45F-C829-44BB-AC9E-7BC406C0AB27}"/>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AE85B6AF-047A-45B1-8821-F4ABDFB959AD}"/>
              </a:ext>
            </a:extLst>
          </p:cNvPr>
          <p:cNvSpPr>
            <a:spLocks noGrp="1"/>
          </p:cNvSpPr>
          <p:nvPr>
            <p:ph type="dt" sz="half" idx="10"/>
          </p:nvPr>
        </p:nvSpPr>
        <p:spPr/>
        <p:txBody>
          <a:bodyPr/>
          <a:lstStyle/>
          <a:p>
            <a:fld id="{7501BD1C-EE93-45DE-9F07-D792C5ED38A9}" type="datetimeFigureOut">
              <a:rPr lang="pl-PL" smtClean="0"/>
              <a:t>11.01.2020</a:t>
            </a:fld>
            <a:endParaRPr lang="pl-PL"/>
          </a:p>
        </p:txBody>
      </p:sp>
      <p:sp>
        <p:nvSpPr>
          <p:cNvPr id="5" name="Symbol zastępczy stopki 4">
            <a:extLst>
              <a:ext uri="{FF2B5EF4-FFF2-40B4-BE49-F238E27FC236}">
                <a16:creationId xmlns:a16="http://schemas.microsoft.com/office/drawing/2014/main" id="{5B8B8271-9806-4BE3-95A9-4CEF7AEA9AA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5950F8F2-E957-4475-87F5-D42E8541EE0B}"/>
              </a:ext>
            </a:extLst>
          </p:cNvPr>
          <p:cNvSpPr>
            <a:spLocks noGrp="1"/>
          </p:cNvSpPr>
          <p:nvPr>
            <p:ph type="sldNum" sz="quarter" idx="12"/>
          </p:nvPr>
        </p:nvSpPr>
        <p:spPr/>
        <p:txBody>
          <a:bodyPr/>
          <a:lstStyle/>
          <a:p>
            <a:fld id="{373BBB95-FEC8-45EA-9000-760133BFE627}" type="slidenum">
              <a:rPr lang="pl-PL" smtClean="0"/>
              <a:t>‹#›</a:t>
            </a:fld>
            <a:endParaRPr lang="pl-PL"/>
          </a:p>
        </p:txBody>
      </p:sp>
    </p:spTree>
    <p:extLst>
      <p:ext uri="{BB962C8B-B14F-4D97-AF65-F5344CB8AC3E}">
        <p14:creationId xmlns:p14="http://schemas.microsoft.com/office/powerpoint/2010/main" val="1090707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FFBCA31D-61DB-42B2-932F-8AB903111BDC}"/>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9762C3AF-6D1B-469A-933F-910EBDBC384A}"/>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45F0238-9BF8-49BB-89BB-8E8AE6FC1E44}"/>
              </a:ext>
            </a:extLst>
          </p:cNvPr>
          <p:cNvSpPr>
            <a:spLocks noGrp="1"/>
          </p:cNvSpPr>
          <p:nvPr>
            <p:ph type="dt" sz="half" idx="10"/>
          </p:nvPr>
        </p:nvSpPr>
        <p:spPr/>
        <p:txBody>
          <a:bodyPr/>
          <a:lstStyle/>
          <a:p>
            <a:fld id="{7501BD1C-EE93-45DE-9F07-D792C5ED38A9}" type="datetimeFigureOut">
              <a:rPr lang="pl-PL" smtClean="0"/>
              <a:t>11.01.2020</a:t>
            </a:fld>
            <a:endParaRPr lang="pl-PL"/>
          </a:p>
        </p:txBody>
      </p:sp>
      <p:sp>
        <p:nvSpPr>
          <p:cNvPr id="5" name="Symbol zastępczy stopki 4">
            <a:extLst>
              <a:ext uri="{FF2B5EF4-FFF2-40B4-BE49-F238E27FC236}">
                <a16:creationId xmlns:a16="http://schemas.microsoft.com/office/drawing/2014/main" id="{246C84D5-3744-4B93-AEA4-7026C66DF5E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2B578807-1501-445E-8392-08762976F5AF}"/>
              </a:ext>
            </a:extLst>
          </p:cNvPr>
          <p:cNvSpPr>
            <a:spLocks noGrp="1"/>
          </p:cNvSpPr>
          <p:nvPr>
            <p:ph type="sldNum" sz="quarter" idx="12"/>
          </p:nvPr>
        </p:nvSpPr>
        <p:spPr/>
        <p:txBody>
          <a:bodyPr/>
          <a:lstStyle/>
          <a:p>
            <a:fld id="{373BBB95-FEC8-45EA-9000-760133BFE627}" type="slidenum">
              <a:rPr lang="pl-PL" smtClean="0"/>
              <a:t>‹#›</a:t>
            </a:fld>
            <a:endParaRPr lang="pl-PL"/>
          </a:p>
        </p:txBody>
      </p:sp>
    </p:spTree>
    <p:extLst>
      <p:ext uri="{BB962C8B-B14F-4D97-AF65-F5344CB8AC3E}">
        <p14:creationId xmlns:p14="http://schemas.microsoft.com/office/powerpoint/2010/main" val="2813962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00ED89-61BF-45D8-808F-3D0FF21D7D70}"/>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E7AAAB05-3E31-4172-9C8B-7E1F38E44A96}"/>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A96FF0C9-185B-4BB0-BC26-352F3FFE27DF}"/>
              </a:ext>
            </a:extLst>
          </p:cNvPr>
          <p:cNvSpPr>
            <a:spLocks noGrp="1"/>
          </p:cNvSpPr>
          <p:nvPr>
            <p:ph type="dt" sz="half" idx="10"/>
          </p:nvPr>
        </p:nvSpPr>
        <p:spPr/>
        <p:txBody>
          <a:bodyPr/>
          <a:lstStyle/>
          <a:p>
            <a:fld id="{7501BD1C-EE93-45DE-9F07-D792C5ED38A9}" type="datetimeFigureOut">
              <a:rPr lang="pl-PL" smtClean="0"/>
              <a:t>11.01.2020</a:t>
            </a:fld>
            <a:endParaRPr lang="pl-PL"/>
          </a:p>
        </p:txBody>
      </p:sp>
      <p:sp>
        <p:nvSpPr>
          <p:cNvPr id="5" name="Symbol zastępczy stopki 4">
            <a:extLst>
              <a:ext uri="{FF2B5EF4-FFF2-40B4-BE49-F238E27FC236}">
                <a16:creationId xmlns:a16="http://schemas.microsoft.com/office/drawing/2014/main" id="{88E97A82-D3F6-4CDB-A75E-5B72C84B201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2746DBB-414F-41EB-8A48-5F04AEC8DC67}"/>
              </a:ext>
            </a:extLst>
          </p:cNvPr>
          <p:cNvSpPr>
            <a:spLocks noGrp="1"/>
          </p:cNvSpPr>
          <p:nvPr>
            <p:ph type="sldNum" sz="quarter" idx="12"/>
          </p:nvPr>
        </p:nvSpPr>
        <p:spPr/>
        <p:txBody>
          <a:bodyPr/>
          <a:lstStyle/>
          <a:p>
            <a:fld id="{373BBB95-FEC8-45EA-9000-760133BFE627}" type="slidenum">
              <a:rPr lang="pl-PL" smtClean="0"/>
              <a:t>‹#›</a:t>
            </a:fld>
            <a:endParaRPr lang="pl-PL"/>
          </a:p>
        </p:txBody>
      </p:sp>
    </p:spTree>
    <p:extLst>
      <p:ext uri="{BB962C8B-B14F-4D97-AF65-F5344CB8AC3E}">
        <p14:creationId xmlns:p14="http://schemas.microsoft.com/office/powerpoint/2010/main" val="2681778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6CDD3C5-C333-414E-A53F-3A784277EB7C}"/>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129DCEE6-BED2-4A96-918D-DD94D6F167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B4983E2C-8C7E-46D5-8A54-134A5DACAAF2}"/>
              </a:ext>
            </a:extLst>
          </p:cNvPr>
          <p:cNvSpPr>
            <a:spLocks noGrp="1"/>
          </p:cNvSpPr>
          <p:nvPr>
            <p:ph type="dt" sz="half" idx="10"/>
          </p:nvPr>
        </p:nvSpPr>
        <p:spPr/>
        <p:txBody>
          <a:bodyPr/>
          <a:lstStyle/>
          <a:p>
            <a:fld id="{7501BD1C-EE93-45DE-9F07-D792C5ED38A9}" type="datetimeFigureOut">
              <a:rPr lang="pl-PL" smtClean="0"/>
              <a:t>11.01.2020</a:t>
            </a:fld>
            <a:endParaRPr lang="pl-PL"/>
          </a:p>
        </p:txBody>
      </p:sp>
      <p:sp>
        <p:nvSpPr>
          <p:cNvPr id="5" name="Symbol zastępczy stopki 4">
            <a:extLst>
              <a:ext uri="{FF2B5EF4-FFF2-40B4-BE49-F238E27FC236}">
                <a16:creationId xmlns:a16="http://schemas.microsoft.com/office/drawing/2014/main" id="{0DB23587-FF04-4452-9D95-B95EE290E2C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DEF320C-480B-4B92-8D7F-3B63763AD727}"/>
              </a:ext>
            </a:extLst>
          </p:cNvPr>
          <p:cNvSpPr>
            <a:spLocks noGrp="1"/>
          </p:cNvSpPr>
          <p:nvPr>
            <p:ph type="sldNum" sz="quarter" idx="12"/>
          </p:nvPr>
        </p:nvSpPr>
        <p:spPr/>
        <p:txBody>
          <a:bodyPr/>
          <a:lstStyle/>
          <a:p>
            <a:fld id="{373BBB95-FEC8-45EA-9000-760133BFE627}" type="slidenum">
              <a:rPr lang="pl-PL" smtClean="0"/>
              <a:t>‹#›</a:t>
            </a:fld>
            <a:endParaRPr lang="pl-PL"/>
          </a:p>
        </p:txBody>
      </p:sp>
    </p:spTree>
    <p:extLst>
      <p:ext uri="{BB962C8B-B14F-4D97-AF65-F5344CB8AC3E}">
        <p14:creationId xmlns:p14="http://schemas.microsoft.com/office/powerpoint/2010/main" val="3923507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668CF5-16AD-4D82-81AD-B2727C10A557}"/>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4CF8D084-7EDB-4C6E-9801-2D246C5AFCFB}"/>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29E83BE2-3E9E-4643-9164-26FE7B40DBCF}"/>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B9607F79-818D-4793-A43C-8E2048430027}"/>
              </a:ext>
            </a:extLst>
          </p:cNvPr>
          <p:cNvSpPr>
            <a:spLocks noGrp="1"/>
          </p:cNvSpPr>
          <p:nvPr>
            <p:ph type="dt" sz="half" idx="10"/>
          </p:nvPr>
        </p:nvSpPr>
        <p:spPr/>
        <p:txBody>
          <a:bodyPr/>
          <a:lstStyle/>
          <a:p>
            <a:fld id="{7501BD1C-EE93-45DE-9F07-D792C5ED38A9}" type="datetimeFigureOut">
              <a:rPr lang="pl-PL" smtClean="0"/>
              <a:t>11.01.2020</a:t>
            </a:fld>
            <a:endParaRPr lang="pl-PL"/>
          </a:p>
        </p:txBody>
      </p:sp>
      <p:sp>
        <p:nvSpPr>
          <p:cNvPr id="6" name="Symbol zastępczy stopki 5">
            <a:extLst>
              <a:ext uri="{FF2B5EF4-FFF2-40B4-BE49-F238E27FC236}">
                <a16:creationId xmlns:a16="http://schemas.microsoft.com/office/drawing/2014/main" id="{10E6F6A2-0376-4B4E-AE14-0A5DB885FDB6}"/>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06F452CF-CA06-4D81-94F6-A75D953A3BE1}"/>
              </a:ext>
            </a:extLst>
          </p:cNvPr>
          <p:cNvSpPr>
            <a:spLocks noGrp="1"/>
          </p:cNvSpPr>
          <p:nvPr>
            <p:ph type="sldNum" sz="quarter" idx="12"/>
          </p:nvPr>
        </p:nvSpPr>
        <p:spPr/>
        <p:txBody>
          <a:bodyPr/>
          <a:lstStyle/>
          <a:p>
            <a:fld id="{373BBB95-FEC8-45EA-9000-760133BFE627}" type="slidenum">
              <a:rPr lang="pl-PL" smtClean="0"/>
              <a:t>‹#›</a:t>
            </a:fld>
            <a:endParaRPr lang="pl-PL"/>
          </a:p>
        </p:txBody>
      </p:sp>
    </p:spTree>
    <p:extLst>
      <p:ext uri="{BB962C8B-B14F-4D97-AF65-F5344CB8AC3E}">
        <p14:creationId xmlns:p14="http://schemas.microsoft.com/office/powerpoint/2010/main" val="4283661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558F4F-6BC8-48A6-A91D-FB087FD15085}"/>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E8CC08F2-6CDC-4F17-9DC9-7CA56A0BBC2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9FDDF108-6EEA-43E6-A460-8D07C8E1D88E}"/>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258599A4-D3E4-4B78-A6D5-DF397F97D1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46F34B3F-DBCF-43FC-9AA4-7B9F765A0095}"/>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5EF92EDB-801B-4869-A896-4EC7CBBE0069}"/>
              </a:ext>
            </a:extLst>
          </p:cNvPr>
          <p:cNvSpPr>
            <a:spLocks noGrp="1"/>
          </p:cNvSpPr>
          <p:nvPr>
            <p:ph type="dt" sz="half" idx="10"/>
          </p:nvPr>
        </p:nvSpPr>
        <p:spPr/>
        <p:txBody>
          <a:bodyPr/>
          <a:lstStyle/>
          <a:p>
            <a:fld id="{7501BD1C-EE93-45DE-9F07-D792C5ED38A9}" type="datetimeFigureOut">
              <a:rPr lang="pl-PL" smtClean="0"/>
              <a:t>11.01.2020</a:t>
            </a:fld>
            <a:endParaRPr lang="pl-PL"/>
          </a:p>
        </p:txBody>
      </p:sp>
      <p:sp>
        <p:nvSpPr>
          <p:cNvPr id="8" name="Symbol zastępczy stopki 7">
            <a:extLst>
              <a:ext uri="{FF2B5EF4-FFF2-40B4-BE49-F238E27FC236}">
                <a16:creationId xmlns:a16="http://schemas.microsoft.com/office/drawing/2014/main" id="{F92D4796-5D16-405E-A034-D406DA856A29}"/>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F606F46F-8E0B-4B48-9EEE-014522C96DEE}"/>
              </a:ext>
            </a:extLst>
          </p:cNvPr>
          <p:cNvSpPr>
            <a:spLocks noGrp="1"/>
          </p:cNvSpPr>
          <p:nvPr>
            <p:ph type="sldNum" sz="quarter" idx="12"/>
          </p:nvPr>
        </p:nvSpPr>
        <p:spPr/>
        <p:txBody>
          <a:bodyPr/>
          <a:lstStyle/>
          <a:p>
            <a:fld id="{373BBB95-FEC8-45EA-9000-760133BFE627}" type="slidenum">
              <a:rPr lang="pl-PL" smtClean="0"/>
              <a:t>‹#›</a:t>
            </a:fld>
            <a:endParaRPr lang="pl-PL"/>
          </a:p>
        </p:txBody>
      </p:sp>
    </p:spTree>
    <p:extLst>
      <p:ext uri="{BB962C8B-B14F-4D97-AF65-F5344CB8AC3E}">
        <p14:creationId xmlns:p14="http://schemas.microsoft.com/office/powerpoint/2010/main" val="4142370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7BAAB40-3716-429E-A0CC-1A578F3DA13D}"/>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5AB042C5-EDC6-4522-9248-97DB6E0A457E}"/>
              </a:ext>
            </a:extLst>
          </p:cNvPr>
          <p:cNvSpPr>
            <a:spLocks noGrp="1"/>
          </p:cNvSpPr>
          <p:nvPr>
            <p:ph type="dt" sz="half" idx="10"/>
          </p:nvPr>
        </p:nvSpPr>
        <p:spPr/>
        <p:txBody>
          <a:bodyPr/>
          <a:lstStyle/>
          <a:p>
            <a:fld id="{7501BD1C-EE93-45DE-9F07-D792C5ED38A9}" type="datetimeFigureOut">
              <a:rPr lang="pl-PL" smtClean="0"/>
              <a:t>11.01.2020</a:t>
            </a:fld>
            <a:endParaRPr lang="pl-PL"/>
          </a:p>
        </p:txBody>
      </p:sp>
      <p:sp>
        <p:nvSpPr>
          <p:cNvPr id="4" name="Symbol zastępczy stopki 3">
            <a:extLst>
              <a:ext uri="{FF2B5EF4-FFF2-40B4-BE49-F238E27FC236}">
                <a16:creationId xmlns:a16="http://schemas.microsoft.com/office/drawing/2014/main" id="{70D9ACC9-BA18-437D-BF55-3853A15DB554}"/>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61822688-F88D-4D0F-B341-92B09A07DA4D}"/>
              </a:ext>
            </a:extLst>
          </p:cNvPr>
          <p:cNvSpPr>
            <a:spLocks noGrp="1"/>
          </p:cNvSpPr>
          <p:nvPr>
            <p:ph type="sldNum" sz="quarter" idx="12"/>
          </p:nvPr>
        </p:nvSpPr>
        <p:spPr/>
        <p:txBody>
          <a:bodyPr/>
          <a:lstStyle/>
          <a:p>
            <a:fld id="{373BBB95-FEC8-45EA-9000-760133BFE627}" type="slidenum">
              <a:rPr lang="pl-PL" smtClean="0"/>
              <a:t>‹#›</a:t>
            </a:fld>
            <a:endParaRPr lang="pl-PL"/>
          </a:p>
        </p:txBody>
      </p:sp>
    </p:spTree>
    <p:extLst>
      <p:ext uri="{BB962C8B-B14F-4D97-AF65-F5344CB8AC3E}">
        <p14:creationId xmlns:p14="http://schemas.microsoft.com/office/powerpoint/2010/main" val="11630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6DD543FB-1C88-4526-B01C-BD527A42451A}"/>
              </a:ext>
            </a:extLst>
          </p:cNvPr>
          <p:cNvSpPr>
            <a:spLocks noGrp="1"/>
          </p:cNvSpPr>
          <p:nvPr>
            <p:ph type="dt" sz="half" idx="10"/>
          </p:nvPr>
        </p:nvSpPr>
        <p:spPr/>
        <p:txBody>
          <a:bodyPr/>
          <a:lstStyle/>
          <a:p>
            <a:fld id="{7501BD1C-EE93-45DE-9F07-D792C5ED38A9}" type="datetimeFigureOut">
              <a:rPr lang="pl-PL" smtClean="0"/>
              <a:t>11.01.2020</a:t>
            </a:fld>
            <a:endParaRPr lang="pl-PL"/>
          </a:p>
        </p:txBody>
      </p:sp>
      <p:sp>
        <p:nvSpPr>
          <p:cNvPr id="3" name="Symbol zastępczy stopki 2">
            <a:extLst>
              <a:ext uri="{FF2B5EF4-FFF2-40B4-BE49-F238E27FC236}">
                <a16:creationId xmlns:a16="http://schemas.microsoft.com/office/drawing/2014/main" id="{66172EDD-94A6-45F8-98F7-2EEC56BB5BB0}"/>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7524812F-CBF9-44AE-AAB6-5C9338683A7A}"/>
              </a:ext>
            </a:extLst>
          </p:cNvPr>
          <p:cNvSpPr>
            <a:spLocks noGrp="1"/>
          </p:cNvSpPr>
          <p:nvPr>
            <p:ph type="sldNum" sz="quarter" idx="12"/>
          </p:nvPr>
        </p:nvSpPr>
        <p:spPr/>
        <p:txBody>
          <a:bodyPr/>
          <a:lstStyle/>
          <a:p>
            <a:fld id="{373BBB95-FEC8-45EA-9000-760133BFE627}" type="slidenum">
              <a:rPr lang="pl-PL" smtClean="0"/>
              <a:t>‹#›</a:t>
            </a:fld>
            <a:endParaRPr lang="pl-PL"/>
          </a:p>
        </p:txBody>
      </p:sp>
    </p:spTree>
    <p:extLst>
      <p:ext uri="{BB962C8B-B14F-4D97-AF65-F5344CB8AC3E}">
        <p14:creationId xmlns:p14="http://schemas.microsoft.com/office/powerpoint/2010/main" val="713029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3A05A67-5D0F-4B3C-9A99-B090E71F2174}"/>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A2228411-D8D2-4440-8E49-BE39C7CC55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2B86D390-28A5-4A3F-B468-8EF555E174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9FA88101-BDB2-43D1-83F2-D1A23C928853}"/>
              </a:ext>
            </a:extLst>
          </p:cNvPr>
          <p:cNvSpPr>
            <a:spLocks noGrp="1"/>
          </p:cNvSpPr>
          <p:nvPr>
            <p:ph type="dt" sz="half" idx="10"/>
          </p:nvPr>
        </p:nvSpPr>
        <p:spPr/>
        <p:txBody>
          <a:bodyPr/>
          <a:lstStyle/>
          <a:p>
            <a:fld id="{7501BD1C-EE93-45DE-9F07-D792C5ED38A9}" type="datetimeFigureOut">
              <a:rPr lang="pl-PL" smtClean="0"/>
              <a:t>11.01.2020</a:t>
            </a:fld>
            <a:endParaRPr lang="pl-PL"/>
          </a:p>
        </p:txBody>
      </p:sp>
      <p:sp>
        <p:nvSpPr>
          <p:cNvPr id="6" name="Symbol zastępczy stopki 5">
            <a:extLst>
              <a:ext uri="{FF2B5EF4-FFF2-40B4-BE49-F238E27FC236}">
                <a16:creationId xmlns:a16="http://schemas.microsoft.com/office/drawing/2014/main" id="{BD75B34F-8F06-4A69-A2A6-F8BF3C7C3698}"/>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BD4717B0-D144-459B-9153-1B739EFF50EA}"/>
              </a:ext>
            </a:extLst>
          </p:cNvPr>
          <p:cNvSpPr>
            <a:spLocks noGrp="1"/>
          </p:cNvSpPr>
          <p:nvPr>
            <p:ph type="sldNum" sz="quarter" idx="12"/>
          </p:nvPr>
        </p:nvSpPr>
        <p:spPr/>
        <p:txBody>
          <a:bodyPr/>
          <a:lstStyle/>
          <a:p>
            <a:fld id="{373BBB95-FEC8-45EA-9000-760133BFE627}" type="slidenum">
              <a:rPr lang="pl-PL" smtClean="0"/>
              <a:t>‹#›</a:t>
            </a:fld>
            <a:endParaRPr lang="pl-PL"/>
          </a:p>
        </p:txBody>
      </p:sp>
    </p:spTree>
    <p:extLst>
      <p:ext uri="{BB962C8B-B14F-4D97-AF65-F5344CB8AC3E}">
        <p14:creationId xmlns:p14="http://schemas.microsoft.com/office/powerpoint/2010/main" val="1908423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7D2373A-02B2-43B9-8415-6965D4F57EC6}"/>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9304F4CB-F627-437C-9030-03323727C3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8ADE9671-0C75-4C3B-8080-DA49D7EDD0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DCFC4BDF-9067-456B-945D-0920843340C5}"/>
              </a:ext>
            </a:extLst>
          </p:cNvPr>
          <p:cNvSpPr>
            <a:spLocks noGrp="1"/>
          </p:cNvSpPr>
          <p:nvPr>
            <p:ph type="dt" sz="half" idx="10"/>
          </p:nvPr>
        </p:nvSpPr>
        <p:spPr/>
        <p:txBody>
          <a:bodyPr/>
          <a:lstStyle/>
          <a:p>
            <a:fld id="{7501BD1C-EE93-45DE-9F07-D792C5ED38A9}" type="datetimeFigureOut">
              <a:rPr lang="pl-PL" smtClean="0"/>
              <a:t>11.01.2020</a:t>
            </a:fld>
            <a:endParaRPr lang="pl-PL"/>
          </a:p>
        </p:txBody>
      </p:sp>
      <p:sp>
        <p:nvSpPr>
          <p:cNvPr id="6" name="Symbol zastępczy stopki 5">
            <a:extLst>
              <a:ext uri="{FF2B5EF4-FFF2-40B4-BE49-F238E27FC236}">
                <a16:creationId xmlns:a16="http://schemas.microsoft.com/office/drawing/2014/main" id="{B5BE26E2-EBE4-4756-A625-A566D8437467}"/>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EB954F2B-C76E-47F7-982D-FB7C84E1BCF1}"/>
              </a:ext>
            </a:extLst>
          </p:cNvPr>
          <p:cNvSpPr>
            <a:spLocks noGrp="1"/>
          </p:cNvSpPr>
          <p:nvPr>
            <p:ph type="sldNum" sz="quarter" idx="12"/>
          </p:nvPr>
        </p:nvSpPr>
        <p:spPr/>
        <p:txBody>
          <a:bodyPr/>
          <a:lstStyle/>
          <a:p>
            <a:fld id="{373BBB95-FEC8-45EA-9000-760133BFE627}" type="slidenum">
              <a:rPr lang="pl-PL" smtClean="0"/>
              <a:t>‹#›</a:t>
            </a:fld>
            <a:endParaRPr lang="pl-PL"/>
          </a:p>
        </p:txBody>
      </p:sp>
    </p:spTree>
    <p:extLst>
      <p:ext uri="{BB962C8B-B14F-4D97-AF65-F5344CB8AC3E}">
        <p14:creationId xmlns:p14="http://schemas.microsoft.com/office/powerpoint/2010/main" val="2909271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C66C7DEB-E4A2-4E85-AF24-87B3351AA1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1DB298E5-121B-4060-A7EF-0ECA3C1CA4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75BF64E1-D9A6-4805-96DA-A3F45A9972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01BD1C-EE93-45DE-9F07-D792C5ED38A9}" type="datetimeFigureOut">
              <a:rPr lang="pl-PL" smtClean="0"/>
              <a:t>11.01.2020</a:t>
            </a:fld>
            <a:endParaRPr lang="pl-PL"/>
          </a:p>
        </p:txBody>
      </p:sp>
      <p:sp>
        <p:nvSpPr>
          <p:cNvPr id="5" name="Symbol zastępczy stopki 4">
            <a:extLst>
              <a:ext uri="{FF2B5EF4-FFF2-40B4-BE49-F238E27FC236}">
                <a16:creationId xmlns:a16="http://schemas.microsoft.com/office/drawing/2014/main" id="{B5DC9B5E-F89F-4643-A6B9-B7CB74A06E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301DAF02-9712-4415-ADD8-06E2A0AA14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3BBB95-FEC8-45EA-9000-760133BFE627}" type="slidenum">
              <a:rPr lang="pl-PL" smtClean="0"/>
              <a:t>‹#›</a:t>
            </a:fld>
            <a:endParaRPr lang="pl-PL"/>
          </a:p>
        </p:txBody>
      </p:sp>
    </p:spTree>
    <p:extLst>
      <p:ext uri="{BB962C8B-B14F-4D97-AF65-F5344CB8AC3E}">
        <p14:creationId xmlns:p14="http://schemas.microsoft.com/office/powerpoint/2010/main" val="1857477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tmp"/><Relationship Id="rId1" Type="http://schemas.openxmlformats.org/officeDocument/2006/relationships/slideLayout" Target="../slideLayouts/slideLayout6.xml"/><Relationship Id="rId5" Type="http://schemas.openxmlformats.org/officeDocument/2006/relationships/image" Target="../media/image1.png"/><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1.tmp"/><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tmp"/><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tmp"/><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10" Type="http://schemas.openxmlformats.org/officeDocument/2006/relationships/image" Target="../media/image1.png"/><Relationship Id="rId4" Type="http://schemas.openxmlformats.org/officeDocument/2006/relationships/diagramQuickStyle" Target="../diagrams/quickStyle1.xml"/><Relationship Id="rId9"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Line 4">
            <a:extLst>
              <a:ext uri="{FF2B5EF4-FFF2-40B4-BE49-F238E27FC236}">
                <a16:creationId xmlns:a16="http://schemas.microsoft.com/office/drawing/2014/main" id="{5F6752A7-816D-49E9-A0F4-0286AF3A2EBD}"/>
              </a:ext>
            </a:extLst>
          </p:cNvPr>
          <p:cNvSpPr>
            <a:spLocks noChangeShapeType="1"/>
          </p:cNvSpPr>
          <p:nvPr/>
        </p:nvSpPr>
        <p:spPr bwMode="auto">
          <a:xfrm>
            <a:off x="4667250" y="4857750"/>
            <a:ext cx="2800350" cy="0"/>
          </a:xfrm>
          <a:prstGeom prst="line">
            <a:avLst/>
          </a:prstGeom>
          <a:noFill/>
          <a:ln w="38100">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pl-PL" sz="1350"/>
          </a:p>
        </p:txBody>
      </p:sp>
      <p:sp>
        <p:nvSpPr>
          <p:cNvPr id="12291" name="Text Box 6">
            <a:extLst>
              <a:ext uri="{FF2B5EF4-FFF2-40B4-BE49-F238E27FC236}">
                <a16:creationId xmlns:a16="http://schemas.microsoft.com/office/drawing/2014/main" id="{72C79620-7331-426A-8358-DA0FF7502F90}"/>
              </a:ext>
            </a:extLst>
          </p:cNvPr>
          <p:cNvSpPr txBox="1">
            <a:spLocks noChangeArrowheads="1"/>
          </p:cNvSpPr>
          <p:nvPr/>
        </p:nvSpPr>
        <p:spPr bwMode="auto">
          <a:xfrm>
            <a:off x="3352800" y="5429251"/>
            <a:ext cx="10287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SzTx/>
              <a:buFontTx/>
              <a:buNone/>
            </a:pPr>
            <a:r>
              <a:rPr lang="pl-PL" altLang="pl-PL" sz="1800">
                <a:solidFill>
                  <a:schemeClr val="bg1"/>
                </a:solidFill>
                <a:latin typeface="Times New Roman" panose="02020603050405020304" pitchFamily="18" charset="0"/>
              </a:rPr>
              <a:t>problem</a:t>
            </a:r>
            <a:endParaRPr lang="en-US" altLang="pl-PL" sz="1800">
              <a:solidFill>
                <a:schemeClr val="bg1"/>
              </a:solidFill>
              <a:latin typeface="Times New Roman" panose="02020603050405020304" pitchFamily="18" charset="0"/>
            </a:endParaRPr>
          </a:p>
        </p:txBody>
      </p:sp>
      <p:sp>
        <p:nvSpPr>
          <p:cNvPr id="12292" name="Text Box 7">
            <a:extLst>
              <a:ext uri="{FF2B5EF4-FFF2-40B4-BE49-F238E27FC236}">
                <a16:creationId xmlns:a16="http://schemas.microsoft.com/office/drawing/2014/main" id="{AA1542A7-6F0A-4EBE-8C7D-E85A24DED190}"/>
              </a:ext>
            </a:extLst>
          </p:cNvPr>
          <p:cNvSpPr txBox="1">
            <a:spLocks noChangeArrowheads="1"/>
          </p:cNvSpPr>
          <p:nvPr/>
        </p:nvSpPr>
        <p:spPr bwMode="auto">
          <a:xfrm>
            <a:off x="5010150" y="4972051"/>
            <a:ext cx="22288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SzTx/>
              <a:buFontTx/>
              <a:buNone/>
            </a:pPr>
            <a:r>
              <a:rPr lang="pl-PL" altLang="pl-PL" sz="1800">
                <a:solidFill>
                  <a:schemeClr val="bg1"/>
                </a:solidFill>
                <a:latin typeface="Times New Roman" panose="02020603050405020304" pitchFamily="18" charset="0"/>
              </a:rPr>
              <a:t>wzorzec działania</a:t>
            </a:r>
            <a:endParaRPr lang="en-US" altLang="pl-PL" sz="1800">
              <a:solidFill>
                <a:schemeClr val="bg1"/>
              </a:solidFill>
              <a:latin typeface="Times New Roman" panose="02020603050405020304" pitchFamily="18" charset="0"/>
            </a:endParaRPr>
          </a:p>
        </p:txBody>
      </p:sp>
      <p:sp>
        <p:nvSpPr>
          <p:cNvPr id="12293" name="Text Box 8">
            <a:extLst>
              <a:ext uri="{FF2B5EF4-FFF2-40B4-BE49-F238E27FC236}">
                <a16:creationId xmlns:a16="http://schemas.microsoft.com/office/drawing/2014/main" id="{4F58229E-9587-455A-AA9C-3FE4CD5613F0}"/>
              </a:ext>
            </a:extLst>
          </p:cNvPr>
          <p:cNvSpPr txBox="1">
            <a:spLocks noChangeArrowheads="1"/>
          </p:cNvSpPr>
          <p:nvPr/>
        </p:nvSpPr>
        <p:spPr bwMode="auto">
          <a:xfrm>
            <a:off x="7981950" y="5429252"/>
            <a:ext cx="1314450" cy="908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60000"/>
              </a:lnSpc>
              <a:spcBef>
                <a:spcPct val="50000"/>
              </a:spcBef>
              <a:buSzTx/>
              <a:buFontTx/>
              <a:buNone/>
            </a:pPr>
            <a:r>
              <a:rPr lang="pl-PL" altLang="pl-PL" sz="1800">
                <a:solidFill>
                  <a:schemeClr val="bg1"/>
                </a:solidFill>
                <a:latin typeface="Times New Roman" panose="02020603050405020304" pitchFamily="18" charset="0"/>
              </a:rPr>
              <a:t>bezpośrednie</a:t>
            </a:r>
          </a:p>
          <a:p>
            <a:pPr eaLnBrk="1" hangingPunct="1">
              <a:lnSpc>
                <a:spcPct val="60000"/>
              </a:lnSpc>
              <a:spcBef>
                <a:spcPct val="50000"/>
              </a:spcBef>
              <a:buSzTx/>
              <a:buFontTx/>
              <a:buNone/>
            </a:pPr>
            <a:r>
              <a:rPr lang="pl-PL" altLang="pl-PL" sz="1800">
                <a:solidFill>
                  <a:schemeClr val="bg1"/>
                </a:solidFill>
                <a:latin typeface="Times New Roman" panose="02020603050405020304" pitchFamily="18" charset="0"/>
              </a:rPr>
              <a:t>  rozwiązanie</a:t>
            </a:r>
            <a:endParaRPr lang="en-US" altLang="pl-PL" sz="1800">
              <a:solidFill>
                <a:schemeClr val="bg1"/>
              </a:solidFill>
              <a:latin typeface="Times New Roman" panose="02020603050405020304" pitchFamily="18" charset="0"/>
            </a:endParaRPr>
          </a:p>
        </p:txBody>
      </p:sp>
      <p:sp>
        <p:nvSpPr>
          <p:cNvPr id="12294" name="Line 9">
            <a:extLst>
              <a:ext uri="{FF2B5EF4-FFF2-40B4-BE49-F238E27FC236}">
                <a16:creationId xmlns:a16="http://schemas.microsoft.com/office/drawing/2014/main" id="{E1A96E60-F994-443E-9DAB-A077E9D9C277}"/>
              </a:ext>
            </a:extLst>
          </p:cNvPr>
          <p:cNvSpPr>
            <a:spLocks noChangeShapeType="1"/>
          </p:cNvSpPr>
          <p:nvPr/>
        </p:nvSpPr>
        <p:spPr bwMode="auto">
          <a:xfrm flipV="1">
            <a:off x="4038600" y="3714750"/>
            <a:ext cx="0" cy="628650"/>
          </a:xfrm>
          <a:prstGeom prst="line">
            <a:avLst/>
          </a:prstGeom>
          <a:noFill/>
          <a:ln w="38100">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pl-PL" sz="1350"/>
          </a:p>
        </p:txBody>
      </p:sp>
      <p:sp>
        <p:nvSpPr>
          <p:cNvPr id="12295" name="Text Box 15">
            <a:extLst>
              <a:ext uri="{FF2B5EF4-FFF2-40B4-BE49-F238E27FC236}">
                <a16:creationId xmlns:a16="http://schemas.microsoft.com/office/drawing/2014/main" id="{7F6F0316-C1B0-4C8F-BD58-0B3133CF1C7A}"/>
              </a:ext>
            </a:extLst>
          </p:cNvPr>
          <p:cNvSpPr txBox="1">
            <a:spLocks noChangeArrowheads="1"/>
          </p:cNvSpPr>
          <p:nvPr/>
        </p:nvSpPr>
        <p:spPr bwMode="auto">
          <a:xfrm>
            <a:off x="5010150" y="4343402"/>
            <a:ext cx="20574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SzTx/>
              <a:buFontTx/>
              <a:buNone/>
            </a:pPr>
            <a:r>
              <a:rPr lang="pl-PL" altLang="pl-PL" sz="1800" b="1" dirty="0">
                <a:solidFill>
                  <a:schemeClr val="bg1"/>
                </a:solidFill>
                <a:latin typeface="Times New Roman" panose="02020603050405020304" pitchFamily="18" charset="0"/>
              </a:rPr>
              <a:t>Strategia bezpośrednia</a:t>
            </a:r>
            <a:endParaRPr lang="en-US" altLang="pl-PL" sz="1800" dirty="0">
              <a:latin typeface="Times New Roman" panose="02020603050405020304" pitchFamily="18" charset="0"/>
            </a:endParaRPr>
          </a:p>
        </p:txBody>
      </p:sp>
      <p:sp>
        <p:nvSpPr>
          <p:cNvPr id="12296" name="Text Box 1037">
            <a:extLst>
              <a:ext uri="{FF2B5EF4-FFF2-40B4-BE49-F238E27FC236}">
                <a16:creationId xmlns:a16="http://schemas.microsoft.com/office/drawing/2014/main" id="{74A39B4D-2975-4A56-9EA4-47BCCBA5BCB1}"/>
              </a:ext>
            </a:extLst>
          </p:cNvPr>
          <p:cNvSpPr txBox="1">
            <a:spLocks noChangeArrowheads="1"/>
          </p:cNvSpPr>
          <p:nvPr/>
        </p:nvSpPr>
        <p:spPr bwMode="auto">
          <a:xfrm>
            <a:off x="2667000" y="715276"/>
            <a:ext cx="6858000" cy="459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396" tIns="14198" rIns="28396" bIns="14198">
            <a:spAutoFit/>
          </a:bodyPr>
          <a:lstStyle>
            <a:lvl1pPr marL="342900" indent="-342900" defTabSz="377825">
              <a:spcBef>
                <a:spcPct val="20000"/>
              </a:spcBef>
              <a:buSzPct val="80000"/>
              <a:buBlip>
                <a:blip r:embed="rId2"/>
              </a:buBlip>
              <a:defRPr sz="3200">
                <a:solidFill>
                  <a:schemeClr val="tx1"/>
                </a:solidFill>
                <a:latin typeface="Arial" panose="020B0604020202020204" pitchFamily="34" charset="0"/>
              </a:defRPr>
            </a:lvl1pPr>
            <a:lvl2pPr marL="188913" defTabSz="377825">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defTabSz="377825">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defTabSz="377825">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defTabSz="377825">
              <a:spcBef>
                <a:spcPct val="20000"/>
              </a:spcBef>
              <a:buChar char="•"/>
              <a:defRPr sz="2000">
                <a:solidFill>
                  <a:schemeClr val="tx1"/>
                </a:solidFill>
                <a:latin typeface="Arial" panose="020B0604020202020204" pitchFamily="34" charset="0"/>
              </a:defRPr>
            </a:lvl5pPr>
            <a:lvl6pPr marL="2514600" indent="-228600" defTabSz="3778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3778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3778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377825" eaLnBrk="0" fontAlgn="base" hangingPunct="0">
              <a:spcBef>
                <a:spcPct val="20000"/>
              </a:spcBef>
              <a:spcAft>
                <a:spcPct val="0"/>
              </a:spcAft>
              <a:buChar char="•"/>
              <a:defRPr sz="2000">
                <a:solidFill>
                  <a:schemeClr val="tx1"/>
                </a:solidFill>
                <a:latin typeface="Arial" panose="020B0604020202020204" pitchFamily="34" charset="0"/>
              </a:defRPr>
            </a:lvl9pPr>
          </a:lstStyle>
          <a:p>
            <a:pPr lvl="1">
              <a:spcBef>
                <a:spcPct val="50000"/>
              </a:spcBef>
              <a:buClrTx/>
              <a:buSzTx/>
              <a:buFontTx/>
              <a:buNone/>
            </a:pPr>
            <a:r>
              <a:rPr lang="pl-PL" altLang="pl-PL" b="1" dirty="0">
                <a:solidFill>
                  <a:srgbClr val="000000"/>
                </a:solidFill>
                <a:latin typeface="Times New Roman" panose="02020603050405020304" pitchFamily="18" charset="0"/>
              </a:rPr>
              <a:t>Programy flagowe rządu</a:t>
            </a:r>
          </a:p>
        </p:txBody>
      </p:sp>
      <p:sp>
        <p:nvSpPr>
          <p:cNvPr id="12297" name="Prostokąt 19">
            <a:extLst>
              <a:ext uri="{FF2B5EF4-FFF2-40B4-BE49-F238E27FC236}">
                <a16:creationId xmlns:a16="http://schemas.microsoft.com/office/drawing/2014/main" id="{F196E632-8033-4DE5-A649-DC6BD57F94E0}"/>
              </a:ext>
            </a:extLst>
          </p:cNvPr>
          <p:cNvSpPr>
            <a:spLocks noChangeArrowheads="1"/>
          </p:cNvSpPr>
          <p:nvPr/>
        </p:nvSpPr>
        <p:spPr bwMode="auto">
          <a:xfrm>
            <a:off x="5712619" y="2151461"/>
            <a:ext cx="4182666"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SzTx/>
              <a:buFontTx/>
              <a:buNone/>
            </a:pPr>
            <a:r>
              <a:rPr lang="pl-PL" altLang="pl-PL" sz="1800" dirty="0">
                <a:latin typeface="Times New Roman" panose="02020603050405020304" pitchFamily="18" charset="0"/>
              </a:rPr>
              <a:t>PONIEWAŻ co się dzieje?</a:t>
            </a:r>
          </a:p>
          <a:p>
            <a:pPr eaLnBrk="1" hangingPunct="1">
              <a:spcBef>
                <a:spcPct val="0"/>
              </a:spcBef>
              <a:buSzTx/>
              <a:buFontTx/>
              <a:buNone/>
            </a:pPr>
            <a:r>
              <a:rPr lang="pl-PL" altLang="pl-PL" sz="1800" dirty="0">
                <a:latin typeface="Times New Roman" panose="02020603050405020304" pitchFamily="18" charset="0"/>
              </a:rPr>
              <a:t>  </a:t>
            </a:r>
          </a:p>
          <a:p>
            <a:pPr eaLnBrk="1" hangingPunct="1">
              <a:spcBef>
                <a:spcPct val="0"/>
              </a:spcBef>
              <a:buSzTx/>
              <a:buFontTx/>
              <a:buNone/>
            </a:pPr>
            <a:endParaRPr lang="pl-PL" altLang="pl-PL" sz="1800" dirty="0">
              <a:latin typeface="Times New Roman" panose="02020603050405020304" pitchFamily="18" charset="0"/>
            </a:endParaRPr>
          </a:p>
          <a:p>
            <a:pPr eaLnBrk="1" hangingPunct="1">
              <a:spcBef>
                <a:spcPct val="0"/>
              </a:spcBef>
              <a:buSzTx/>
              <a:buFontTx/>
              <a:buNone/>
            </a:pPr>
            <a:r>
              <a:rPr lang="pl-PL" altLang="pl-PL" sz="1800" dirty="0">
                <a:latin typeface="Times New Roman" panose="02020603050405020304" pitchFamily="18" charset="0"/>
              </a:rPr>
              <a:t>CHCEMY PRZEKONAĆ kogo?</a:t>
            </a:r>
          </a:p>
          <a:p>
            <a:pPr eaLnBrk="1" hangingPunct="1">
              <a:spcBef>
                <a:spcPct val="0"/>
              </a:spcBef>
              <a:buSzTx/>
              <a:buFontTx/>
              <a:buNone/>
            </a:pPr>
            <a:endParaRPr lang="pl-PL" altLang="pl-PL" sz="1800" dirty="0">
              <a:latin typeface="Times New Roman" panose="02020603050405020304" pitchFamily="18" charset="0"/>
            </a:endParaRPr>
          </a:p>
          <a:p>
            <a:pPr eaLnBrk="1" hangingPunct="1">
              <a:spcBef>
                <a:spcPct val="0"/>
              </a:spcBef>
              <a:buSzTx/>
              <a:buFontTx/>
              <a:buNone/>
            </a:pPr>
            <a:endParaRPr lang="pl-PL" altLang="pl-PL" sz="1800" dirty="0">
              <a:latin typeface="Times New Roman" panose="02020603050405020304" pitchFamily="18" charset="0"/>
            </a:endParaRPr>
          </a:p>
          <a:p>
            <a:pPr>
              <a:spcBef>
                <a:spcPct val="0"/>
              </a:spcBef>
              <a:buSzTx/>
              <a:buNone/>
            </a:pPr>
            <a:r>
              <a:rPr lang="pl-PL" altLang="pl-PL" sz="1800" dirty="0">
                <a:latin typeface="Times New Roman" panose="02020603050405020304" pitchFamily="18" charset="0"/>
              </a:rPr>
              <a:t>ODPOWIADAJĄC na jaką potrzebę</a:t>
            </a:r>
          </a:p>
          <a:p>
            <a:pPr eaLnBrk="1" hangingPunct="1">
              <a:spcBef>
                <a:spcPct val="0"/>
              </a:spcBef>
              <a:buSzTx/>
              <a:buFontTx/>
              <a:buNone/>
            </a:pPr>
            <a:endParaRPr lang="pl-PL" altLang="pl-PL" sz="1800" dirty="0">
              <a:latin typeface="Times New Roman" panose="02020603050405020304" pitchFamily="18" charset="0"/>
            </a:endParaRPr>
          </a:p>
          <a:p>
            <a:pPr>
              <a:spcBef>
                <a:spcPct val="0"/>
              </a:spcBef>
              <a:buSzTx/>
              <a:buNone/>
            </a:pPr>
            <a:endParaRPr lang="pl-PL" altLang="pl-PL" sz="1800" dirty="0">
              <a:latin typeface="Times New Roman" panose="02020603050405020304" pitchFamily="18" charset="0"/>
            </a:endParaRPr>
          </a:p>
          <a:p>
            <a:pPr>
              <a:spcBef>
                <a:spcPct val="0"/>
              </a:spcBef>
              <a:buSzTx/>
              <a:buNone/>
            </a:pPr>
            <a:r>
              <a:rPr lang="pl-PL" altLang="pl-PL" sz="1800" dirty="0">
                <a:latin typeface="Times New Roman" panose="02020603050405020304" pitchFamily="18" charset="0"/>
              </a:rPr>
              <a:t>MÓWIĄC mu co?</a:t>
            </a:r>
          </a:p>
          <a:p>
            <a:pPr>
              <a:spcBef>
                <a:spcPct val="0"/>
              </a:spcBef>
              <a:buSzTx/>
              <a:buNone/>
            </a:pPr>
            <a:endParaRPr lang="pl-PL" altLang="pl-PL" sz="1800" dirty="0">
              <a:latin typeface="Times New Roman" panose="02020603050405020304" pitchFamily="18" charset="0"/>
            </a:endParaRPr>
          </a:p>
          <a:p>
            <a:pPr eaLnBrk="1" hangingPunct="1">
              <a:spcBef>
                <a:spcPct val="0"/>
              </a:spcBef>
              <a:buSzTx/>
              <a:buFontTx/>
              <a:buNone/>
            </a:pPr>
            <a:r>
              <a:rPr lang="pl-PL" altLang="pl-PL" sz="1800" dirty="0">
                <a:latin typeface="Times New Roman" panose="02020603050405020304" pitchFamily="18" charset="0"/>
              </a:rPr>
              <a:t>W jakiej FORMIE? </a:t>
            </a:r>
          </a:p>
        </p:txBody>
      </p:sp>
      <p:sp>
        <p:nvSpPr>
          <p:cNvPr id="12298" name="Rectangle 3">
            <a:extLst>
              <a:ext uri="{FF2B5EF4-FFF2-40B4-BE49-F238E27FC236}">
                <a16:creationId xmlns:a16="http://schemas.microsoft.com/office/drawing/2014/main" id="{6FE6C157-F519-4336-85FF-E355ACB97BEE}"/>
              </a:ext>
            </a:extLst>
          </p:cNvPr>
          <p:cNvSpPr>
            <a:spLocks noChangeArrowheads="1"/>
          </p:cNvSpPr>
          <p:nvPr/>
        </p:nvSpPr>
        <p:spPr bwMode="auto">
          <a:xfrm>
            <a:off x="2838451" y="2171700"/>
            <a:ext cx="2706291"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1. problem</a:t>
            </a:r>
            <a:endParaRPr lang="en-US" altLang="pl-PL" sz="2400" dirty="0">
              <a:latin typeface="Times New Roman" panose="02020603050405020304" pitchFamily="18" charset="0"/>
            </a:endParaRPr>
          </a:p>
        </p:txBody>
      </p:sp>
      <p:sp>
        <p:nvSpPr>
          <p:cNvPr id="12299" name="Rectangle 7">
            <a:extLst>
              <a:ext uri="{FF2B5EF4-FFF2-40B4-BE49-F238E27FC236}">
                <a16:creationId xmlns:a16="http://schemas.microsoft.com/office/drawing/2014/main" id="{B42839D5-0166-4BF2-B1FD-79FD9532F97C}"/>
              </a:ext>
            </a:extLst>
          </p:cNvPr>
          <p:cNvSpPr>
            <a:spLocks noChangeArrowheads="1"/>
          </p:cNvSpPr>
          <p:nvPr/>
        </p:nvSpPr>
        <p:spPr bwMode="auto">
          <a:xfrm>
            <a:off x="2838450" y="2914650"/>
            <a:ext cx="2686050"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2. grupa docelowa</a:t>
            </a:r>
            <a:endParaRPr lang="en-US" altLang="pl-PL" sz="2400" dirty="0">
              <a:latin typeface="Times New Roman" panose="02020603050405020304" pitchFamily="18" charset="0"/>
            </a:endParaRPr>
          </a:p>
        </p:txBody>
      </p:sp>
      <p:sp>
        <p:nvSpPr>
          <p:cNvPr id="12300" name="Rectangle 8">
            <a:extLst>
              <a:ext uri="{FF2B5EF4-FFF2-40B4-BE49-F238E27FC236}">
                <a16:creationId xmlns:a16="http://schemas.microsoft.com/office/drawing/2014/main" id="{390B4271-6D57-4352-821C-BEEDADB5A28D}"/>
              </a:ext>
            </a:extLst>
          </p:cNvPr>
          <p:cNvSpPr>
            <a:spLocks noChangeArrowheads="1"/>
          </p:cNvSpPr>
          <p:nvPr/>
        </p:nvSpPr>
        <p:spPr bwMode="auto">
          <a:xfrm>
            <a:off x="2838450" y="3657600"/>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3. </a:t>
            </a:r>
            <a:r>
              <a:rPr lang="pl-PL" altLang="pl-PL" sz="2400" dirty="0" err="1">
                <a:latin typeface="Times New Roman" panose="02020603050405020304" pitchFamily="18" charset="0"/>
              </a:rPr>
              <a:t>insight</a:t>
            </a:r>
            <a:endParaRPr lang="en-US" altLang="pl-PL" sz="2400" dirty="0">
              <a:latin typeface="Times New Roman" panose="02020603050405020304" pitchFamily="18" charset="0"/>
            </a:endParaRPr>
          </a:p>
        </p:txBody>
      </p:sp>
      <p:sp>
        <p:nvSpPr>
          <p:cNvPr id="12301" name="Rectangle 8">
            <a:extLst>
              <a:ext uri="{FF2B5EF4-FFF2-40B4-BE49-F238E27FC236}">
                <a16:creationId xmlns:a16="http://schemas.microsoft.com/office/drawing/2014/main" id="{4110B0CD-2FD7-472E-95E8-226813DC24CB}"/>
              </a:ext>
            </a:extLst>
          </p:cNvPr>
          <p:cNvSpPr>
            <a:spLocks noChangeArrowheads="1"/>
          </p:cNvSpPr>
          <p:nvPr/>
        </p:nvSpPr>
        <p:spPr bwMode="auto">
          <a:xfrm>
            <a:off x="2858691" y="4430316"/>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sp>
        <p:nvSpPr>
          <p:cNvPr id="12302" name="Rectangle 8">
            <a:extLst>
              <a:ext uri="{FF2B5EF4-FFF2-40B4-BE49-F238E27FC236}">
                <a16:creationId xmlns:a16="http://schemas.microsoft.com/office/drawing/2014/main" id="{D07E5082-D295-4EA5-B225-88085609DA02}"/>
              </a:ext>
            </a:extLst>
          </p:cNvPr>
          <p:cNvSpPr>
            <a:spLocks noChangeArrowheads="1"/>
          </p:cNvSpPr>
          <p:nvPr/>
        </p:nvSpPr>
        <p:spPr bwMode="auto">
          <a:xfrm>
            <a:off x="2878931" y="5123260"/>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5. forma realizacji</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2881637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ole tekstowe 9">
            <a:extLst>
              <a:ext uri="{FF2B5EF4-FFF2-40B4-BE49-F238E27FC236}">
                <a16:creationId xmlns:a16="http://schemas.microsoft.com/office/drawing/2014/main" id="{26002DB1-F489-466A-9773-BA21E74CD5FB}"/>
              </a:ext>
            </a:extLst>
          </p:cNvPr>
          <p:cNvSpPr txBox="1"/>
          <p:nvPr/>
        </p:nvSpPr>
        <p:spPr>
          <a:xfrm>
            <a:off x="541891" y="819672"/>
            <a:ext cx="1089441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Odcinek 3 – Narracja „Zielona Polska” (nowe otwarcie dla programu „Czyste Powietrze”)</a:t>
            </a:r>
            <a:endPar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2" name="Prostokąt 1">
            <a:extLst>
              <a:ext uri="{FF2B5EF4-FFF2-40B4-BE49-F238E27FC236}">
                <a16:creationId xmlns:a16="http://schemas.microsoft.com/office/drawing/2014/main" id="{4DF76A44-9598-4D97-937E-BEA7B97AB171}"/>
              </a:ext>
            </a:extLst>
          </p:cNvPr>
          <p:cNvSpPr/>
          <p:nvPr/>
        </p:nvSpPr>
        <p:spPr>
          <a:xfrm>
            <a:off x="541891" y="1720840"/>
            <a:ext cx="10650376" cy="3416320"/>
          </a:xfrm>
          <a:prstGeom prst="rect">
            <a:avLst/>
          </a:prstGeom>
        </p:spPr>
        <p:txBody>
          <a:bodyPr wrap="square">
            <a:spAutoFit/>
          </a:bodyPr>
          <a:lstStyle/>
          <a:p>
            <a:r>
              <a:rPr lang="pl-PL" dirty="0"/>
              <a:t>Pojęcie „zmian klimatycznych” wywołuje mieszane emocje, zwłaszcza w elektoracie konserwatywnym. Natomiast dużo bardziej bezpieczna jest „walka ze smogiem”, a także bazowanie na przekonaniu, iż „Polska jest zielonymi płucami Europy” (można przedstawić taki program jako dążenie do tego celu – bardzo dobrze oceniane jest koncepcja </a:t>
            </a:r>
            <a:r>
              <a:rPr lang="pl-PL" dirty="0" err="1"/>
              <a:t>odbetonowania</a:t>
            </a:r>
            <a:r>
              <a:rPr lang="pl-PL" dirty="0"/>
              <a:t> miast i sadzenia drzew). „Zielona Polska” ma być koncepcją, która będzie odpowiedzią na krytykę rządu w zakresie bycia „hamulcowym” w walce ze zmianami klimatycznymi. Angażujemy się w te działania, tylko robimy to w sposób racjonalny, dostosowując tempo zmian do uwarunkowań polskiej gospodarki.</a:t>
            </a:r>
          </a:p>
          <a:p>
            <a:endParaRPr lang="pl-PL" dirty="0"/>
          </a:p>
          <a:p>
            <a:r>
              <a:rPr lang="pl-PL" b="1" dirty="0"/>
              <a:t>Polaków łączy rosnące przekonanie o potrzebie szybkich działań na rzecz czystego powietrza, dostępnej czystej wody, przejezdnych, zielonych i niezabetonowanych miast</a:t>
            </a:r>
            <a:r>
              <a:rPr lang="pl-PL" dirty="0"/>
              <a:t>. Powstały bezprecedensowe pod względem skali programy nakierowane np. na poprawienie jakości powietrza w Polsce (program „Czyste Powietrze”). </a:t>
            </a:r>
            <a:r>
              <a:rPr lang="pl-PL" b="1" dirty="0"/>
              <a:t>Walka ze smogiem jest </a:t>
            </a:r>
            <a:r>
              <a:rPr lang="pl-PL" b="1" dirty="0" err="1"/>
              <a:t>priorytetm</a:t>
            </a:r>
            <a:r>
              <a:rPr lang="pl-PL" b="1" dirty="0"/>
              <a:t> dla rządu, stąd zmodyfikowano program, tak by przyspieszyć proces wymiany kopciuchów</a:t>
            </a:r>
            <a:r>
              <a:rPr lang="pl-PL" dirty="0"/>
              <a:t>. </a:t>
            </a:r>
          </a:p>
        </p:txBody>
      </p:sp>
      <p:sp>
        <p:nvSpPr>
          <p:cNvPr id="5" name="Rectangle 8">
            <a:extLst>
              <a:ext uri="{FF2B5EF4-FFF2-40B4-BE49-F238E27FC236}">
                <a16:creationId xmlns:a16="http://schemas.microsoft.com/office/drawing/2014/main" id="{1A8BEF84-0753-4F9F-86E8-713862DC18C5}"/>
              </a:ext>
            </a:extLst>
          </p:cNvPr>
          <p:cNvSpPr>
            <a:spLocks noChangeArrowheads="1"/>
          </p:cNvSpPr>
          <p:nvPr/>
        </p:nvSpPr>
        <p:spPr bwMode="auto">
          <a:xfrm>
            <a:off x="9472612" y="0"/>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760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ole tekstowe 9">
            <a:extLst>
              <a:ext uri="{FF2B5EF4-FFF2-40B4-BE49-F238E27FC236}">
                <a16:creationId xmlns:a16="http://schemas.microsoft.com/office/drawing/2014/main" id="{26002DB1-F489-466A-9773-BA21E74CD5FB}"/>
              </a:ext>
            </a:extLst>
          </p:cNvPr>
          <p:cNvSpPr txBox="1"/>
          <p:nvPr/>
        </p:nvSpPr>
        <p:spPr>
          <a:xfrm>
            <a:off x="541891" y="355846"/>
            <a:ext cx="1089441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Odcinek 3 – Nowe otwarcie dla programu „Czyste Powietrze” </a:t>
            </a:r>
            <a:endPar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2" name="Prostokąt 1">
            <a:extLst>
              <a:ext uri="{FF2B5EF4-FFF2-40B4-BE49-F238E27FC236}">
                <a16:creationId xmlns:a16="http://schemas.microsoft.com/office/drawing/2014/main" id="{4DF76A44-9598-4D97-937E-BEA7B97AB171}"/>
              </a:ext>
            </a:extLst>
          </p:cNvPr>
          <p:cNvSpPr/>
          <p:nvPr/>
        </p:nvSpPr>
        <p:spPr>
          <a:xfrm>
            <a:off x="0" y="855294"/>
            <a:ext cx="12192000" cy="5632311"/>
          </a:xfrm>
          <a:prstGeom prst="rect">
            <a:avLst/>
          </a:prstGeom>
        </p:spPr>
        <p:txBody>
          <a:bodyPr wrap="square">
            <a:spAutoFit/>
          </a:bodyPr>
          <a:lstStyle/>
          <a:p>
            <a:r>
              <a:rPr lang="pl-PL" b="1" dirty="0"/>
              <a:t>(1) Włączenie w program sektora bankowego  - </a:t>
            </a:r>
            <a:r>
              <a:rPr lang="pl-PL" dirty="0"/>
              <a:t> wprowadzenie specjalnej formy dotacji, tj. „dotacji z przeznaczeniem na częściową spłatę kapitału kredytu/pożyczki bankowej” co oznacza usunięcie z portfela instrumentów </a:t>
            </a:r>
            <a:r>
              <a:rPr lang="pl-PL" dirty="0" err="1"/>
              <a:t>Cz.P</a:t>
            </a:r>
            <a:r>
              <a:rPr lang="pl-PL" dirty="0"/>
              <a:t>. pożyczki „refundacyjnej” udzielanej do tej pory woj. </a:t>
            </a:r>
            <a:r>
              <a:rPr lang="pl-PL" dirty="0" err="1"/>
              <a:t>FOŚiGW</a:t>
            </a:r>
            <a:r>
              <a:rPr lang="pl-PL" dirty="0"/>
              <a:t> i udostępnienie nowych kanałów dystrybucji dotacji tj. placówek bankowych.</a:t>
            </a:r>
          </a:p>
          <a:p>
            <a:r>
              <a:rPr lang="pl-PL" dirty="0"/>
              <a:t>(2)    </a:t>
            </a:r>
            <a:r>
              <a:rPr lang="pl-PL" b="1" dirty="0"/>
              <a:t>Uproszczenie wniosku o dotację</a:t>
            </a:r>
            <a:endParaRPr lang="pl-PL" dirty="0"/>
          </a:p>
          <a:p>
            <a:r>
              <a:rPr lang="pl-PL" dirty="0"/>
              <a:t>●        stworzenie czytelnej “rozwijanej” listy usług, urządzeń i materiałów powiązanej z elektronicznym wnioskiem o dotację, co umożliwi beneficjentom wybór produktu finansowego a dotacja będzie wyliczana automatycznie. Lista urządzeń i materiałów powstaje we współpracy NFOŚiGW, IOŚ, MR - do finansowania trafiać będą tylko urządzenia spełniające wymagania programu,</a:t>
            </a:r>
          </a:p>
          <a:p>
            <a:r>
              <a:rPr lang="pl-PL" dirty="0"/>
              <a:t>●        rezygnacja ze zbieranych zaświadczeń przez wnioskodawców i zastąpienie ich oświadczeniami np. o dochodzie (np. PIT).</a:t>
            </a:r>
          </a:p>
          <a:p>
            <a:r>
              <a:rPr lang="pl-PL" dirty="0"/>
              <a:t>(3)    </a:t>
            </a:r>
            <a:r>
              <a:rPr lang="pl-PL" b="1" dirty="0"/>
              <a:t>Jedno kryterium dochodowe zamiast przedziałów</a:t>
            </a:r>
            <a:r>
              <a:rPr lang="pl-PL" dirty="0"/>
              <a:t> (dziś jest to utrudnienie przy wyliczaniu poziomu dotacji) - dotacja będzie przysługiwała osobom fizycznym, których roczny dochód nie przekracza 115 tys. zł będącym właścicielami bądź współwłaścicielami (udział równy bądź wyższy 50%) domów jednorodzinnych.  Dla osób o niższych dochodach funkcjonował będzie oddzielny program Stop Smog.</a:t>
            </a:r>
          </a:p>
          <a:p>
            <a:r>
              <a:rPr lang="pl-PL" dirty="0"/>
              <a:t>(4)    </a:t>
            </a:r>
            <a:r>
              <a:rPr lang="pl-PL" b="1" dirty="0"/>
              <a:t>Skrócenie czasu rozpatrywania wniosków - </a:t>
            </a:r>
            <a:r>
              <a:rPr lang="pl-PL" dirty="0"/>
              <a:t>uproszczenia i automatyzacja wniosku o dotację ma skrócić czas rozpatrzenia do 14 dni (obecnie 90, a nawet 200 dni roboczych).</a:t>
            </a:r>
          </a:p>
          <a:p>
            <a:r>
              <a:rPr lang="pl-PL" dirty="0"/>
              <a:t>(5)    </a:t>
            </a:r>
            <a:r>
              <a:rPr lang="pl-PL" b="1" dirty="0"/>
              <a:t>Integracja z programem Mój Prąd - </a:t>
            </a:r>
            <a:r>
              <a:rPr lang="pl-PL" dirty="0"/>
              <a:t>możliwość uzyskania dotacji w wys., 5 tys. zł w przypadku montażu instalacji fotowoltaicznej w ramach jednego wniosku.</a:t>
            </a:r>
          </a:p>
          <a:p>
            <a:r>
              <a:rPr lang="pl-PL" dirty="0"/>
              <a:t>(6)    </a:t>
            </a:r>
            <a:r>
              <a:rPr lang="pl-PL" b="1" dirty="0"/>
              <a:t>Powiązanie poziomów dotacji z efektem ekologicznym</a:t>
            </a:r>
            <a:r>
              <a:rPr lang="pl-PL" dirty="0"/>
              <a:t> (bonus za niskoemisyjność i odnawialność) - premiowanie inwestycji </a:t>
            </a:r>
            <a:r>
              <a:rPr lang="pl-PL" dirty="0" err="1"/>
              <a:t>bezemisyjnych</a:t>
            </a:r>
            <a:r>
              <a:rPr lang="pl-PL" dirty="0"/>
              <a:t> a jednocześnie umożliwiających redukcję emisji CO</a:t>
            </a:r>
            <a:r>
              <a:rPr lang="pl-PL" baseline="-25000" dirty="0"/>
              <a:t>2</a:t>
            </a:r>
            <a:r>
              <a:rPr lang="pl-PL" dirty="0"/>
              <a:t>.</a:t>
            </a:r>
          </a:p>
          <a:p>
            <a:r>
              <a:rPr lang="pl-PL" dirty="0"/>
              <a:t>●        max. dofinansowanie w Programie 30 tys. zł - wymiana źródła na pompę ciepła i instalacja fotowoltaiczna,</a:t>
            </a:r>
          </a:p>
          <a:p>
            <a:r>
              <a:rPr lang="pl-PL" dirty="0"/>
              <a:t>●        max. 25 tys. zł - wymiana źródła ogrzewania na inne niż pompa ciepła i panele fotowoltaiczne.</a:t>
            </a:r>
          </a:p>
        </p:txBody>
      </p:sp>
      <p:sp>
        <p:nvSpPr>
          <p:cNvPr id="5" name="Rectangle 8">
            <a:extLst>
              <a:ext uri="{FF2B5EF4-FFF2-40B4-BE49-F238E27FC236}">
                <a16:creationId xmlns:a16="http://schemas.microsoft.com/office/drawing/2014/main" id="{1EFBEBAF-5985-494C-82A6-CFC2387D09A6}"/>
              </a:ext>
            </a:extLst>
          </p:cNvPr>
          <p:cNvSpPr>
            <a:spLocks noChangeArrowheads="1"/>
          </p:cNvSpPr>
          <p:nvPr/>
        </p:nvSpPr>
        <p:spPr bwMode="auto">
          <a:xfrm>
            <a:off x="9472612" y="34100"/>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3360852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ole tekstowe 9">
            <a:extLst>
              <a:ext uri="{FF2B5EF4-FFF2-40B4-BE49-F238E27FC236}">
                <a16:creationId xmlns:a16="http://schemas.microsoft.com/office/drawing/2014/main" id="{26002DB1-F489-466A-9773-BA21E74CD5FB}"/>
              </a:ext>
            </a:extLst>
          </p:cNvPr>
          <p:cNvSpPr txBox="1"/>
          <p:nvPr/>
        </p:nvSpPr>
        <p:spPr>
          <a:xfrm>
            <a:off x="184082" y="286741"/>
            <a:ext cx="1089441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Odcinek 3 – Nowe otwarcie dla programu „Czyste Powietrze” </a:t>
            </a:r>
          </a:p>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 zgodne z oczekiwaniami społecznymi </a:t>
            </a:r>
            <a:endPar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2" name="Prostokąt 1">
            <a:extLst>
              <a:ext uri="{FF2B5EF4-FFF2-40B4-BE49-F238E27FC236}">
                <a16:creationId xmlns:a16="http://schemas.microsoft.com/office/drawing/2014/main" id="{4DF76A44-9598-4D97-937E-BEA7B97AB171}"/>
              </a:ext>
            </a:extLst>
          </p:cNvPr>
          <p:cNvSpPr/>
          <p:nvPr/>
        </p:nvSpPr>
        <p:spPr>
          <a:xfrm>
            <a:off x="0" y="1162667"/>
            <a:ext cx="12192000" cy="1754326"/>
          </a:xfrm>
          <a:prstGeom prst="rect">
            <a:avLst/>
          </a:prstGeom>
        </p:spPr>
        <p:txBody>
          <a:bodyPr wrap="square">
            <a:spAutoFit/>
          </a:bodyPr>
          <a:lstStyle/>
          <a:p>
            <a:r>
              <a:rPr lang="pl-PL" dirty="0"/>
              <a:t>(7)    </a:t>
            </a:r>
            <a:r>
              <a:rPr lang="pl-PL" b="1" dirty="0"/>
              <a:t>Dotacje dla tych którzy wymienili już źródło ciepła - </a:t>
            </a:r>
            <a:r>
              <a:rPr lang="pl-PL" dirty="0"/>
              <a:t>10 tys. zł do inwestycji w domach, w których zamontowane były już ekologiczne źródła ciepła.</a:t>
            </a:r>
          </a:p>
          <a:p>
            <a:r>
              <a:rPr lang="pl-PL" dirty="0"/>
              <a:t>(8)    </a:t>
            </a:r>
            <a:r>
              <a:rPr lang="pl-PL" b="1" dirty="0"/>
              <a:t>Integracja programu Czyste Powietrze z programem STOP SMOG - </a:t>
            </a:r>
            <a:r>
              <a:rPr lang="pl-PL" dirty="0"/>
              <a:t>możliwość 100 % wsparcia dla gospodarstw domowych, którym do tej przysługiwało dofinansowanie od 90% do 60% w ramach programu STOP SMOG. Chęć uzyskania takiego dofinansowania trzeba będzie zgłosić właściwej terytorialnie gminie, która będzie mogła wystąpić o zawarcie umowy w ramach programu STOP SMOG i uzyskać w ten sposób dostęp do środków z Funduszu Termomodernizacji i Remontów.</a:t>
            </a:r>
          </a:p>
        </p:txBody>
      </p:sp>
      <p:graphicFrame>
        <p:nvGraphicFramePr>
          <p:cNvPr id="4" name="Symbol zastępczy zawartości 6">
            <a:extLst>
              <a:ext uri="{FF2B5EF4-FFF2-40B4-BE49-F238E27FC236}">
                <a16:creationId xmlns:a16="http://schemas.microsoft.com/office/drawing/2014/main" id="{ABD237EC-27DF-4BB2-9ACB-AC5C403BC183}"/>
              </a:ext>
            </a:extLst>
          </p:cNvPr>
          <p:cNvGraphicFramePr>
            <a:graphicFrameLocks/>
          </p:cNvGraphicFramePr>
          <p:nvPr>
            <p:extLst>
              <p:ext uri="{D42A27DB-BD31-4B8C-83A1-F6EECF244321}">
                <p14:modId xmlns:p14="http://schemas.microsoft.com/office/powerpoint/2010/main" val="3493834619"/>
              </p:ext>
            </p:extLst>
          </p:nvPr>
        </p:nvGraphicFramePr>
        <p:xfrm>
          <a:off x="1814217" y="2206634"/>
          <a:ext cx="6851037" cy="5125170"/>
        </p:xfrm>
        <a:graphic>
          <a:graphicData uri="http://schemas.openxmlformats.org/drawingml/2006/chart">
            <c:chart xmlns:c="http://schemas.openxmlformats.org/drawingml/2006/chart" xmlns:r="http://schemas.openxmlformats.org/officeDocument/2006/relationships" r:id="rId2"/>
          </a:graphicData>
        </a:graphic>
      </p:graphicFrame>
      <p:sp>
        <p:nvSpPr>
          <p:cNvPr id="6" name="pole tekstowe 5">
            <a:extLst>
              <a:ext uri="{FF2B5EF4-FFF2-40B4-BE49-F238E27FC236}">
                <a16:creationId xmlns:a16="http://schemas.microsoft.com/office/drawing/2014/main" id="{0CDBC470-AC4A-43D7-9E88-4B6113B975A9}"/>
              </a:ext>
            </a:extLst>
          </p:cNvPr>
          <p:cNvSpPr txBox="1"/>
          <p:nvPr/>
        </p:nvSpPr>
        <p:spPr>
          <a:xfrm>
            <a:off x="3919972" y="3013501"/>
            <a:ext cx="5593422" cy="584775"/>
          </a:xfrm>
          <a:prstGeom prst="rect">
            <a:avLst/>
          </a:prstGeom>
          <a:noFill/>
        </p:spPr>
        <p:txBody>
          <a:bodyPr wrap="square" lIns="0" rtlCol="0">
            <a:spAutoFit/>
          </a:bodyPr>
          <a:lstStyle/>
          <a:p>
            <a:pPr lvl="0" algn="ctr"/>
            <a:r>
              <a:rPr lang="pl-PL" sz="1600" dirty="0">
                <a:solidFill>
                  <a:srgbClr val="1E5364"/>
                </a:solidFill>
                <a:latin typeface="Blogger Sans" panose="02000506030000020004" pitchFamily="50" charset="0"/>
                <a:ea typeface="Blogger Sans" panose="02000506030000020004" pitchFamily="50" charset="0"/>
              </a:rPr>
              <a:t>Który z programów dotyczących ochrony środowiska</a:t>
            </a:r>
          </a:p>
          <a:p>
            <a:pPr lvl="0" algn="ctr"/>
            <a:r>
              <a:rPr lang="pl-PL" sz="1600" dirty="0">
                <a:solidFill>
                  <a:srgbClr val="1E5364"/>
                </a:solidFill>
                <a:latin typeface="Blogger Sans" panose="02000506030000020004" pitchFamily="50" charset="0"/>
                <a:ea typeface="Blogger Sans" panose="02000506030000020004" pitchFamily="50" charset="0"/>
              </a:rPr>
              <a:t>jest wg Pana/Pani najważniejszy?</a:t>
            </a:r>
          </a:p>
        </p:txBody>
      </p:sp>
      <p:sp>
        <p:nvSpPr>
          <p:cNvPr id="7" name="Rectangle 8">
            <a:extLst>
              <a:ext uri="{FF2B5EF4-FFF2-40B4-BE49-F238E27FC236}">
                <a16:creationId xmlns:a16="http://schemas.microsoft.com/office/drawing/2014/main" id="{28B4F69E-F756-4649-94EA-FD81CB45B8F6}"/>
              </a:ext>
            </a:extLst>
          </p:cNvPr>
          <p:cNvSpPr>
            <a:spLocks noChangeArrowheads="1"/>
          </p:cNvSpPr>
          <p:nvPr/>
        </p:nvSpPr>
        <p:spPr bwMode="auto">
          <a:xfrm>
            <a:off x="9472612" y="-20359"/>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3"/>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416120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ole tekstowe 9">
            <a:extLst>
              <a:ext uri="{FF2B5EF4-FFF2-40B4-BE49-F238E27FC236}">
                <a16:creationId xmlns:a16="http://schemas.microsoft.com/office/drawing/2014/main" id="{26002DB1-F489-466A-9773-BA21E74CD5FB}"/>
              </a:ext>
            </a:extLst>
          </p:cNvPr>
          <p:cNvSpPr txBox="1"/>
          <p:nvPr/>
        </p:nvSpPr>
        <p:spPr>
          <a:xfrm>
            <a:off x="541891" y="355846"/>
            <a:ext cx="1089441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Odcinek 4 –  Narracja o „godnej emeryturze” (uchwalenie „czternastki”)  </a:t>
            </a:r>
            <a:endPar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2" name="Prostokąt 1">
            <a:extLst>
              <a:ext uri="{FF2B5EF4-FFF2-40B4-BE49-F238E27FC236}">
                <a16:creationId xmlns:a16="http://schemas.microsoft.com/office/drawing/2014/main" id="{4DF76A44-9598-4D97-937E-BEA7B97AB171}"/>
              </a:ext>
            </a:extLst>
          </p:cNvPr>
          <p:cNvSpPr/>
          <p:nvPr/>
        </p:nvSpPr>
        <p:spPr>
          <a:xfrm>
            <a:off x="0" y="855294"/>
            <a:ext cx="12192000" cy="1477328"/>
          </a:xfrm>
          <a:prstGeom prst="rect">
            <a:avLst/>
          </a:prstGeom>
        </p:spPr>
        <p:txBody>
          <a:bodyPr wrap="square">
            <a:spAutoFit/>
          </a:bodyPr>
          <a:lstStyle/>
          <a:p>
            <a:r>
              <a:rPr lang="pl-PL" dirty="0"/>
              <a:t>Wzrasta liczba Polaków w wieku senioralnym i należy im zapewnić opieką zdrowotną, a także wsparcie finansowe. W kwietniu zostaną wypłacone 13 emerytury. W lutym zostanie „uchwalona 14 emerytura”. Program jest skuteczny w grupie starszych osób. Problemem jest to, że to działanie postrzegane jest w badaniach społecznych jako „rozdawnictwo”. Nie byłoby tak, gdyby 13 emerytura była postrzegana jako element kompleksowego programu, skierowanego do seniorów. </a:t>
            </a:r>
          </a:p>
          <a:p>
            <a:endParaRPr lang="pl-PL" b="1" dirty="0"/>
          </a:p>
        </p:txBody>
      </p:sp>
      <p:graphicFrame>
        <p:nvGraphicFramePr>
          <p:cNvPr id="5" name="Tabela 4">
            <a:extLst>
              <a:ext uri="{FF2B5EF4-FFF2-40B4-BE49-F238E27FC236}">
                <a16:creationId xmlns:a16="http://schemas.microsoft.com/office/drawing/2014/main" id="{B0372E3F-AC35-4BFA-B68C-EC8D8CC51899}"/>
              </a:ext>
            </a:extLst>
          </p:cNvPr>
          <p:cNvGraphicFramePr>
            <a:graphicFrameLocks noGrp="1"/>
          </p:cNvGraphicFramePr>
          <p:nvPr>
            <p:extLst>
              <p:ext uri="{D42A27DB-BD31-4B8C-83A1-F6EECF244321}">
                <p14:modId xmlns:p14="http://schemas.microsoft.com/office/powerpoint/2010/main" val="1025564520"/>
              </p:ext>
            </p:extLst>
          </p:nvPr>
        </p:nvGraphicFramePr>
        <p:xfrm>
          <a:off x="2235201" y="2431961"/>
          <a:ext cx="6823483" cy="2133402"/>
        </p:xfrm>
        <a:graphic>
          <a:graphicData uri="http://schemas.openxmlformats.org/drawingml/2006/table">
            <a:tbl>
              <a:tblPr firstRow="1" firstCol="1" bandRow="1">
                <a:tableStyleId>{5C22544A-7EE6-4342-B048-85BDC9FD1C3A}</a:tableStyleId>
              </a:tblPr>
              <a:tblGrid>
                <a:gridCol w="501650">
                  <a:extLst>
                    <a:ext uri="{9D8B030D-6E8A-4147-A177-3AD203B41FA5}">
                      <a16:colId xmlns:a16="http://schemas.microsoft.com/office/drawing/2014/main" val="357625317"/>
                    </a:ext>
                  </a:extLst>
                </a:gridCol>
                <a:gridCol w="6321833">
                  <a:extLst>
                    <a:ext uri="{9D8B030D-6E8A-4147-A177-3AD203B41FA5}">
                      <a16:colId xmlns:a16="http://schemas.microsoft.com/office/drawing/2014/main" val="3451247231"/>
                    </a:ext>
                  </a:extLst>
                </a:gridCol>
              </a:tblGrid>
              <a:tr h="355567">
                <a:tc>
                  <a:txBody>
                    <a:bodyPr/>
                    <a:lstStyle/>
                    <a:p>
                      <a:pPr marL="0" lvl="0" indent="0" algn="ctr">
                        <a:lnSpc>
                          <a:spcPct val="107000"/>
                        </a:lnSpc>
                        <a:spcBef>
                          <a:spcPts val="600"/>
                        </a:spcBef>
                        <a:spcAft>
                          <a:spcPts val="600"/>
                        </a:spcAft>
                        <a:buFont typeface="+mj-lt"/>
                        <a:buNone/>
                      </a:pPr>
                      <a:r>
                        <a:rPr lang="pl-PL" sz="1200" dirty="0">
                          <a:effectLst/>
                        </a:rPr>
                        <a:t>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marL="0" marR="0" lvl="0" indent="0" algn="just" defTabSz="914400" rtl="0" eaLnBrk="1" fontAlgn="auto" latinLnBrk="0" hangingPunct="1">
                        <a:lnSpc>
                          <a:spcPct val="107000"/>
                        </a:lnSpc>
                        <a:spcBef>
                          <a:spcPts val="600"/>
                        </a:spcBef>
                        <a:spcAft>
                          <a:spcPts val="600"/>
                        </a:spcAft>
                        <a:buClrTx/>
                        <a:buSzTx/>
                        <a:buFontTx/>
                        <a:buNone/>
                        <a:tabLst/>
                        <a:defRPr/>
                      </a:pPr>
                      <a:r>
                        <a:rPr lang="pl-PL" sz="1200" dirty="0">
                          <a:effectLst/>
                        </a:rPr>
                        <a:t>Czternasta emerytura.</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904111052"/>
                  </a:ext>
                </a:extLst>
              </a:tr>
              <a:tr h="355567">
                <a:tc>
                  <a:txBody>
                    <a:bodyPr/>
                    <a:lstStyle/>
                    <a:p>
                      <a:pPr marL="0" lvl="0" indent="0" algn="ctr">
                        <a:lnSpc>
                          <a:spcPct val="107000"/>
                        </a:lnSpc>
                        <a:spcBef>
                          <a:spcPts val="600"/>
                        </a:spcBef>
                        <a:spcAft>
                          <a:spcPts val="600"/>
                        </a:spcAft>
                        <a:buFont typeface="+mj-lt"/>
                        <a:buNone/>
                      </a:pPr>
                      <a:r>
                        <a:rPr lang="pl-PL" sz="1200" dirty="0">
                          <a:effectLst/>
                        </a:rPr>
                        <a:t>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07000"/>
                        </a:lnSpc>
                        <a:spcBef>
                          <a:spcPts val="600"/>
                        </a:spcBef>
                        <a:spcAft>
                          <a:spcPts val="600"/>
                        </a:spcAft>
                      </a:pPr>
                      <a:r>
                        <a:rPr lang="pl-PL" sz="1200" dirty="0">
                          <a:effectLst/>
                        </a:rPr>
                        <a:t>Trzynasta emerytura na stałe.</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316590775"/>
                  </a:ext>
                </a:extLst>
              </a:tr>
              <a:tr h="355567">
                <a:tc>
                  <a:txBody>
                    <a:bodyPr/>
                    <a:lstStyle/>
                    <a:p>
                      <a:pPr marL="0" lvl="0" indent="0" algn="ctr">
                        <a:lnSpc>
                          <a:spcPct val="107000"/>
                        </a:lnSpc>
                        <a:spcBef>
                          <a:spcPts val="600"/>
                        </a:spcBef>
                        <a:spcAft>
                          <a:spcPts val="600"/>
                        </a:spcAft>
                        <a:buFont typeface="+mj-lt"/>
                        <a:buNone/>
                      </a:pPr>
                      <a:r>
                        <a:rPr lang="pl-PL" sz="1200" dirty="0">
                          <a:effectLst/>
                        </a:rPr>
                        <a:t>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07000"/>
                        </a:lnSpc>
                        <a:spcBef>
                          <a:spcPts val="600"/>
                        </a:spcBef>
                        <a:spcAft>
                          <a:spcPts val="600"/>
                        </a:spcAft>
                      </a:pPr>
                      <a:r>
                        <a:rPr lang="pl-PL" sz="1200">
                          <a:effectLst/>
                        </a:rPr>
                        <a:t>Rozszerzenie "Opieki 75 Plus" i "Posiłku w domu".</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041792011"/>
                  </a:ext>
                </a:extLst>
              </a:tr>
              <a:tr h="355567">
                <a:tc>
                  <a:txBody>
                    <a:bodyPr/>
                    <a:lstStyle/>
                    <a:p>
                      <a:pPr marL="0" lvl="0" indent="0" algn="ctr">
                        <a:lnSpc>
                          <a:spcPct val="107000"/>
                        </a:lnSpc>
                        <a:spcBef>
                          <a:spcPts val="600"/>
                        </a:spcBef>
                        <a:spcAft>
                          <a:spcPts val="600"/>
                        </a:spcAft>
                        <a:buFont typeface="+mj-lt"/>
                        <a:buNone/>
                      </a:pPr>
                      <a:r>
                        <a:rPr lang="pl-PL" sz="1200" dirty="0">
                          <a:effectLst/>
                        </a:rPr>
                        <a:t>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07000"/>
                        </a:lnSpc>
                        <a:spcBef>
                          <a:spcPts val="600"/>
                        </a:spcBef>
                        <a:spcAft>
                          <a:spcPts val="600"/>
                        </a:spcAft>
                      </a:pPr>
                      <a:r>
                        <a:rPr lang="pl-PL" sz="1200" dirty="0">
                          <a:effectLst/>
                        </a:rPr>
                        <a:t>Emerytura minimalna 1200 zł i utrzymanie waloryzacji kwotowo-procentowej.</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415063238"/>
                  </a:ext>
                </a:extLst>
              </a:tr>
              <a:tr h="355567">
                <a:tc>
                  <a:txBody>
                    <a:bodyPr/>
                    <a:lstStyle/>
                    <a:p>
                      <a:pPr marL="0" lvl="0" indent="0" algn="ctr">
                        <a:lnSpc>
                          <a:spcPct val="107000"/>
                        </a:lnSpc>
                        <a:spcBef>
                          <a:spcPts val="600"/>
                        </a:spcBef>
                        <a:spcAft>
                          <a:spcPts val="600"/>
                        </a:spcAft>
                        <a:buFont typeface="+mj-lt"/>
                        <a:buNone/>
                      </a:pPr>
                      <a:r>
                        <a:rPr lang="pl-PL" sz="1200" dirty="0">
                          <a:effectLst/>
                        </a:rPr>
                        <a:t>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07000"/>
                        </a:lnSpc>
                        <a:spcBef>
                          <a:spcPts val="600"/>
                        </a:spcBef>
                        <a:spcAft>
                          <a:spcPts val="600"/>
                        </a:spcAft>
                      </a:pPr>
                      <a:r>
                        <a:rPr lang="pl-PL" sz="1200">
                          <a:effectLst/>
                        </a:rPr>
                        <a:t>23 mld zł na wsparcie osób starczych i niepełnosprawnych.</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708464383"/>
                  </a:ext>
                </a:extLst>
              </a:tr>
              <a:tr h="355567">
                <a:tc>
                  <a:txBody>
                    <a:bodyPr/>
                    <a:lstStyle/>
                    <a:p>
                      <a:pPr marL="0" lvl="0" indent="0" algn="ctr">
                        <a:lnSpc>
                          <a:spcPct val="107000"/>
                        </a:lnSpc>
                        <a:spcBef>
                          <a:spcPts val="600"/>
                        </a:spcBef>
                        <a:spcAft>
                          <a:spcPts val="600"/>
                        </a:spcAft>
                        <a:buFont typeface="+mj-lt"/>
                        <a:buNone/>
                      </a:pPr>
                      <a:r>
                        <a:rPr lang="pl-PL" sz="1200" dirty="0">
                          <a:effectLst/>
                        </a:rPr>
                        <a:t>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07000"/>
                        </a:lnSpc>
                        <a:spcBef>
                          <a:spcPts val="600"/>
                        </a:spcBef>
                        <a:spcAft>
                          <a:spcPts val="600"/>
                        </a:spcAft>
                      </a:pPr>
                      <a:r>
                        <a:rPr lang="pl-PL" sz="1200" dirty="0">
                          <a:effectLst/>
                        </a:rPr>
                        <a:t>Rozbudowa domów seniora.</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742748293"/>
                  </a:ext>
                </a:extLst>
              </a:tr>
            </a:tbl>
          </a:graphicData>
        </a:graphic>
      </p:graphicFrame>
      <p:sp>
        <p:nvSpPr>
          <p:cNvPr id="6" name="Rectangle 2">
            <a:extLst>
              <a:ext uri="{FF2B5EF4-FFF2-40B4-BE49-F238E27FC236}">
                <a16:creationId xmlns:a16="http://schemas.microsoft.com/office/drawing/2014/main" id="{4E75704B-94E3-4B62-8513-33C1BD59B3D9}"/>
              </a:ext>
            </a:extLst>
          </p:cNvPr>
          <p:cNvSpPr>
            <a:spLocks noChangeArrowheads="1"/>
          </p:cNvSpPr>
          <p:nvPr/>
        </p:nvSpPr>
        <p:spPr bwMode="auto">
          <a:xfrm>
            <a:off x="1138353" y="3031485"/>
            <a:ext cx="14271510" cy="8690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pl-PL"/>
          </a:p>
        </p:txBody>
      </p:sp>
      <p:sp>
        <p:nvSpPr>
          <p:cNvPr id="7" name="Prostokąt 6">
            <a:extLst>
              <a:ext uri="{FF2B5EF4-FFF2-40B4-BE49-F238E27FC236}">
                <a16:creationId xmlns:a16="http://schemas.microsoft.com/office/drawing/2014/main" id="{AC699697-30FB-4C58-9CA1-87D24646917D}"/>
              </a:ext>
            </a:extLst>
          </p:cNvPr>
          <p:cNvSpPr/>
          <p:nvPr/>
        </p:nvSpPr>
        <p:spPr>
          <a:xfrm>
            <a:off x="101600" y="5164887"/>
            <a:ext cx="11690066" cy="1477328"/>
          </a:xfrm>
          <a:prstGeom prst="rect">
            <a:avLst/>
          </a:prstGeom>
        </p:spPr>
        <p:txBody>
          <a:bodyPr wrap="square">
            <a:spAutoFit/>
          </a:bodyPr>
          <a:lstStyle/>
          <a:p>
            <a:r>
              <a:rPr lang="pl-PL" b="0" i="0" dirty="0">
                <a:effectLst/>
              </a:rPr>
              <a:t>W przypadku 14. emerytury jej wypłata będzie zależała od spełnienia kryterium dochodowego. Przewidziana jest też "złotówka za złotówkę" po przekroczeniu kryterium dochodowego. Ciekawe, że „14. emerytura” jest lepiej oceniana niż 13.  14. emerytura będzie wypłacana w listopadzie 2021 roku. Projekt ustawy jest już przygotowany i ma trafić pod obrady Sejmu 14 lutego.</a:t>
            </a:r>
          </a:p>
          <a:p>
            <a:endParaRPr lang="pl-PL" b="0" i="0" dirty="0">
              <a:effectLst/>
            </a:endParaRPr>
          </a:p>
        </p:txBody>
      </p:sp>
      <p:sp>
        <p:nvSpPr>
          <p:cNvPr id="11" name="Rectangle 8">
            <a:extLst>
              <a:ext uri="{FF2B5EF4-FFF2-40B4-BE49-F238E27FC236}">
                <a16:creationId xmlns:a16="http://schemas.microsoft.com/office/drawing/2014/main" id="{967CA690-B16D-482C-BE57-A15244E54543}"/>
              </a:ext>
            </a:extLst>
          </p:cNvPr>
          <p:cNvSpPr>
            <a:spLocks noChangeArrowheads="1"/>
          </p:cNvSpPr>
          <p:nvPr/>
        </p:nvSpPr>
        <p:spPr bwMode="auto">
          <a:xfrm>
            <a:off x="9472612" y="34100"/>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3481211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ole tekstowe 9">
            <a:extLst>
              <a:ext uri="{FF2B5EF4-FFF2-40B4-BE49-F238E27FC236}">
                <a16:creationId xmlns:a16="http://schemas.microsoft.com/office/drawing/2014/main" id="{26002DB1-F489-466A-9773-BA21E74CD5FB}"/>
              </a:ext>
            </a:extLst>
          </p:cNvPr>
          <p:cNvSpPr txBox="1"/>
          <p:nvPr/>
        </p:nvSpPr>
        <p:spPr>
          <a:xfrm>
            <a:off x="0" y="239106"/>
            <a:ext cx="1089441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Odcinek 5 –  Narracja o „nowoczesnej szkole” </a:t>
            </a:r>
          </a:p>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(1000 zeroemisyjnych szkół jako konkretny przykład)</a:t>
            </a:r>
            <a:endPar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2" name="Prostokąt 1">
            <a:extLst>
              <a:ext uri="{FF2B5EF4-FFF2-40B4-BE49-F238E27FC236}">
                <a16:creationId xmlns:a16="http://schemas.microsoft.com/office/drawing/2014/main" id="{4DF76A44-9598-4D97-937E-BEA7B97AB171}"/>
              </a:ext>
            </a:extLst>
          </p:cNvPr>
          <p:cNvSpPr/>
          <p:nvPr/>
        </p:nvSpPr>
        <p:spPr>
          <a:xfrm>
            <a:off x="0" y="1087946"/>
            <a:ext cx="12192000" cy="1754326"/>
          </a:xfrm>
          <a:prstGeom prst="rect">
            <a:avLst/>
          </a:prstGeom>
        </p:spPr>
        <p:txBody>
          <a:bodyPr wrap="square">
            <a:spAutoFit/>
          </a:bodyPr>
          <a:lstStyle/>
          <a:p>
            <a:r>
              <a:rPr lang="pl-PL" dirty="0"/>
              <a:t>Potrzebne jest pokazanie zmian w polskiej szkole. Debata publiczna na temat szkoły koncentruje się na problemie płac nauczycieli, za mało zaś na edukacji dzieci i zmianach w szkole. Prezentacja medialna będzie koncentrować się na zmianach infrastrukturalnych (w tabeli poniżej; nowe zapowiedziane do finansowania z Funduszu Modernizacji Szkół). Ponadto, po likwidacji gimnazjum na nowo warto przemyśleć szkolne programy, gdyż badani rodzice dzieci szkół podstawowych coraz częściej wskazują na taki problem w badaniach (mają wrażenie, iż w 6 i 7 klasie realizowane są trzy lata gimnazjum; chcą odchudzenia programu i unowocześnienia).  </a:t>
            </a:r>
          </a:p>
        </p:txBody>
      </p:sp>
      <p:graphicFrame>
        <p:nvGraphicFramePr>
          <p:cNvPr id="3" name="Tabela 2">
            <a:extLst>
              <a:ext uri="{FF2B5EF4-FFF2-40B4-BE49-F238E27FC236}">
                <a16:creationId xmlns:a16="http://schemas.microsoft.com/office/drawing/2014/main" id="{A362B249-9889-4513-B26F-F5F46E78C720}"/>
              </a:ext>
            </a:extLst>
          </p:cNvPr>
          <p:cNvGraphicFramePr>
            <a:graphicFrameLocks noGrp="1"/>
          </p:cNvGraphicFramePr>
          <p:nvPr>
            <p:extLst>
              <p:ext uri="{D42A27DB-BD31-4B8C-83A1-F6EECF244321}">
                <p14:modId xmlns:p14="http://schemas.microsoft.com/office/powerpoint/2010/main" val="162923655"/>
              </p:ext>
            </p:extLst>
          </p:nvPr>
        </p:nvGraphicFramePr>
        <p:xfrm>
          <a:off x="309277" y="2983226"/>
          <a:ext cx="11359638" cy="3874774"/>
        </p:xfrm>
        <a:graphic>
          <a:graphicData uri="http://schemas.openxmlformats.org/drawingml/2006/table">
            <a:tbl>
              <a:tblPr firstRow="1" firstCol="1" bandRow="1">
                <a:tableStyleId>{5C22544A-7EE6-4342-B048-85BDC9FD1C3A}</a:tableStyleId>
              </a:tblPr>
              <a:tblGrid>
                <a:gridCol w="242339">
                  <a:extLst>
                    <a:ext uri="{9D8B030D-6E8A-4147-A177-3AD203B41FA5}">
                      <a16:colId xmlns:a16="http://schemas.microsoft.com/office/drawing/2014/main" val="4249897929"/>
                    </a:ext>
                  </a:extLst>
                </a:gridCol>
                <a:gridCol w="11117299">
                  <a:extLst>
                    <a:ext uri="{9D8B030D-6E8A-4147-A177-3AD203B41FA5}">
                      <a16:colId xmlns:a16="http://schemas.microsoft.com/office/drawing/2014/main" val="1854221673"/>
                    </a:ext>
                  </a:extLst>
                </a:gridCol>
              </a:tblGrid>
              <a:tr h="1303452">
                <a:tc>
                  <a:txBody>
                    <a:bodyPr/>
                    <a:lstStyle/>
                    <a:p>
                      <a:pPr marL="36000" lvl="0" indent="0" algn="just">
                        <a:lnSpc>
                          <a:spcPct val="107000"/>
                        </a:lnSpc>
                        <a:spcBef>
                          <a:spcPts val="0"/>
                        </a:spcBef>
                        <a:spcAft>
                          <a:spcPts val="0"/>
                        </a:spcAft>
                        <a:buFont typeface="+mj-lt"/>
                        <a:buNone/>
                      </a:pPr>
                      <a:r>
                        <a:rPr lang="pl-PL" sz="1200" dirty="0">
                          <a:effectLst/>
                          <a:latin typeface="+mn-lt"/>
                        </a:rPr>
                        <a:t> </a:t>
                      </a:r>
                      <a:endParaRPr lang="pl-PL" sz="1200" dirty="0">
                        <a:effectLst/>
                        <a:latin typeface="+mn-lt"/>
                        <a:ea typeface="Calibri" panose="020F0502020204030204" pitchFamily="34" charset="0"/>
                        <a:cs typeface="Times New Roman" panose="02020603050405020304" pitchFamily="18" charset="0"/>
                      </a:endParaRPr>
                    </a:p>
                  </a:txBody>
                  <a:tcPr marL="24516" marR="24516" marT="0" marB="0" anchor="ctr"/>
                </a:tc>
                <a:tc>
                  <a:txBody>
                    <a:bodyPr/>
                    <a:lstStyle/>
                    <a:p>
                      <a:pPr marL="36000" algn="just">
                        <a:lnSpc>
                          <a:spcPct val="107000"/>
                        </a:lnSpc>
                        <a:spcBef>
                          <a:spcPts val="0"/>
                        </a:spcBef>
                        <a:spcAft>
                          <a:spcPts val="0"/>
                        </a:spcAft>
                      </a:pPr>
                      <a:r>
                        <a:rPr lang="pl-PL" sz="1200" dirty="0">
                          <a:effectLst/>
                          <a:latin typeface="+mn-lt"/>
                        </a:rPr>
                        <a:t>Nowa „infrastruktura”:</a:t>
                      </a:r>
                    </a:p>
                    <a:p>
                      <a:pPr marL="36000" algn="just">
                        <a:lnSpc>
                          <a:spcPct val="107000"/>
                        </a:lnSpc>
                        <a:spcBef>
                          <a:spcPts val="0"/>
                        </a:spcBef>
                        <a:spcAft>
                          <a:spcPts val="0"/>
                        </a:spcAft>
                      </a:pPr>
                      <a:r>
                        <a:rPr lang="pl-PL" sz="1200" dirty="0">
                          <a:effectLst/>
                          <a:latin typeface="+mn-lt"/>
                        </a:rPr>
                        <a:t>- Uruchomienie środków krajowych i unijnych na program o wartości 2 mld zł, dla szkół m.in. na pomoce dla nauk programowania lub multimedialne tablice;</a:t>
                      </a:r>
                    </a:p>
                    <a:p>
                      <a:pPr marL="36000" algn="just">
                        <a:lnSpc>
                          <a:spcPct val="107000"/>
                        </a:lnSpc>
                        <a:spcBef>
                          <a:spcPts val="0"/>
                        </a:spcBef>
                        <a:spcAft>
                          <a:spcPts val="0"/>
                        </a:spcAft>
                      </a:pPr>
                      <a:r>
                        <a:rPr lang="pl-PL" sz="1200" dirty="0">
                          <a:effectLst/>
                          <a:latin typeface="+mn-lt"/>
                        </a:rPr>
                        <a:t>- Modernizacja i poprawienie jakości pomieszczeń szkolnych dla uczniów;</a:t>
                      </a:r>
                    </a:p>
                    <a:p>
                      <a:pPr marL="36000" algn="just">
                        <a:lnSpc>
                          <a:spcPct val="107000"/>
                        </a:lnSpc>
                        <a:spcBef>
                          <a:spcPts val="0"/>
                        </a:spcBef>
                        <a:spcAft>
                          <a:spcPts val="0"/>
                        </a:spcAft>
                      </a:pPr>
                      <a:r>
                        <a:rPr lang="pl-PL" sz="1200" dirty="0">
                          <a:effectLst/>
                          <a:latin typeface="+mn-lt"/>
                        </a:rPr>
                        <a:t>- Plan stworzenia tysiąca </a:t>
                      </a:r>
                      <a:r>
                        <a:rPr lang="pl-PL" sz="1200" dirty="0" err="1">
                          <a:effectLst/>
                          <a:latin typeface="+mn-lt"/>
                        </a:rPr>
                        <a:t>bezemisyjnych</a:t>
                      </a:r>
                      <a:r>
                        <a:rPr lang="pl-PL" sz="1200" dirty="0">
                          <a:effectLst/>
                          <a:latin typeface="+mn-lt"/>
                        </a:rPr>
                        <a:t> szkół, samowystarczalnych energetycznie; </a:t>
                      </a:r>
                    </a:p>
                    <a:p>
                      <a:pPr marL="36000" algn="just">
                        <a:lnSpc>
                          <a:spcPct val="107000"/>
                        </a:lnSpc>
                        <a:spcBef>
                          <a:spcPts val="0"/>
                        </a:spcBef>
                        <a:spcAft>
                          <a:spcPts val="0"/>
                        </a:spcAft>
                      </a:pPr>
                      <a:r>
                        <a:rPr lang="pl-PL" sz="1200" dirty="0">
                          <a:effectLst/>
                          <a:latin typeface="+mn-lt"/>
                        </a:rPr>
                        <a:t>- Stworzenie platformy z pomocami dydaktycznymi;</a:t>
                      </a:r>
                    </a:p>
                    <a:p>
                      <a:pPr marL="36000" algn="just">
                        <a:lnSpc>
                          <a:spcPct val="107000"/>
                        </a:lnSpc>
                        <a:spcBef>
                          <a:spcPts val="0"/>
                        </a:spcBef>
                        <a:spcAft>
                          <a:spcPts val="0"/>
                        </a:spcAft>
                      </a:pPr>
                      <a:r>
                        <a:rPr lang="pl-PL" sz="1200" dirty="0">
                          <a:effectLst/>
                          <a:latin typeface="+mn-lt"/>
                        </a:rPr>
                        <a:t>- Otwarta Sieć Edukacyjna.</a:t>
                      </a:r>
                      <a:endParaRPr lang="pl-PL" sz="1200" dirty="0">
                        <a:effectLst/>
                        <a:latin typeface="+mn-lt"/>
                        <a:ea typeface="Calibri" panose="020F0502020204030204" pitchFamily="34" charset="0"/>
                        <a:cs typeface="Times New Roman" panose="02020603050405020304" pitchFamily="18" charset="0"/>
                      </a:endParaRPr>
                    </a:p>
                  </a:txBody>
                  <a:tcPr marL="24516" marR="24516" marT="0" marB="0" anchor="ctr"/>
                </a:tc>
                <a:extLst>
                  <a:ext uri="{0D108BD9-81ED-4DB2-BD59-A6C34878D82A}">
                    <a16:rowId xmlns:a16="http://schemas.microsoft.com/office/drawing/2014/main" val="4159077059"/>
                  </a:ext>
                </a:extLst>
              </a:tr>
              <a:tr h="1669192">
                <a:tc>
                  <a:txBody>
                    <a:bodyPr/>
                    <a:lstStyle/>
                    <a:p>
                      <a:pPr marL="36000" lvl="0" indent="-342900" algn="just">
                        <a:lnSpc>
                          <a:spcPct val="107000"/>
                        </a:lnSpc>
                        <a:spcBef>
                          <a:spcPts val="0"/>
                        </a:spcBef>
                        <a:spcAft>
                          <a:spcPts val="0"/>
                        </a:spcAft>
                        <a:buFont typeface="+mj-lt"/>
                        <a:buAutoNum type="arabicPeriod"/>
                      </a:pPr>
                      <a:endParaRPr lang="pl-PL" sz="1200" dirty="0">
                        <a:effectLst/>
                        <a:latin typeface="+mn-lt"/>
                        <a:ea typeface="Calibri" panose="020F0502020204030204" pitchFamily="34" charset="0"/>
                        <a:cs typeface="Times New Roman" panose="02020603050405020304" pitchFamily="18" charset="0"/>
                      </a:endParaRPr>
                    </a:p>
                  </a:txBody>
                  <a:tcPr marL="24516" marR="24516" marT="0" marB="0" anchor="ctr"/>
                </a:tc>
                <a:tc>
                  <a:txBody>
                    <a:bodyPr/>
                    <a:lstStyle/>
                    <a:p>
                      <a:pPr marL="36000" algn="just">
                        <a:lnSpc>
                          <a:spcPct val="107000"/>
                        </a:lnSpc>
                        <a:spcBef>
                          <a:spcPts val="0"/>
                        </a:spcBef>
                        <a:spcAft>
                          <a:spcPts val="0"/>
                        </a:spcAft>
                      </a:pPr>
                      <a:r>
                        <a:rPr lang="pl-PL" sz="1200" dirty="0">
                          <a:effectLst/>
                          <a:latin typeface="+mn-lt"/>
                        </a:rPr>
                        <a:t>Nowy program:</a:t>
                      </a:r>
                    </a:p>
                    <a:p>
                      <a:pPr marL="36000" algn="just">
                        <a:lnSpc>
                          <a:spcPct val="107000"/>
                        </a:lnSpc>
                        <a:spcBef>
                          <a:spcPts val="0"/>
                        </a:spcBef>
                        <a:spcAft>
                          <a:spcPts val="0"/>
                        </a:spcAft>
                      </a:pPr>
                      <a:r>
                        <a:rPr lang="pl-PL" sz="1200" dirty="0">
                          <a:effectLst/>
                          <a:latin typeface="+mn-lt"/>
                        </a:rPr>
                        <a:t>- Po likwidacji gimnazjum na nowo warto przemyśleć szkolne programy, gdyż badani rodzice dzieci szkół podstawowych coraz częściej narzekają na program (chcą ich odchudzenia</a:t>
                      </a:r>
                    </a:p>
                    <a:p>
                      <a:pPr marL="36000" algn="just">
                        <a:lnSpc>
                          <a:spcPct val="107000"/>
                        </a:lnSpc>
                        <a:spcBef>
                          <a:spcPts val="0"/>
                        </a:spcBef>
                        <a:spcAft>
                          <a:spcPts val="0"/>
                        </a:spcAft>
                      </a:pPr>
                      <a:r>
                        <a:rPr lang="pl-PL" sz="1200" dirty="0">
                          <a:effectLst/>
                          <a:latin typeface="+mn-lt"/>
                        </a:rPr>
                        <a:t>- Szkoła zapewni dzieciom i młodzieży sprawne funkcjonowanie w świecie nowych technologii, a równocześnie nauczy szacunku do dziedzictwa</a:t>
                      </a:r>
                      <a:br>
                        <a:rPr lang="pl-PL" sz="1200" dirty="0">
                          <a:effectLst/>
                          <a:latin typeface="+mn-lt"/>
                        </a:rPr>
                      </a:br>
                      <a:r>
                        <a:rPr lang="pl-PL" sz="1200" dirty="0">
                          <a:effectLst/>
                          <a:latin typeface="+mn-lt"/>
                        </a:rPr>
                        <a:t>poprzednich pokoleń. Wychowanie będzie skierowane na świat wartości, pozwalający uczestniczyć w życiu społecznym i odwoływać się do własnej kultury, historii, języka ojczystego i symboli narodowych.</a:t>
                      </a:r>
                    </a:p>
                    <a:p>
                      <a:pPr marL="36000" algn="just">
                        <a:lnSpc>
                          <a:spcPct val="107000"/>
                        </a:lnSpc>
                        <a:spcBef>
                          <a:spcPts val="0"/>
                        </a:spcBef>
                        <a:spcAft>
                          <a:spcPts val="0"/>
                        </a:spcAft>
                      </a:pPr>
                      <a:r>
                        <a:rPr lang="pl-PL" sz="1200" dirty="0">
                          <a:effectLst/>
                          <a:latin typeface="+mn-lt"/>
                        </a:rPr>
                        <a:t>- Uczniowie zdobędą umiejętności krytycznego i logicznego myślenia, szukania samodzielnych rozwiązań, argumentowania swoich wypowiedzi. Nabędą umiejętność współpracy i komunikacji w grupie. Odejdziemy od testowego sprawdzania wiedzy, a zadania otwarte, wymagające samodzielnego myślenia, będą odgrywały większą rolę na egzaminach.</a:t>
                      </a:r>
                    </a:p>
                    <a:p>
                      <a:pPr marL="36000" algn="just">
                        <a:lnSpc>
                          <a:spcPct val="107000"/>
                        </a:lnSpc>
                        <a:spcBef>
                          <a:spcPts val="0"/>
                        </a:spcBef>
                        <a:spcAft>
                          <a:spcPts val="0"/>
                        </a:spcAft>
                      </a:pPr>
                      <a:r>
                        <a:rPr lang="pl-PL" sz="1200" dirty="0">
                          <a:effectLst/>
                          <a:latin typeface="+mn-lt"/>
                        </a:rPr>
                        <a:t>- „Ze względu na potrzeby państwa, przede wszystkim wdrożymy program podnoszenia poziomu nauczania matematyki i przedmiotów ścisłych”</a:t>
                      </a:r>
                    </a:p>
                    <a:p>
                      <a:pPr marL="36000" algn="just">
                        <a:lnSpc>
                          <a:spcPct val="107000"/>
                        </a:lnSpc>
                        <a:spcBef>
                          <a:spcPts val="0"/>
                        </a:spcBef>
                        <a:spcAft>
                          <a:spcPts val="0"/>
                        </a:spcAft>
                      </a:pPr>
                      <a:r>
                        <a:rPr lang="pl-PL" sz="1200" dirty="0">
                          <a:effectLst/>
                          <a:latin typeface="+mn-lt"/>
                        </a:rPr>
                        <a:t>- Dostosowanie programu nauki i szkolnictwa zawodowego do wymagań współczesnych gospodarek;</a:t>
                      </a:r>
                      <a:endParaRPr lang="pl-PL" sz="1200" dirty="0">
                        <a:effectLst/>
                        <a:latin typeface="+mn-lt"/>
                        <a:ea typeface="Calibri" panose="020F0502020204030204" pitchFamily="34" charset="0"/>
                        <a:cs typeface="Times New Roman" panose="02020603050405020304" pitchFamily="18" charset="0"/>
                      </a:endParaRPr>
                    </a:p>
                  </a:txBody>
                  <a:tcPr marL="24516" marR="24516" marT="0" marB="0" anchor="ctr"/>
                </a:tc>
                <a:extLst>
                  <a:ext uri="{0D108BD9-81ED-4DB2-BD59-A6C34878D82A}">
                    <a16:rowId xmlns:a16="http://schemas.microsoft.com/office/drawing/2014/main" val="3881638091"/>
                  </a:ext>
                </a:extLst>
              </a:tr>
              <a:tr h="580581">
                <a:tc>
                  <a:txBody>
                    <a:bodyPr/>
                    <a:lstStyle/>
                    <a:p>
                      <a:pPr marL="0" lvl="0" indent="0" algn="just">
                        <a:lnSpc>
                          <a:spcPct val="107000"/>
                        </a:lnSpc>
                        <a:spcBef>
                          <a:spcPts val="0"/>
                        </a:spcBef>
                        <a:spcAft>
                          <a:spcPts val="0"/>
                        </a:spcAft>
                        <a:buFont typeface="+mj-lt"/>
                        <a:buNone/>
                      </a:pPr>
                      <a:r>
                        <a:rPr lang="pl-PL" sz="1200" dirty="0">
                          <a:effectLst/>
                          <a:latin typeface="+mn-lt"/>
                        </a:rPr>
                        <a:t> </a:t>
                      </a:r>
                      <a:endParaRPr lang="pl-PL" sz="1200" dirty="0">
                        <a:effectLst/>
                        <a:latin typeface="+mn-lt"/>
                        <a:ea typeface="Calibri" panose="020F0502020204030204" pitchFamily="34" charset="0"/>
                        <a:cs typeface="Times New Roman" panose="02020603050405020304" pitchFamily="18" charset="0"/>
                      </a:endParaRPr>
                    </a:p>
                  </a:txBody>
                  <a:tcPr marL="24516" marR="24516" marT="0" marB="0" anchor="ctr"/>
                </a:tc>
                <a:tc>
                  <a:txBody>
                    <a:bodyPr/>
                    <a:lstStyle/>
                    <a:p>
                      <a:pPr marL="36000" algn="just">
                        <a:lnSpc>
                          <a:spcPct val="107000"/>
                        </a:lnSpc>
                        <a:spcBef>
                          <a:spcPts val="0"/>
                        </a:spcBef>
                        <a:spcAft>
                          <a:spcPts val="0"/>
                        </a:spcAft>
                      </a:pPr>
                      <a:r>
                        <a:rPr lang="pl-PL" sz="1200" dirty="0">
                          <a:effectLst/>
                          <a:latin typeface="+mn-lt"/>
                        </a:rPr>
                        <a:t>Nowa szkoła, ale tradycyjnie „opiekuńcza” : </a:t>
                      </a:r>
                    </a:p>
                    <a:p>
                      <a:pPr marL="36000" algn="just">
                        <a:lnSpc>
                          <a:spcPct val="107000"/>
                        </a:lnSpc>
                        <a:spcBef>
                          <a:spcPts val="0"/>
                        </a:spcBef>
                        <a:spcAft>
                          <a:spcPts val="0"/>
                        </a:spcAft>
                      </a:pPr>
                      <a:r>
                        <a:rPr lang="pl-PL" sz="1200" dirty="0">
                          <a:effectLst/>
                          <a:latin typeface="+mn-lt"/>
                        </a:rPr>
                        <a:t>-  ciepły posiłek dla uczniów;</a:t>
                      </a:r>
                    </a:p>
                    <a:p>
                      <a:pPr marL="36000" algn="just">
                        <a:lnSpc>
                          <a:spcPct val="107000"/>
                        </a:lnSpc>
                        <a:spcBef>
                          <a:spcPts val="0"/>
                        </a:spcBef>
                        <a:spcAft>
                          <a:spcPts val="0"/>
                        </a:spcAft>
                      </a:pPr>
                      <a:r>
                        <a:rPr lang="pl-PL" sz="1200" dirty="0">
                          <a:effectLst/>
                          <a:latin typeface="+mn-lt"/>
                        </a:rPr>
                        <a:t>- zapewnienie bezpieczeństwa.</a:t>
                      </a:r>
                      <a:endParaRPr lang="pl-PL" sz="1200" dirty="0">
                        <a:effectLst/>
                        <a:latin typeface="+mn-lt"/>
                        <a:ea typeface="Calibri" panose="020F0502020204030204" pitchFamily="34" charset="0"/>
                        <a:cs typeface="Times New Roman" panose="02020603050405020304" pitchFamily="18" charset="0"/>
                      </a:endParaRPr>
                    </a:p>
                  </a:txBody>
                  <a:tcPr marL="24516" marR="24516" marT="0" marB="0" anchor="ctr"/>
                </a:tc>
                <a:extLst>
                  <a:ext uri="{0D108BD9-81ED-4DB2-BD59-A6C34878D82A}">
                    <a16:rowId xmlns:a16="http://schemas.microsoft.com/office/drawing/2014/main" val="3710428429"/>
                  </a:ext>
                </a:extLst>
              </a:tr>
              <a:tr h="238014">
                <a:tc>
                  <a:txBody>
                    <a:bodyPr/>
                    <a:lstStyle/>
                    <a:p>
                      <a:pPr marL="0" lvl="0" indent="0" algn="just">
                        <a:lnSpc>
                          <a:spcPct val="107000"/>
                        </a:lnSpc>
                        <a:spcBef>
                          <a:spcPts val="0"/>
                        </a:spcBef>
                        <a:spcAft>
                          <a:spcPts val="0"/>
                        </a:spcAft>
                        <a:buFont typeface="+mj-lt"/>
                        <a:buNone/>
                      </a:pPr>
                      <a:r>
                        <a:rPr lang="pl-PL" sz="1200" dirty="0">
                          <a:effectLst/>
                          <a:latin typeface="+mn-lt"/>
                        </a:rPr>
                        <a:t> </a:t>
                      </a:r>
                      <a:endParaRPr lang="pl-PL" sz="1200" dirty="0">
                        <a:effectLst/>
                        <a:latin typeface="+mn-lt"/>
                        <a:ea typeface="Calibri" panose="020F0502020204030204" pitchFamily="34" charset="0"/>
                        <a:cs typeface="Times New Roman" panose="02020603050405020304" pitchFamily="18" charset="0"/>
                      </a:endParaRPr>
                    </a:p>
                  </a:txBody>
                  <a:tcPr marL="24516" marR="24516" marT="0" marB="0" anchor="ctr"/>
                </a:tc>
                <a:tc>
                  <a:txBody>
                    <a:bodyPr/>
                    <a:lstStyle/>
                    <a:p>
                      <a:pPr marL="36000" algn="just">
                        <a:lnSpc>
                          <a:spcPct val="107000"/>
                        </a:lnSpc>
                        <a:spcBef>
                          <a:spcPts val="0"/>
                        </a:spcBef>
                        <a:spcAft>
                          <a:spcPts val="0"/>
                        </a:spcAft>
                      </a:pPr>
                      <a:r>
                        <a:rPr lang="pl-PL" sz="1200" dirty="0">
                          <a:effectLst/>
                          <a:latin typeface="+mn-lt"/>
                        </a:rPr>
                        <a:t>Nowa pragmatyka zawodowa nauczycieli</a:t>
                      </a:r>
                      <a:endParaRPr lang="pl-PL" sz="1200" dirty="0">
                        <a:effectLst/>
                        <a:latin typeface="+mn-lt"/>
                        <a:ea typeface="Calibri" panose="020F0502020204030204" pitchFamily="34" charset="0"/>
                        <a:cs typeface="Times New Roman" panose="02020603050405020304" pitchFamily="18" charset="0"/>
                      </a:endParaRPr>
                    </a:p>
                  </a:txBody>
                  <a:tcPr marL="24516" marR="24516" marT="0" marB="0" anchor="ctr"/>
                </a:tc>
                <a:extLst>
                  <a:ext uri="{0D108BD9-81ED-4DB2-BD59-A6C34878D82A}">
                    <a16:rowId xmlns:a16="http://schemas.microsoft.com/office/drawing/2014/main" val="3415655911"/>
                  </a:ext>
                </a:extLst>
              </a:tr>
            </a:tbl>
          </a:graphicData>
        </a:graphic>
      </p:graphicFrame>
      <p:sp>
        <p:nvSpPr>
          <p:cNvPr id="6" name="Rectangle 8">
            <a:extLst>
              <a:ext uri="{FF2B5EF4-FFF2-40B4-BE49-F238E27FC236}">
                <a16:creationId xmlns:a16="http://schemas.microsoft.com/office/drawing/2014/main" id="{E37B567F-D2D5-43C1-8361-7AA8B163DE46}"/>
              </a:ext>
            </a:extLst>
          </p:cNvPr>
          <p:cNvSpPr>
            <a:spLocks noChangeArrowheads="1"/>
          </p:cNvSpPr>
          <p:nvPr/>
        </p:nvSpPr>
        <p:spPr bwMode="auto">
          <a:xfrm>
            <a:off x="9472612" y="16528"/>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18983206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ole tekstowe 9">
            <a:extLst>
              <a:ext uri="{FF2B5EF4-FFF2-40B4-BE49-F238E27FC236}">
                <a16:creationId xmlns:a16="http://schemas.microsoft.com/office/drawing/2014/main" id="{26002DB1-F489-466A-9773-BA21E74CD5FB}"/>
              </a:ext>
            </a:extLst>
          </p:cNvPr>
          <p:cNvSpPr txBox="1"/>
          <p:nvPr/>
        </p:nvSpPr>
        <p:spPr>
          <a:xfrm>
            <a:off x="541891" y="355846"/>
            <a:ext cx="1089441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Odcinek 5 –  1000 zeroemisyjnych szkół</a:t>
            </a:r>
            <a:endPar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2" name="Prostokąt 1">
            <a:extLst>
              <a:ext uri="{FF2B5EF4-FFF2-40B4-BE49-F238E27FC236}">
                <a16:creationId xmlns:a16="http://schemas.microsoft.com/office/drawing/2014/main" id="{4DF76A44-9598-4D97-937E-BEA7B97AB171}"/>
              </a:ext>
            </a:extLst>
          </p:cNvPr>
          <p:cNvSpPr/>
          <p:nvPr/>
        </p:nvSpPr>
        <p:spPr>
          <a:xfrm>
            <a:off x="0" y="1995612"/>
            <a:ext cx="12192000" cy="4524315"/>
          </a:xfrm>
          <a:prstGeom prst="rect">
            <a:avLst/>
          </a:prstGeom>
        </p:spPr>
        <p:txBody>
          <a:bodyPr wrap="square">
            <a:spAutoFit/>
          </a:bodyPr>
          <a:lstStyle/>
          <a:p>
            <a:r>
              <a:rPr lang="pl-PL" b="1" u="sng" dirty="0"/>
              <a:t>Koncepcja Programu:</a:t>
            </a:r>
            <a:endParaRPr lang="pl-PL" dirty="0"/>
          </a:p>
          <a:p>
            <a:r>
              <a:rPr lang="pl-PL" dirty="0"/>
              <a:t> </a:t>
            </a:r>
          </a:p>
          <a:p>
            <a:pPr lvl="0"/>
            <a:r>
              <a:rPr lang="pl-PL" dirty="0"/>
              <a:t>Program będzie polegał na wsparciu procesu termomodernizacji w obiektach oświatowych poprzez zaangażowanie środków publicznych, przy czym główny ciężar finansowania i realizacji będzie się opierał na formule ESCO i realizacji projektów termomodernizacyjnych w formule PPP.</a:t>
            </a:r>
          </a:p>
          <a:p>
            <a:pPr lvl="0"/>
            <a:r>
              <a:rPr lang="pl-PL" dirty="0"/>
              <a:t>Stroną umów zawieranych z partnerami prywatnymi wyłonionymi w postępowaniach o zamówienie publiczne będą organy założycielskie jednostek oświatowych, czyli jednostki samorządu terytorialnego, starostwa powiatowe, urzędy marszałkowskie i inne.</a:t>
            </a:r>
          </a:p>
          <a:p>
            <a:pPr lvl="0"/>
            <a:r>
              <a:rPr lang="pl-PL" dirty="0"/>
              <a:t>Umowy ESCO/PPP zawierane w ramach programu będą obejmowały okres 12 lat, w którym przez 10 lat wymagane będzie utrzymanie efektu energetycznego na ustalonym w umowie poziomie.</a:t>
            </a:r>
          </a:p>
          <a:p>
            <a:pPr lvl="0"/>
            <a:r>
              <a:rPr lang="pl-PL" dirty="0"/>
              <a:t>Istotnym elementem motywującym podmioty publiczne do udziału w programie są zmiany legislacyjne mające na celu zmodyfikowanie wskaźnika obsługi zadłużenia JST, o którym mowa w art. 243 ust. 1 ustawy z dnia 27 sierpnia 2009 r. o finansach publicznych (Dz. U. z 2019 r. poz. 869 z </a:t>
            </a:r>
            <a:r>
              <a:rPr lang="pl-PL" dirty="0" err="1"/>
              <a:t>późn</a:t>
            </a:r>
            <a:r>
              <a:rPr lang="pl-PL" dirty="0"/>
              <a:t>. zm.), w odniesieniu do projektów realizowanych w sektorze efektywności energetycznej.</a:t>
            </a:r>
          </a:p>
          <a:p>
            <a:pPr lvl="0"/>
            <a:r>
              <a:rPr lang="pl-PL" dirty="0"/>
              <a:t>Finansowanie w ramach programu będzie miało formę pożyczki NFOŚiGW z możliwością umorzenia w przypadku realizacji przez projekt założonego efektu energetycznego.</a:t>
            </a:r>
          </a:p>
        </p:txBody>
      </p:sp>
      <p:grpSp>
        <p:nvGrpSpPr>
          <p:cNvPr id="4" name="Grupa 3">
            <a:extLst>
              <a:ext uri="{FF2B5EF4-FFF2-40B4-BE49-F238E27FC236}">
                <a16:creationId xmlns:a16="http://schemas.microsoft.com/office/drawing/2014/main" id="{172EAFC1-060D-4ADF-A429-B6D380CD07AF}"/>
              </a:ext>
            </a:extLst>
          </p:cNvPr>
          <p:cNvGrpSpPr/>
          <p:nvPr/>
        </p:nvGrpSpPr>
        <p:grpSpPr>
          <a:xfrm>
            <a:off x="6185830" y="660646"/>
            <a:ext cx="4298316" cy="1510030"/>
            <a:chOff x="0" y="0"/>
            <a:chExt cx="4720856" cy="1658679"/>
          </a:xfrm>
        </p:grpSpPr>
        <p:pic>
          <p:nvPicPr>
            <p:cNvPr id="5" name="Obraz 4">
              <a:extLst>
                <a:ext uri="{FF2B5EF4-FFF2-40B4-BE49-F238E27FC236}">
                  <a16:creationId xmlns:a16="http://schemas.microsoft.com/office/drawing/2014/main" id="{545E7078-439D-4BDD-83B3-892B65F43CAC}"/>
                </a:ext>
              </a:extLst>
            </p:cNvPr>
            <p:cNvPicPr>
              <a:picLocks noChangeAspect="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0" y="0"/>
              <a:ext cx="2073349" cy="1658679"/>
            </a:xfrm>
            <a:prstGeom prst="rect">
              <a:avLst/>
            </a:prstGeom>
          </p:spPr>
        </p:pic>
        <p:pic>
          <p:nvPicPr>
            <p:cNvPr id="6" name="Obraz 5">
              <a:extLst>
                <a:ext uri="{FF2B5EF4-FFF2-40B4-BE49-F238E27FC236}">
                  <a16:creationId xmlns:a16="http://schemas.microsoft.com/office/drawing/2014/main" id="{BC9036B8-32D1-45DE-9413-08248C970276}"/>
                </a:ext>
              </a:extLst>
            </p:cNvPr>
            <p:cNvPicPr>
              <a:picLocks noChangeAspect="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2647507" y="0"/>
              <a:ext cx="2073349" cy="1658679"/>
            </a:xfrm>
            <a:prstGeom prst="rect">
              <a:avLst/>
            </a:prstGeom>
          </p:spPr>
        </p:pic>
        <p:pic>
          <p:nvPicPr>
            <p:cNvPr id="7" name="Obraz 6">
              <a:extLst>
                <a:ext uri="{FF2B5EF4-FFF2-40B4-BE49-F238E27FC236}">
                  <a16:creationId xmlns:a16="http://schemas.microsoft.com/office/drawing/2014/main" id="{D791EF26-1067-4025-999B-3F0B5C7A2B6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6920" t="4684"/>
            <a:stretch/>
          </p:blipFill>
          <p:spPr>
            <a:xfrm>
              <a:off x="1701209" y="542260"/>
              <a:ext cx="1254642" cy="903767"/>
            </a:xfrm>
            <a:prstGeom prst="rect">
              <a:avLst/>
            </a:prstGeom>
            <a:ln>
              <a:noFill/>
            </a:ln>
            <a:effectLst>
              <a:softEdge rad="63500"/>
            </a:effectLst>
          </p:spPr>
        </p:pic>
      </p:grpSp>
      <p:pic>
        <p:nvPicPr>
          <p:cNvPr id="3" name="Obraz 2">
            <a:extLst>
              <a:ext uri="{FF2B5EF4-FFF2-40B4-BE49-F238E27FC236}">
                <a16:creationId xmlns:a16="http://schemas.microsoft.com/office/drawing/2014/main" id="{E685F65D-6C7E-4165-9923-F73B9DC19823}"/>
              </a:ext>
            </a:extLst>
          </p:cNvPr>
          <p:cNvPicPr>
            <a:picLocks noChangeAspect="1"/>
          </p:cNvPicPr>
          <p:nvPr/>
        </p:nvPicPr>
        <p:blipFill>
          <a:blip r:embed="rId4"/>
          <a:stretch>
            <a:fillRect/>
          </a:stretch>
        </p:blipFill>
        <p:spPr>
          <a:xfrm>
            <a:off x="8677584" y="658737"/>
            <a:ext cx="1889924" cy="1511939"/>
          </a:xfrm>
          <a:prstGeom prst="rect">
            <a:avLst/>
          </a:prstGeom>
        </p:spPr>
      </p:pic>
      <p:sp>
        <p:nvSpPr>
          <p:cNvPr id="11" name="Rectangle 8">
            <a:extLst>
              <a:ext uri="{FF2B5EF4-FFF2-40B4-BE49-F238E27FC236}">
                <a16:creationId xmlns:a16="http://schemas.microsoft.com/office/drawing/2014/main" id="{98CCC576-EF59-4225-B71A-43B8F886A1D8}"/>
              </a:ext>
            </a:extLst>
          </p:cNvPr>
          <p:cNvSpPr>
            <a:spLocks noChangeArrowheads="1"/>
          </p:cNvSpPr>
          <p:nvPr/>
        </p:nvSpPr>
        <p:spPr bwMode="auto">
          <a:xfrm>
            <a:off x="9472612" y="-64903"/>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5"/>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2015577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ole tekstowe 9">
            <a:extLst>
              <a:ext uri="{FF2B5EF4-FFF2-40B4-BE49-F238E27FC236}">
                <a16:creationId xmlns:a16="http://schemas.microsoft.com/office/drawing/2014/main" id="{26002DB1-F489-466A-9773-BA21E74CD5FB}"/>
              </a:ext>
            </a:extLst>
          </p:cNvPr>
          <p:cNvSpPr txBox="1"/>
          <p:nvPr/>
        </p:nvSpPr>
        <p:spPr>
          <a:xfrm>
            <a:off x="-62104" y="314295"/>
            <a:ext cx="1089441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Odcinek 6 –  „Wieś+” (Dobrostan+, kalendarz uzyskiwania „równych dopłat”)</a:t>
            </a:r>
            <a:endPar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2" name="Prostokąt 1">
            <a:extLst>
              <a:ext uri="{FF2B5EF4-FFF2-40B4-BE49-F238E27FC236}">
                <a16:creationId xmlns:a16="http://schemas.microsoft.com/office/drawing/2014/main" id="{4DF76A44-9598-4D97-937E-BEA7B97AB171}"/>
              </a:ext>
            </a:extLst>
          </p:cNvPr>
          <p:cNvSpPr/>
          <p:nvPr/>
        </p:nvSpPr>
        <p:spPr>
          <a:xfrm>
            <a:off x="0" y="855294"/>
            <a:ext cx="12192000" cy="2308324"/>
          </a:xfrm>
          <a:prstGeom prst="rect">
            <a:avLst/>
          </a:prstGeom>
        </p:spPr>
        <p:txBody>
          <a:bodyPr wrap="square">
            <a:spAutoFit/>
          </a:bodyPr>
          <a:lstStyle/>
          <a:p>
            <a:r>
              <a:rPr lang="pl-PL" dirty="0"/>
              <a:t>Zebranie projektów kierowanych do mieszkańców wsi w jeden flagowy (narrację dotyczącą działań rządu na wsi). W lutym można pokazać działanie programu dobrostan+   i zapowiedzieć harmonogram negocjacji w sprawie dopłat (ten element powinien zaprezentować Janusz Wojciechowski). To ostatni element „5 na 100 dni” rządu. Jest najmniej konkretny, więc najlepiej umieścić go w podsumowaniu „wyborczej piątki” (28 lutego).</a:t>
            </a:r>
          </a:p>
          <a:p>
            <a:endParaRPr lang="pl-PL" b="1" dirty="0"/>
          </a:p>
          <a:p>
            <a:endParaRPr lang="pl-PL" b="1" dirty="0"/>
          </a:p>
          <a:p>
            <a:endParaRPr lang="pl-PL" b="1" dirty="0"/>
          </a:p>
          <a:p>
            <a:endParaRPr lang="pl-PL" b="1" dirty="0"/>
          </a:p>
        </p:txBody>
      </p:sp>
      <p:sp>
        <p:nvSpPr>
          <p:cNvPr id="4" name="Rectangle 2">
            <a:extLst>
              <a:ext uri="{FF2B5EF4-FFF2-40B4-BE49-F238E27FC236}">
                <a16:creationId xmlns:a16="http://schemas.microsoft.com/office/drawing/2014/main" id="{CA859874-1D14-4284-9058-3BE0920C5A14}"/>
              </a:ext>
            </a:extLst>
          </p:cNvPr>
          <p:cNvSpPr>
            <a:spLocks noChangeArrowheads="1"/>
          </p:cNvSpPr>
          <p:nvPr/>
        </p:nvSpPr>
        <p:spPr bwMode="auto">
          <a:xfrm>
            <a:off x="138777" y="2066281"/>
            <a:ext cx="10907281" cy="432988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223767" rIns="0" bIns="223767"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b="1" i="0" u="none" strike="noStrike" cap="none" normalizeH="0" baseline="0" dirty="0">
                <a:ln>
                  <a:noFill/>
                </a:ln>
                <a:solidFill>
                  <a:srgbClr val="333333"/>
                </a:solidFill>
                <a:effectLst/>
                <a:latin typeface="+mn-lt"/>
              </a:rPr>
              <a:t>Dotacje „krowa plus” i „świnia plus” będą udzielane za realizację zobowiązań w zakresie dobrostanu zwierząt, </a:t>
            </a:r>
          </a:p>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b="1" i="0" u="none" strike="noStrike" cap="none" normalizeH="0" baseline="0" dirty="0">
                <a:ln>
                  <a:noFill/>
                </a:ln>
                <a:solidFill>
                  <a:srgbClr val="333333"/>
                </a:solidFill>
                <a:effectLst/>
                <a:latin typeface="+mn-lt"/>
              </a:rPr>
              <a:t>które wykraczają ponad odpowiednie obowiązkowe normy dotyczące bytowania zwierząt gospodarskich</a:t>
            </a:r>
            <a:r>
              <a:rPr kumimoji="0" lang="pl-PL" altLang="pl-PL" b="0" i="0" u="none" strike="noStrike" cap="none" normalizeH="0" baseline="0" dirty="0">
                <a:ln>
                  <a:noFill/>
                </a:ln>
                <a:solidFill>
                  <a:srgbClr val="333333"/>
                </a:solidFill>
                <a:effectLst/>
                <a:latin typeface="+mn-lt"/>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b="0" i="0" u="none" strike="noStrike" cap="none" normalizeH="0" baseline="0" dirty="0">
                <a:ln>
                  <a:noFill/>
                </a:ln>
                <a:solidFill>
                  <a:srgbClr val="333333"/>
                </a:solidFill>
                <a:effectLst/>
                <a:latin typeface="+mn-lt"/>
              </a:rPr>
              <a:t>Dotacje mają zrekompensować rolnikom poniesione koszty czy utracone dochody związane z prowadzeniem praktyk </a:t>
            </a:r>
          </a:p>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b="0" i="0" u="none" strike="noStrike" cap="none" normalizeH="0" baseline="0" dirty="0">
                <a:ln>
                  <a:noFill/>
                </a:ln>
                <a:solidFill>
                  <a:srgbClr val="333333"/>
                </a:solidFill>
                <a:effectLst/>
                <a:latin typeface="+mn-lt"/>
              </a:rPr>
              <a:t>podwyższonego dobrostanu zwierząt gospodarskich. </a:t>
            </a:r>
            <a:endParaRPr kumimoji="0" lang="pl-PL" altLang="pl-PL" b="1" i="0" u="none" strike="noStrike" cap="none" normalizeH="0" baseline="0" dirty="0">
              <a:ln>
                <a:noFill/>
              </a:ln>
              <a:solidFill>
                <a:srgbClr val="333333"/>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pl-PL" altLang="pl-PL" b="1" i="0" u="none" strike="noStrike" cap="none" normalizeH="0" baseline="0" dirty="0">
                <a:ln>
                  <a:noFill/>
                </a:ln>
                <a:solidFill>
                  <a:srgbClr val="333333"/>
                </a:solidFill>
                <a:effectLst/>
                <a:latin typeface="+mn-lt"/>
              </a:rPr>
            </a:br>
            <a:r>
              <a:rPr kumimoji="0" lang="pl-PL" altLang="pl-PL" b="1" i="0" u="none" strike="noStrike" cap="none" normalizeH="0" baseline="0" dirty="0">
                <a:ln>
                  <a:noFill/>
                </a:ln>
                <a:solidFill>
                  <a:srgbClr val="333333"/>
                </a:solidFill>
                <a:effectLst/>
                <a:latin typeface="+mn-lt"/>
              </a:rPr>
              <a:t>Jakie będą stawki dopłat krowa plus i świnia plus?</a:t>
            </a:r>
          </a:p>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b="1" i="0" u="none" strike="noStrike" cap="none" normalizeH="0" baseline="0" dirty="0">
                <a:ln>
                  <a:noFill/>
                </a:ln>
                <a:solidFill>
                  <a:srgbClr val="333333"/>
                </a:solidFill>
                <a:effectLst/>
                <a:latin typeface="+mn-lt"/>
              </a:rPr>
              <a:t>Rząd określił, że stawki dotacji krowa plus i świnia plus na rok będą wynosić: </a:t>
            </a:r>
            <a:endParaRPr kumimoji="0" lang="pl-PL" altLang="pl-PL"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pl-PL" altLang="pl-PL" b="1" i="0" u="none" strike="noStrike" cap="none" normalizeH="0" baseline="0" dirty="0">
                <a:ln>
                  <a:noFill/>
                </a:ln>
                <a:solidFill>
                  <a:srgbClr val="333333"/>
                </a:solidFill>
                <a:effectLst/>
                <a:latin typeface="+mn-lt"/>
              </a:rPr>
              <a:t>595 złotych na krowę mleczną za zwiększenie powierzchni</a:t>
            </a:r>
            <a:r>
              <a:rPr kumimoji="0" lang="pl-PL" altLang="pl-PL" b="0" i="0" u="none" strike="noStrike" cap="none" normalizeH="0" baseline="0" dirty="0">
                <a:ln>
                  <a:noFill/>
                </a:ln>
                <a:solidFill>
                  <a:srgbClr val="333333"/>
                </a:solidFill>
                <a:effectLst/>
                <a:latin typeface="+mn-lt"/>
              </a:rPr>
              <a:t> na krowę w oborze,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pl-PL" altLang="pl-PL" b="1" i="0" u="none" strike="noStrike" cap="none" normalizeH="0" baseline="0" dirty="0">
                <a:ln>
                  <a:noFill/>
                </a:ln>
                <a:solidFill>
                  <a:srgbClr val="333333"/>
                </a:solidFill>
                <a:effectLst/>
                <a:latin typeface="+mn-lt"/>
              </a:rPr>
              <a:t>329 złotych na krowę „mamkę” za dostęp do wybiegu</a:t>
            </a:r>
            <a:r>
              <a:rPr kumimoji="0" lang="pl-PL" altLang="pl-PL" b="0" i="0" u="none" strike="noStrike" cap="none" normalizeH="0" baseline="0" dirty="0">
                <a:ln>
                  <a:noFill/>
                </a:ln>
                <a:solidFill>
                  <a:srgbClr val="333333"/>
                </a:solidFill>
                <a:effectLst/>
                <a:latin typeface="+mn-lt"/>
              </a:rPr>
              <a:t> poza okresem wypasu,</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pl-PL" altLang="pl-PL" b="1" i="0" u="none" strike="noStrike" cap="none" normalizeH="0" baseline="0" dirty="0">
                <a:ln>
                  <a:noFill/>
                </a:ln>
                <a:solidFill>
                  <a:srgbClr val="333333"/>
                </a:solidFill>
                <a:effectLst/>
                <a:latin typeface="+mn-lt"/>
              </a:rPr>
              <a:t>185 zł na krowę mleczną za wypas</a:t>
            </a:r>
            <a:r>
              <a:rPr kumimoji="0" lang="pl-PL" altLang="pl-PL" b="0" i="0" u="none" strike="noStrike" cap="none" normalizeH="0" baseline="0" dirty="0">
                <a:ln>
                  <a:noFill/>
                </a:ln>
                <a:solidFill>
                  <a:srgbClr val="333333"/>
                </a:solidFill>
                <a:effectLst/>
                <a:latin typeface="+mn-lt"/>
              </a:rPr>
              <a:t> na pastwiskach przez min. 4 miesiące,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pl-PL" altLang="pl-PL" b="1" i="0" u="none" strike="noStrike" cap="none" normalizeH="0" baseline="0" dirty="0">
                <a:ln>
                  <a:noFill/>
                </a:ln>
                <a:solidFill>
                  <a:srgbClr val="333333"/>
                </a:solidFill>
                <a:effectLst/>
                <a:latin typeface="+mn-lt"/>
              </a:rPr>
              <a:t>301 zł na lochę za zwiększoną powierzchnię</a:t>
            </a:r>
            <a:r>
              <a:rPr kumimoji="0" lang="pl-PL" altLang="pl-PL" b="0" i="0" u="none" strike="noStrike" cap="none" normalizeH="0" baseline="0" dirty="0">
                <a:ln>
                  <a:noFill/>
                </a:ln>
                <a:solidFill>
                  <a:srgbClr val="333333"/>
                </a:solidFill>
                <a:effectLst/>
                <a:latin typeface="+mn-lt"/>
              </a:rPr>
              <a:t> w chlewni,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pl-PL" altLang="pl-PL" b="1" i="0" u="none" strike="noStrike" cap="none" normalizeH="0" baseline="0" dirty="0">
                <a:ln>
                  <a:noFill/>
                </a:ln>
                <a:solidFill>
                  <a:srgbClr val="333333"/>
                </a:solidFill>
                <a:effectLst/>
                <a:latin typeface="+mn-lt"/>
              </a:rPr>
              <a:t>24 zł na warchlaka i tucznika za zwiększoną powierzchnię</a:t>
            </a:r>
            <a:r>
              <a:rPr kumimoji="0" lang="pl-PL" altLang="pl-PL" b="0" i="0" u="none" strike="noStrike" cap="none" normalizeH="0" baseline="0" dirty="0">
                <a:ln>
                  <a:noFill/>
                </a:ln>
                <a:solidFill>
                  <a:srgbClr val="333333"/>
                </a:solidFill>
                <a:effectLst/>
                <a:latin typeface="+mn-lt"/>
              </a:rPr>
              <a:t> w chlewni. </a:t>
            </a:r>
          </a:p>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b="0" i="0" u="none" strike="noStrike" cap="none" normalizeH="0" baseline="0" dirty="0">
                <a:ln>
                  <a:noFill/>
                </a:ln>
                <a:solidFill>
                  <a:srgbClr val="333333"/>
                </a:solidFill>
                <a:effectLst/>
                <a:latin typeface="+mn-lt"/>
              </a:rPr>
              <a:t>Według wyliczeń ministerstwa rolnictwa, łącznie z dotacji może skorzystać nawet 65 tys. gospodarstw rolnych.</a:t>
            </a:r>
            <a:br>
              <a:rPr kumimoji="0" lang="pl-PL" altLang="pl-PL" b="0" i="0" u="none" strike="noStrike" cap="none" normalizeH="0" baseline="0" dirty="0">
                <a:ln>
                  <a:noFill/>
                </a:ln>
                <a:solidFill>
                  <a:srgbClr val="333333"/>
                </a:solidFill>
                <a:effectLst/>
                <a:latin typeface="+mn-lt"/>
              </a:rPr>
            </a:br>
            <a:r>
              <a:rPr kumimoji="0" lang="pl-PL" altLang="pl-PL" b="1" i="0" u="none" strike="noStrike" cap="none" normalizeH="0" baseline="0" dirty="0">
                <a:ln>
                  <a:noFill/>
                </a:ln>
                <a:solidFill>
                  <a:srgbClr val="333333"/>
                </a:solidFill>
                <a:effectLst/>
                <a:latin typeface="+mn-lt"/>
              </a:rPr>
              <a:t>Z PROW 2014-2020 na „Dobrostan zwierząt” ma zostać przeznaczonych 50 mln euro. </a:t>
            </a:r>
            <a:endParaRPr kumimoji="0" lang="pl-PL" altLang="pl-PL" b="0" i="0" u="none" strike="noStrike" cap="none" normalizeH="0" baseline="0" dirty="0">
              <a:ln>
                <a:noFill/>
              </a:ln>
              <a:solidFill>
                <a:schemeClr val="tx1"/>
              </a:solidFill>
              <a:effectLst/>
              <a:latin typeface="+mn-lt"/>
            </a:endParaRPr>
          </a:p>
        </p:txBody>
      </p:sp>
      <p:sp>
        <p:nvSpPr>
          <p:cNvPr id="9" name="Rectangle 8">
            <a:extLst>
              <a:ext uri="{FF2B5EF4-FFF2-40B4-BE49-F238E27FC236}">
                <a16:creationId xmlns:a16="http://schemas.microsoft.com/office/drawing/2014/main" id="{423A900A-7019-4910-9929-13E261BBBCAC}"/>
              </a:ext>
            </a:extLst>
          </p:cNvPr>
          <p:cNvSpPr>
            <a:spLocks noChangeArrowheads="1"/>
          </p:cNvSpPr>
          <p:nvPr/>
        </p:nvSpPr>
        <p:spPr bwMode="auto">
          <a:xfrm>
            <a:off x="9472612" y="0"/>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2098230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ole tekstowe 9">
            <a:extLst>
              <a:ext uri="{FF2B5EF4-FFF2-40B4-BE49-F238E27FC236}">
                <a16:creationId xmlns:a16="http://schemas.microsoft.com/office/drawing/2014/main" id="{26002DB1-F489-466A-9773-BA21E74CD5FB}"/>
              </a:ext>
            </a:extLst>
          </p:cNvPr>
          <p:cNvSpPr txBox="1"/>
          <p:nvPr/>
        </p:nvSpPr>
        <p:spPr>
          <a:xfrm>
            <a:off x="541891" y="355846"/>
            <a:ext cx="1089441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Odcinek 7 –  „Rodzina+”</a:t>
            </a:r>
            <a:endPar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2" name="Prostokąt 1">
            <a:extLst>
              <a:ext uri="{FF2B5EF4-FFF2-40B4-BE49-F238E27FC236}">
                <a16:creationId xmlns:a16="http://schemas.microsoft.com/office/drawing/2014/main" id="{4DF76A44-9598-4D97-937E-BEA7B97AB171}"/>
              </a:ext>
            </a:extLst>
          </p:cNvPr>
          <p:cNvSpPr/>
          <p:nvPr/>
        </p:nvSpPr>
        <p:spPr>
          <a:xfrm>
            <a:off x="0" y="855294"/>
            <a:ext cx="12192000" cy="6294031"/>
          </a:xfrm>
          <a:prstGeom prst="rect">
            <a:avLst/>
          </a:prstGeom>
        </p:spPr>
        <p:txBody>
          <a:bodyPr wrap="square">
            <a:spAutoFit/>
          </a:bodyPr>
          <a:lstStyle/>
          <a:p>
            <a:pPr lvl="0"/>
            <a:r>
              <a:rPr lang="pl-PL" dirty="0"/>
              <a:t>Rodzina + to zebranie w pakiet wcześniejszych działań (m.in.: 500+, darmowe leki dla kobiet w ciąży, karta dużej rodziny) i zaprezentowanie nowych, ułatwiających decyzje prokreacyjne. W expose znalazły się następujące zapowiedzi:</a:t>
            </a:r>
          </a:p>
          <a:p>
            <a:pPr lvl="0"/>
            <a:endParaRPr lang="pl-PL" dirty="0"/>
          </a:p>
          <a:p>
            <a:pPr lvl="0"/>
            <a:r>
              <a:rPr lang="pl-PL" dirty="0"/>
              <a:t>1.		Praca zdalna dla matek.</a:t>
            </a:r>
          </a:p>
          <a:p>
            <a:pPr lvl="0"/>
            <a:r>
              <a:rPr lang="pl-PL" dirty="0"/>
              <a:t>2.		Łatwiejszy powrót na rynek pracy po urlopie macierzyńskim.</a:t>
            </a:r>
          </a:p>
          <a:p>
            <a:pPr lvl="0"/>
            <a:r>
              <a:rPr lang="pl-PL" dirty="0"/>
              <a:t>3.		Obowiązek uwzględniania wniosku o telepracę złożonego przez rodzica dziecka w wieku 1-3 lata</a:t>
            </a:r>
          </a:p>
          <a:p>
            <a:pPr lvl="0"/>
            <a:r>
              <a:rPr lang="pl-PL" dirty="0"/>
              <a:t>4.		Wsparcie dla budowy przyzakładowych żłobków i przedszkoli.</a:t>
            </a:r>
          </a:p>
          <a:p>
            <a:pPr lvl="0"/>
            <a:endParaRPr lang="pl-PL" dirty="0"/>
          </a:p>
          <a:p>
            <a:pPr lvl="0"/>
            <a:endParaRPr lang="pl-PL" dirty="0"/>
          </a:p>
          <a:p>
            <a:endParaRPr lang="pl-PL" b="1" dirty="0"/>
          </a:p>
          <a:p>
            <a:r>
              <a:rPr lang="pl-PL" b="1" dirty="0"/>
              <a:t>Uwaga – liczba urodzeń będzie maleć i nie zapobiegniemy temu</a:t>
            </a:r>
          </a:p>
          <a:p>
            <a:pPr>
              <a:lnSpc>
                <a:spcPct val="90000"/>
              </a:lnSpc>
              <a:spcAft>
                <a:spcPts val="600"/>
              </a:spcAft>
            </a:pPr>
            <a:endParaRPr lang="en-US" dirty="0">
              <a:solidFill>
                <a:srgbClr val="000000"/>
              </a:solidFill>
            </a:endParaRPr>
          </a:p>
          <a:p>
            <a:pPr indent="-228600">
              <a:lnSpc>
                <a:spcPct val="90000"/>
              </a:lnSpc>
              <a:spcAft>
                <a:spcPts val="600"/>
              </a:spcAft>
              <a:buFont typeface="Arial" panose="020B0604020202020204" pitchFamily="34" charset="0"/>
              <a:buChar char="•"/>
            </a:pPr>
            <a:r>
              <a:rPr lang="en-US" dirty="0">
                <a:solidFill>
                  <a:srgbClr val="000000"/>
                </a:solidFill>
              </a:rPr>
              <a:t> </a:t>
            </a:r>
            <a:r>
              <a:rPr lang="en-US" dirty="0" err="1">
                <a:solidFill>
                  <a:srgbClr val="000000"/>
                </a:solidFill>
              </a:rPr>
              <a:t>Demografowie</a:t>
            </a:r>
            <a:r>
              <a:rPr lang="en-US" dirty="0">
                <a:solidFill>
                  <a:srgbClr val="000000"/>
                </a:solidFill>
              </a:rPr>
              <a:t> </a:t>
            </a:r>
            <a:r>
              <a:rPr lang="en-US" dirty="0" err="1">
                <a:solidFill>
                  <a:srgbClr val="000000"/>
                </a:solidFill>
              </a:rPr>
              <a:t>opisują</a:t>
            </a:r>
            <a:r>
              <a:rPr lang="en-US" dirty="0">
                <a:solidFill>
                  <a:srgbClr val="000000"/>
                </a:solidFill>
              </a:rPr>
              <a:t> </a:t>
            </a:r>
            <a:r>
              <a:rPr lang="en-US" dirty="0" err="1">
                <a:solidFill>
                  <a:srgbClr val="000000"/>
                </a:solidFill>
              </a:rPr>
              <a:t>spadek</a:t>
            </a:r>
            <a:r>
              <a:rPr lang="en-US" dirty="0">
                <a:solidFill>
                  <a:srgbClr val="000000"/>
                </a:solidFill>
              </a:rPr>
              <a:t> </a:t>
            </a:r>
            <a:r>
              <a:rPr lang="en-US" dirty="0" err="1">
                <a:solidFill>
                  <a:srgbClr val="000000"/>
                </a:solidFill>
              </a:rPr>
              <a:t>dzietności</a:t>
            </a:r>
            <a:r>
              <a:rPr lang="en-US" dirty="0">
                <a:solidFill>
                  <a:srgbClr val="000000"/>
                </a:solidFill>
              </a:rPr>
              <a:t> od </a:t>
            </a:r>
            <a:r>
              <a:rPr lang="en-US" dirty="0" err="1">
                <a:solidFill>
                  <a:srgbClr val="000000"/>
                </a:solidFill>
              </a:rPr>
              <a:t>lat</a:t>
            </a:r>
            <a:r>
              <a:rPr lang="en-US" dirty="0">
                <a:solidFill>
                  <a:srgbClr val="000000"/>
                </a:solidFill>
              </a:rPr>
              <a:t> 1990-tych</a:t>
            </a:r>
          </a:p>
          <a:p>
            <a:pPr indent="-228600">
              <a:lnSpc>
                <a:spcPct val="90000"/>
              </a:lnSpc>
              <a:spcAft>
                <a:spcPts val="600"/>
              </a:spcAft>
              <a:buFont typeface="Arial" panose="020B0604020202020204" pitchFamily="34" charset="0"/>
              <a:buChar char="•"/>
            </a:pPr>
            <a:r>
              <a:rPr lang="en-US" dirty="0">
                <a:solidFill>
                  <a:srgbClr val="000000"/>
                </a:solidFill>
              </a:rPr>
              <a:t> </a:t>
            </a:r>
            <a:r>
              <a:rPr lang="en-US" dirty="0" err="1">
                <a:solidFill>
                  <a:srgbClr val="000000"/>
                </a:solidFill>
              </a:rPr>
              <a:t>Obecny</a:t>
            </a:r>
            <a:r>
              <a:rPr lang="en-US" dirty="0">
                <a:solidFill>
                  <a:srgbClr val="000000"/>
                </a:solidFill>
              </a:rPr>
              <a:t> </a:t>
            </a:r>
            <a:r>
              <a:rPr lang="en-US" dirty="0" err="1">
                <a:solidFill>
                  <a:srgbClr val="000000"/>
                </a:solidFill>
              </a:rPr>
              <a:t>spadek</a:t>
            </a:r>
            <a:r>
              <a:rPr lang="en-US" dirty="0">
                <a:solidFill>
                  <a:srgbClr val="000000"/>
                </a:solidFill>
              </a:rPr>
              <a:t> </a:t>
            </a:r>
            <a:r>
              <a:rPr lang="en-US" dirty="0" err="1">
                <a:solidFill>
                  <a:srgbClr val="000000"/>
                </a:solidFill>
              </a:rPr>
              <a:t>liczby</a:t>
            </a:r>
            <a:r>
              <a:rPr lang="en-US" dirty="0">
                <a:solidFill>
                  <a:srgbClr val="000000"/>
                </a:solidFill>
              </a:rPr>
              <a:t> </a:t>
            </a:r>
            <a:r>
              <a:rPr lang="en-US" dirty="0" err="1">
                <a:solidFill>
                  <a:srgbClr val="000000"/>
                </a:solidFill>
              </a:rPr>
              <a:t>urodzeń</a:t>
            </a:r>
            <a:r>
              <a:rPr lang="en-US" dirty="0">
                <a:solidFill>
                  <a:srgbClr val="000000"/>
                </a:solidFill>
              </a:rPr>
              <a:t> ma </a:t>
            </a:r>
            <a:r>
              <a:rPr lang="en-US" dirty="0" err="1">
                <a:solidFill>
                  <a:srgbClr val="000000"/>
                </a:solidFill>
              </a:rPr>
              <a:t>coraz</a:t>
            </a:r>
            <a:r>
              <a:rPr lang="en-US" dirty="0">
                <a:solidFill>
                  <a:srgbClr val="000000"/>
                </a:solidFill>
              </a:rPr>
              <a:t> </a:t>
            </a:r>
            <a:r>
              <a:rPr lang="en-US" dirty="0" err="1">
                <a:solidFill>
                  <a:srgbClr val="000000"/>
                </a:solidFill>
              </a:rPr>
              <a:t>większe</a:t>
            </a:r>
            <a:r>
              <a:rPr lang="en-US" dirty="0">
                <a:solidFill>
                  <a:srgbClr val="000000"/>
                </a:solidFill>
              </a:rPr>
              <a:t> </a:t>
            </a:r>
            <a:r>
              <a:rPr lang="en-US" dirty="0" err="1">
                <a:solidFill>
                  <a:srgbClr val="000000"/>
                </a:solidFill>
              </a:rPr>
              <a:t>podłoże</a:t>
            </a:r>
            <a:r>
              <a:rPr lang="en-US" dirty="0">
                <a:solidFill>
                  <a:srgbClr val="000000"/>
                </a:solidFill>
              </a:rPr>
              <a:t> </a:t>
            </a:r>
            <a:r>
              <a:rPr lang="en-US" dirty="0" err="1">
                <a:solidFill>
                  <a:srgbClr val="000000"/>
                </a:solidFill>
              </a:rPr>
              <a:t>strukturalne</a:t>
            </a:r>
            <a:r>
              <a:rPr lang="en-US" dirty="0">
                <a:solidFill>
                  <a:srgbClr val="000000"/>
                </a:solidFill>
              </a:rPr>
              <a:t> (</a:t>
            </a:r>
            <a:r>
              <a:rPr lang="en-US" dirty="0" err="1">
                <a:solidFill>
                  <a:srgbClr val="000000"/>
                </a:solidFill>
              </a:rPr>
              <a:t>mniejsza</a:t>
            </a:r>
            <a:r>
              <a:rPr lang="en-US" dirty="0">
                <a:solidFill>
                  <a:srgbClr val="000000"/>
                </a:solidFill>
              </a:rPr>
              <a:t> </a:t>
            </a:r>
            <a:r>
              <a:rPr lang="en-US" dirty="0" err="1">
                <a:solidFill>
                  <a:srgbClr val="000000"/>
                </a:solidFill>
              </a:rPr>
              <a:t>liczba</a:t>
            </a:r>
            <a:r>
              <a:rPr lang="en-US" dirty="0">
                <a:solidFill>
                  <a:srgbClr val="000000"/>
                </a:solidFill>
              </a:rPr>
              <a:t> </a:t>
            </a:r>
            <a:r>
              <a:rPr lang="en-US" dirty="0" err="1">
                <a:solidFill>
                  <a:srgbClr val="000000"/>
                </a:solidFill>
              </a:rPr>
              <a:t>kobiet</a:t>
            </a:r>
            <a:r>
              <a:rPr lang="en-US" dirty="0">
                <a:solidFill>
                  <a:srgbClr val="000000"/>
                </a:solidFill>
              </a:rPr>
              <a:t> w </a:t>
            </a:r>
            <a:r>
              <a:rPr lang="en-US" dirty="0" err="1">
                <a:solidFill>
                  <a:srgbClr val="000000"/>
                </a:solidFill>
              </a:rPr>
              <a:t>wieku</a:t>
            </a:r>
            <a:r>
              <a:rPr lang="en-US" dirty="0">
                <a:solidFill>
                  <a:srgbClr val="000000"/>
                </a:solidFill>
              </a:rPr>
              <a:t> </a:t>
            </a:r>
            <a:r>
              <a:rPr lang="en-US" dirty="0" err="1">
                <a:solidFill>
                  <a:srgbClr val="000000"/>
                </a:solidFill>
              </a:rPr>
              <a:t>prokreacyjnym</a:t>
            </a:r>
            <a:r>
              <a:rPr lang="en-US" dirty="0">
                <a:solidFill>
                  <a:srgbClr val="000000"/>
                </a:solidFill>
              </a:rPr>
              <a:t> </a:t>
            </a:r>
            <a:r>
              <a:rPr lang="en-US" dirty="0" err="1">
                <a:solidFill>
                  <a:srgbClr val="000000"/>
                </a:solidFill>
              </a:rPr>
              <a:t>oznacza</a:t>
            </a:r>
            <a:r>
              <a:rPr lang="en-US" dirty="0">
                <a:solidFill>
                  <a:srgbClr val="000000"/>
                </a:solidFill>
              </a:rPr>
              <a:t>, </a:t>
            </a:r>
            <a:r>
              <a:rPr lang="en-US" dirty="0" err="1">
                <a:solidFill>
                  <a:srgbClr val="000000"/>
                </a:solidFill>
              </a:rPr>
              <a:t>że</a:t>
            </a:r>
            <a:r>
              <a:rPr lang="en-US" dirty="0">
                <a:solidFill>
                  <a:srgbClr val="000000"/>
                </a:solidFill>
              </a:rPr>
              <a:t> </a:t>
            </a:r>
            <a:r>
              <a:rPr lang="en-US" dirty="0" err="1">
                <a:solidFill>
                  <a:srgbClr val="000000"/>
                </a:solidFill>
              </a:rPr>
              <a:t>nawet</a:t>
            </a:r>
            <a:r>
              <a:rPr lang="en-US" dirty="0">
                <a:solidFill>
                  <a:srgbClr val="000000"/>
                </a:solidFill>
              </a:rPr>
              <a:t> </a:t>
            </a:r>
            <a:r>
              <a:rPr lang="en-US" dirty="0" err="1">
                <a:solidFill>
                  <a:srgbClr val="000000"/>
                </a:solidFill>
              </a:rPr>
              <a:t>jeżeli</a:t>
            </a:r>
            <a:r>
              <a:rPr lang="en-US" dirty="0">
                <a:solidFill>
                  <a:srgbClr val="000000"/>
                </a:solidFill>
              </a:rPr>
              <a:t> </a:t>
            </a:r>
            <a:r>
              <a:rPr lang="en-US" dirty="0" err="1">
                <a:solidFill>
                  <a:srgbClr val="000000"/>
                </a:solidFill>
              </a:rPr>
              <a:t>wskaźniki</a:t>
            </a:r>
            <a:r>
              <a:rPr lang="en-US" dirty="0">
                <a:solidFill>
                  <a:srgbClr val="000000"/>
                </a:solidFill>
              </a:rPr>
              <a:t> </a:t>
            </a:r>
            <a:r>
              <a:rPr lang="en-US" dirty="0" err="1">
                <a:solidFill>
                  <a:srgbClr val="000000"/>
                </a:solidFill>
              </a:rPr>
              <a:t>urodzeń</a:t>
            </a:r>
            <a:r>
              <a:rPr lang="en-US" dirty="0">
                <a:solidFill>
                  <a:srgbClr val="000000"/>
                </a:solidFill>
              </a:rPr>
              <a:t> </a:t>
            </a:r>
            <a:r>
              <a:rPr lang="en-US" dirty="0" err="1">
                <a:solidFill>
                  <a:srgbClr val="000000"/>
                </a:solidFill>
              </a:rPr>
              <a:t>wzrosną</a:t>
            </a:r>
            <a:r>
              <a:rPr lang="en-US" dirty="0">
                <a:solidFill>
                  <a:srgbClr val="000000"/>
                </a:solidFill>
              </a:rPr>
              <a:t> – np. Total Fertility Rate / TFR / </a:t>
            </a:r>
            <a:r>
              <a:rPr lang="en-US" dirty="0" err="1">
                <a:solidFill>
                  <a:srgbClr val="000000"/>
                </a:solidFill>
              </a:rPr>
              <a:t>Współczynnik</a:t>
            </a:r>
            <a:r>
              <a:rPr lang="en-US" dirty="0">
                <a:solidFill>
                  <a:srgbClr val="000000"/>
                </a:solidFill>
              </a:rPr>
              <a:t> </a:t>
            </a:r>
            <a:r>
              <a:rPr lang="en-US" dirty="0" err="1">
                <a:solidFill>
                  <a:srgbClr val="000000"/>
                </a:solidFill>
              </a:rPr>
              <a:t>dzietności</a:t>
            </a:r>
            <a:r>
              <a:rPr lang="en-US" dirty="0">
                <a:solidFill>
                  <a:srgbClr val="000000"/>
                </a:solidFill>
              </a:rPr>
              <a:t> </a:t>
            </a:r>
            <a:r>
              <a:rPr lang="en-US" dirty="0" err="1">
                <a:solidFill>
                  <a:srgbClr val="000000"/>
                </a:solidFill>
              </a:rPr>
              <a:t>ogólnej</a:t>
            </a:r>
            <a:r>
              <a:rPr lang="en-US" dirty="0">
                <a:solidFill>
                  <a:srgbClr val="000000"/>
                </a:solidFill>
              </a:rPr>
              <a:t> – to </a:t>
            </a:r>
            <a:r>
              <a:rPr lang="en-US" dirty="0" err="1">
                <a:solidFill>
                  <a:srgbClr val="000000"/>
                </a:solidFill>
              </a:rPr>
              <a:t>liczba</a:t>
            </a:r>
            <a:r>
              <a:rPr lang="en-US" dirty="0">
                <a:solidFill>
                  <a:srgbClr val="000000"/>
                </a:solidFill>
              </a:rPr>
              <a:t> </a:t>
            </a:r>
            <a:r>
              <a:rPr lang="en-US" dirty="0" err="1">
                <a:solidFill>
                  <a:srgbClr val="000000"/>
                </a:solidFill>
              </a:rPr>
              <a:t>urodzeń</a:t>
            </a:r>
            <a:r>
              <a:rPr lang="en-US" dirty="0">
                <a:solidFill>
                  <a:srgbClr val="000000"/>
                </a:solidFill>
              </a:rPr>
              <a:t> </a:t>
            </a:r>
            <a:r>
              <a:rPr lang="en-US" dirty="0" err="1">
                <a:solidFill>
                  <a:srgbClr val="000000"/>
                </a:solidFill>
              </a:rPr>
              <a:t>będzie</a:t>
            </a:r>
            <a:r>
              <a:rPr lang="en-US" dirty="0">
                <a:solidFill>
                  <a:srgbClr val="000000"/>
                </a:solidFill>
              </a:rPr>
              <a:t> </a:t>
            </a:r>
            <a:r>
              <a:rPr lang="en-US" dirty="0" err="1">
                <a:solidFill>
                  <a:srgbClr val="000000"/>
                </a:solidFill>
              </a:rPr>
              <a:t>maleć</a:t>
            </a:r>
            <a:r>
              <a:rPr lang="en-US" dirty="0">
                <a:solidFill>
                  <a:srgbClr val="000000"/>
                </a:solidFill>
              </a:rPr>
              <a:t>) </a:t>
            </a:r>
          </a:p>
          <a:p>
            <a:pPr indent="-228600">
              <a:lnSpc>
                <a:spcPct val="90000"/>
              </a:lnSpc>
              <a:spcAft>
                <a:spcPts val="600"/>
              </a:spcAft>
              <a:buFont typeface="Arial" panose="020B0604020202020204" pitchFamily="34" charset="0"/>
              <a:buChar char="•"/>
            </a:pPr>
            <a:r>
              <a:rPr lang="en-US" dirty="0" err="1">
                <a:solidFill>
                  <a:srgbClr val="000000"/>
                </a:solidFill>
              </a:rPr>
              <a:t>Obserwowany</a:t>
            </a:r>
            <a:r>
              <a:rPr lang="en-US" dirty="0">
                <a:solidFill>
                  <a:srgbClr val="000000"/>
                </a:solidFill>
              </a:rPr>
              <a:t> </a:t>
            </a:r>
            <a:r>
              <a:rPr lang="en-US" dirty="0" err="1">
                <a:solidFill>
                  <a:srgbClr val="000000"/>
                </a:solidFill>
              </a:rPr>
              <a:t>wzrost</a:t>
            </a:r>
            <a:r>
              <a:rPr lang="en-US" dirty="0">
                <a:solidFill>
                  <a:srgbClr val="000000"/>
                </a:solidFill>
              </a:rPr>
              <a:t> </a:t>
            </a:r>
            <a:r>
              <a:rPr lang="en-US" dirty="0" err="1">
                <a:solidFill>
                  <a:srgbClr val="000000"/>
                </a:solidFill>
              </a:rPr>
              <a:t>urodzeń</a:t>
            </a:r>
            <a:r>
              <a:rPr lang="en-US" dirty="0">
                <a:solidFill>
                  <a:srgbClr val="000000"/>
                </a:solidFill>
              </a:rPr>
              <a:t> </a:t>
            </a:r>
            <a:r>
              <a:rPr lang="en-US" dirty="0" err="1">
                <a:solidFill>
                  <a:srgbClr val="000000"/>
                </a:solidFill>
              </a:rPr>
              <a:t>wyższego</a:t>
            </a:r>
            <a:r>
              <a:rPr lang="en-US" dirty="0">
                <a:solidFill>
                  <a:srgbClr val="000000"/>
                </a:solidFill>
              </a:rPr>
              <a:t> </a:t>
            </a:r>
            <a:r>
              <a:rPr lang="en-US" dirty="0" err="1">
                <a:solidFill>
                  <a:srgbClr val="000000"/>
                </a:solidFill>
              </a:rPr>
              <a:t>rzędu</a:t>
            </a:r>
            <a:r>
              <a:rPr lang="en-US" dirty="0">
                <a:solidFill>
                  <a:srgbClr val="000000"/>
                </a:solidFill>
              </a:rPr>
              <a:t>: (1) w </a:t>
            </a:r>
            <a:r>
              <a:rPr lang="en-US" dirty="0" err="1">
                <a:solidFill>
                  <a:srgbClr val="000000"/>
                </a:solidFill>
              </a:rPr>
              <a:t>dużej</a:t>
            </a:r>
            <a:r>
              <a:rPr lang="en-US" dirty="0">
                <a:solidFill>
                  <a:srgbClr val="000000"/>
                </a:solidFill>
              </a:rPr>
              <a:t> </a:t>
            </a:r>
            <a:r>
              <a:rPr lang="en-US" dirty="0" err="1">
                <a:solidFill>
                  <a:srgbClr val="000000"/>
                </a:solidFill>
              </a:rPr>
              <a:t>mierze</a:t>
            </a:r>
            <a:r>
              <a:rPr lang="en-US" dirty="0">
                <a:solidFill>
                  <a:srgbClr val="000000"/>
                </a:solidFill>
              </a:rPr>
              <a:t> </a:t>
            </a:r>
            <a:r>
              <a:rPr lang="en-US" dirty="0" err="1">
                <a:solidFill>
                  <a:srgbClr val="000000"/>
                </a:solidFill>
              </a:rPr>
              <a:t>wynika</a:t>
            </a:r>
            <a:r>
              <a:rPr lang="en-US" dirty="0">
                <a:solidFill>
                  <a:srgbClr val="000000"/>
                </a:solidFill>
              </a:rPr>
              <a:t> ze </a:t>
            </a:r>
            <a:r>
              <a:rPr lang="en-US" dirty="0" err="1">
                <a:solidFill>
                  <a:srgbClr val="000000"/>
                </a:solidFill>
              </a:rPr>
              <a:t>spadku</a:t>
            </a:r>
            <a:r>
              <a:rPr lang="en-US" dirty="0">
                <a:solidFill>
                  <a:srgbClr val="000000"/>
                </a:solidFill>
              </a:rPr>
              <a:t> </a:t>
            </a:r>
            <a:r>
              <a:rPr lang="en-US" dirty="0" err="1">
                <a:solidFill>
                  <a:srgbClr val="000000"/>
                </a:solidFill>
              </a:rPr>
              <a:t>ogólnej</a:t>
            </a:r>
            <a:r>
              <a:rPr lang="en-US" dirty="0">
                <a:solidFill>
                  <a:srgbClr val="000000"/>
                </a:solidFill>
              </a:rPr>
              <a:t> </a:t>
            </a:r>
            <a:r>
              <a:rPr lang="en-US" dirty="0" err="1">
                <a:solidFill>
                  <a:srgbClr val="000000"/>
                </a:solidFill>
              </a:rPr>
              <a:t>liczby</a:t>
            </a:r>
            <a:r>
              <a:rPr lang="en-US" dirty="0">
                <a:solidFill>
                  <a:srgbClr val="000000"/>
                </a:solidFill>
              </a:rPr>
              <a:t> </a:t>
            </a:r>
            <a:r>
              <a:rPr lang="en-US" dirty="0" err="1">
                <a:solidFill>
                  <a:srgbClr val="000000"/>
                </a:solidFill>
              </a:rPr>
              <a:t>urodzeń</a:t>
            </a:r>
            <a:r>
              <a:rPr lang="en-US" dirty="0">
                <a:solidFill>
                  <a:srgbClr val="000000"/>
                </a:solidFill>
              </a:rPr>
              <a:t>; (2) </a:t>
            </a:r>
            <a:r>
              <a:rPr lang="en-US" dirty="0" err="1">
                <a:solidFill>
                  <a:srgbClr val="000000"/>
                </a:solidFill>
              </a:rPr>
              <a:t>nie</a:t>
            </a:r>
            <a:r>
              <a:rPr lang="en-US" dirty="0">
                <a:solidFill>
                  <a:srgbClr val="000000"/>
                </a:solidFill>
              </a:rPr>
              <a:t> </a:t>
            </a:r>
            <a:r>
              <a:rPr lang="en-US" dirty="0" err="1">
                <a:solidFill>
                  <a:srgbClr val="000000"/>
                </a:solidFill>
              </a:rPr>
              <a:t>umożliwi</a:t>
            </a:r>
            <a:r>
              <a:rPr lang="en-US" dirty="0">
                <a:solidFill>
                  <a:srgbClr val="000000"/>
                </a:solidFill>
              </a:rPr>
              <a:t> </a:t>
            </a:r>
            <a:r>
              <a:rPr lang="en-US" dirty="0" err="1">
                <a:solidFill>
                  <a:srgbClr val="000000"/>
                </a:solidFill>
              </a:rPr>
              <a:t>odnowy</a:t>
            </a:r>
            <a:r>
              <a:rPr lang="en-US" dirty="0">
                <a:solidFill>
                  <a:srgbClr val="000000"/>
                </a:solidFill>
              </a:rPr>
              <a:t> </a:t>
            </a:r>
            <a:r>
              <a:rPr lang="en-US" dirty="0" err="1">
                <a:solidFill>
                  <a:srgbClr val="000000"/>
                </a:solidFill>
              </a:rPr>
              <a:t>demograficznej</a:t>
            </a:r>
            <a:r>
              <a:rPr lang="en-US" dirty="0">
                <a:solidFill>
                  <a:srgbClr val="000000"/>
                </a:solidFill>
              </a:rPr>
              <a:t> (w </a:t>
            </a:r>
            <a:r>
              <a:rPr lang="en-US" dirty="0" err="1">
                <a:solidFill>
                  <a:srgbClr val="000000"/>
                </a:solidFill>
              </a:rPr>
              <a:t>liczbach</a:t>
            </a:r>
            <a:r>
              <a:rPr lang="en-US" dirty="0">
                <a:solidFill>
                  <a:srgbClr val="000000"/>
                </a:solidFill>
              </a:rPr>
              <a:t> </a:t>
            </a:r>
            <a:r>
              <a:rPr lang="en-US" dirty="0" err="1">
                <a:solidFill>
                  <a:srgbClr val="000000"/>
                </a:solidFill>
              </a:rPr>
              <a:t>absolutnych</a:t>
            </a:r>
            <a:r>
              <a:rPr lang="en-US" dirty="0">
                <a:solidFill>
                  <a:srgbClr val="000000"/>
                </a:solidFill>
              </a:rPr>
              <a:t> jest </a:t>
            </a:r>
            <a:r>
              <a:rPr lang="en-US" dirty="0" err="1">
                <a:solidFill>
                  <a:srgbClr val="000000"/>
                </a:solidFill>
              </a:rPr>
              <a:t>zbyt</a:t>
            </a:r>
            <a:r>
              <a:rPr lang="en-US" dirty="0">
                <a:solidFill>
                  <a:srgbClr val="000000"/>
                </a:solidFill>
              </a:rPr>
              <a:t> </a:t>
            </a:r>
            <a:r>
              <a:rPr lang="en-US" dirty="0" err="1">
                <a:solidFill>
                  <a:srgbClr val="000000"/>
                </a:solidFill>
              </a:rPr>
              <a:t>mały</a:t>
            </a:r>
            <a:r>
              <a:rPr lang="en-US" dirty="0">
                <a:solidFill>
                  <a:srgbClr val="000000"/>
                </a:solidFill>
              </a:rPr>
              <a:t>). </a:t>
            </a:r>
          </a:p>
          <a:p>
            <a:pPr indent="-228600">
              <a:lnSpc>
                <a:spcPct val="90000"/>
              </a:lnSpc>
              <a:spcAft>
                <a:spcPts val="600"/>
              </a:spcAft>
              <a:buFont typeface="Arial" panose="020B0604020202020204" pitchFamily="34" charset="0"/>
              <a:buChar char="•"/>
            </a:pPr>
            <a:r>
              <a:rPr lang="en-US" dirty="0" err="1">
                <a:solidFill>
                  <a:srgbClr val="000000"/>
                </a:solidFill>
              </a:rPr>
              <a:t>Większy</a:t>
            </a:r>
            <a:r>
              <a:rPr lang="en-US" dirty="0">
                <a:solidFill>
                  <a:srgbClr val="000000"/>
                </a:solidFill>
              </a:rPr>
              <a:t> problem </a:t>
            </a:r>
            <a:r>
              <a:rPr lang="en-US" dirty="0" err="1">
                <a:solidFill>
                  <a:srgbClr val="000000"/>
                </a:solidFill>
              </a:rPr>
              <a:t>leży</a:t>
            </a:r>
            <a:r>
              <a:rPr lang="en-US" dirty="0">
                <a:solidFill>
                  <a:srgbClr val="000000"/>
                </a:solidFill>
              </a:rPr>
              <a:t> we </a:t>
            </a:r>
            <a:r>
              <a:rPr lang="en-US" dirty="0" err="1">
                <a:solidFill>
                  <a:srgbClr val="000000"/>
                </a:solidFill>
              </a:rPr>
              <a:t>wskaźnikach</a:t>
            </a:r>
            <a:r>
              <a:rPr lang="en-US" dirty="0">
                <a:solidFill>
                  <a:srgbClr val="000000"/>
                </a:solidFill>
              </a:rPr>
              <a:t> </a:t>
            </a:r>
            <a:r>
              <a:rPr lang="en-US" dirty="0" err="1">
                <a:solidFill>
                  <a:srgbClr val="000000"/>
                </a:solidFill>
              </a:rPr>
              <a:t>pierwszych</a:t>
            </a:r>
            <a:r>
              <a:rPr lang="en-US" dirty="0">
                <a:solidFill>
                  <a:srgbClr val="000000"/>
                </a:solidFill>
              </a:rPr>
              <a:t> </a:t>
            </a:r>
            <a:r>
              <a:rPr lang="en-US" dirty="0" err="1">
                <a:solidFill>
                  <a:srgbClr val="000000"/>
                </a:solidFill>
              </a:rPr>
              <a:t>urodzeń</a:t>
            </a:r>
            <a:r>
              <a:rPr lang="en-US" dirty="0">
                <a:solidFill>
                  <a:srgbClr val="000000"/>
                </a:solidFill>
              </a:rPr>
              <a:t>!</a:t>
            </a:r>
            <a:endParaRPr lang="pl-PL" dirty="0">
              <a:solidFill>
                <a:srgbClr val="000000"/>
              </a:solidFill>
            </a:endParaRPr>
          </a:p>
          <a:p>
            <a:endParaRPr lang="pl-PL" b="1" dirty="0"/>
          </a:p>
          <a:p>
            <a:endParaRPr lang="pl-PL" b="1" dirty="0"/>
          </a:p>
        </p:txBody>
      </p:sp>
      <p:sp>
        <p:nvSpPr>
          <p:cNvPr id="5" name="Rectangle 8">
            <a:extLst>
              <a:ext uri="{FF2B5EF4-FFF2-40B4-BE49-F238E27FC236}">
                <a16:creationId xmlns:a16="http://schemas.microsoft.com/office/drawing/2014/main" id="{1C3A9731-F88E-49CC-A394-2EF8394ACE40}"/>
              </a:ext>
            </a:extLst>
          </p:cNvPr>
          <p:cNvSpPr>
            <a:spLocks noChangeArrowheads="1"/>
          </p:cNvSpPr>
          <p:nvPr/>
        </p:nvSpPr>
        <p:spPr bwMode="auto">
          <a:xfrm>
            <a:off x="9472612" y="-667"/>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14037854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a:extLst>
              <a:ext uri="{FF2B5EF4-FFF2-40B4-BE49-F238E27FC236}">
                <a16:creationId xmlns:a16="http://schemas.microsoft.com/office/drawing/2014/main" id="{1AC2C0A2-3621-4955-A3D6-CB5C89013BD3}"/>
              </a:ext>
            </a:extLst>
          </p:cNvPr>
          <p:cNvSpPr>
            <a:spLocks noGrp="1"/>
          </p:cNvSpPr>
          <p:nvPr>
            <p:ph type="title"/>
          </p:nvPr>
        </p:nvSpPr>
        <p:spPr>
          <a:xfrm>
            <a:off x="370601" y="491925"/>
            <a:ext cx="10515600" cy="1325563"/>
          </a:xfrm>
        </p:spPr>
        <p:txBody>
          <a:bodyPr>
            <a:noAutofit/>
          </a:bodyPr>
          <a:lstStyle/>
          <a:p>
            <a:r>
              <a:rPr lang="pl-PL" sz="3200" dirty="0"/>
              <a:t>Liczba urodzeń żywych w Polsce</a:t>
            </a:r>
          </a:p>
        </p:txBody>
      </p:sp>
      <p:pic>
        <p:nvPicPr>
          <p:cNvPr id="4" name="Obraz 3" descr="Obraz zawierający tekst, mapa&#10;&#10;Opis wygenerowany automatycznie">
            <a:extLst>
              <a:ext uri="{FF2B5EF4-FFF2-40B4-BE49-F238E27FC236}">
                <a16:creationId xmlns:a16="http://schemas.microsoft.com/office/drawing/2014/main" id="{DF8CD199-F902-4C9E-9C5F-6741802745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2570" y="1521172"/>
            <a:ext cx="5257800" cy="4095116"/>
          </a:xfrm>
          <a:prstGeom prst="rect">
            <a:avLst/>
          </a:prstGeom>
        </p:spPr>
      </p:pic>
      <p:sp>
        <p:nvSpPr>
          <p:cNvPr id="6" name="Prostokąt 5">
            <a:extLst>
              <a:ext uri="{FF2B5EF4-FFF2-40B4-BE49-F238E27FC236}">
                <a16:creationId xmlns:a16="http://schemas.microsoft.com/office/drawing/2014/main" id="{8641CA89-0E38-4C4E-8D8B-2F8133D243EC}"/>
              </a:ext>
            </a:extLst>
          </p:cNvPr>
          <p:cNvSpPr/>
          <p:nvPr/>
        </p:nvSpPr>
        <p:spPr>
          <a:xfrm>
            <a:off x="-56354" y="5616287"/>
            <a:ext cx="5646724" cy="951985"/>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r>
              <a:rPr lang="pl-PL" sz="2000" dirty="0"/>
              <a:t>Zmiany strukturalne – wyże / niże demograficzne. Np. niż 2003 roku jest echem niżu drugiej połowy lat 1960-tych.</a:t>
            </a:r>
            <a:endParaRPr lang="en-US" sz="2000" dirty="0">
              <a:solidFill>
                <a:srgbClr val="000000"/>
              </a:solidFill>
            </a:endParaRPr>
          </a:p>
        </p:txBody>
      </p:sp>
      <p:pic>
        <p:nvPicPr>
          <p:cNvPr id="8" name="Obraz 7">
            <a:extLst>
              <a:ext uri="{FF2B5EF4-FFF2-40B4-BE49-F238E27FC236}">
                <a16:creationId xmlns:a16="http://schemas.microsoft.com/office/drawing/2014/main" id="{C03D2F3B-EC02-494B-AB14-D17D44855E5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601632" y="1345367"/>
            <a:ext cx="4124076" cy="2083633"/>
          </a:xfrm>
          <a:prstGeom prst="rect">
            <a:avLst/>
          </a:prstGeom>
          <a:noFill/>
        </p:spPr>
      </p:pic>
      <p:sp>
        <p:nvSpPr>
          <p:cNvPr id="5" name="Strzałka: w prawo 4">
            <a:extLst>
              <a:ext uri="{FF2B5EF4-FFF2-40B4-BE49-F238E27FC236}">
                <a16:creationId xmlns:a16="http://schemas.microsoft.com/office/drawing/2014/main" id="{9AA106D2-DDAF-490B-8484-6EADED914A49}"/>
              </a:ext>
            </a:extLst>
          </p:cNvPr>
          <p:cNvSpPr/>
          <p:nvPr/>
        </p:nvSpPr>
        <p:spPr>
          <a:xfrm rot="20211033">
            <a:off x="5187204" y="2229461"/>
            <a:ext cx="1708124" cy="6513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Prostokąt 8">
            <a:extLst>
              <a:ext uri="{FF2B5EF4-FFF2-40B4-BE49-F238E27FC236}">
                <a16:creationId xmlns:a16="http://schemas.microsoft.com/office/drawing/2014/main" id="{1A97C3F6-5187-4EAC-A7AD-D05FCCB0AC41}"/>
              </a:ext>
            </a:extLst>
          </p:cNvPr>
          <p:cNvSpPr/>
          <p:nvPr/>
        </p:nvSpPr>
        <p:spPr>
          <a:xfrm>
            <a:off x="3869634" y="2067339"/>
            <a:ext cx="1484243" cy="25969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Strzałka: w prawo 9">
            <a:extLst>
              <a:ext uri="{FF2B5EF4-FFF2-40B4-BE49-F238E27FC236}">
                <a16:creationId xmlns:a16="http://schemas.microsoft.com/office/drawing/2014/main" id="{797C6CEE-1627-439D-9741-B31A7D4E2B73}"/>
              </a:ext>
            </a:extLst>
          </p:cNvPr>
          <p:cNvSpPr/>
          <p:nvPr/>
        </p:nvSpPr>
        <p:spPr>
          <a:xfrm rot="5400000">
            <a:off x="8264677" y="3652923"/>
            <a:ext cx="751479" cy="583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11" name="Obraz 10">
            <a:extLst>
              <a:ext uri="{FF2B5EF4-FFF2-40B4-BE49-F238E27FC236}">
                <a16:creationId xmlns:a16="http://schemas.microsoft.com/office/drawing/2014/main" id="{83E8ECEA-E2DF-41CD-8229-F5BEEAC835E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601632" y="4459942"/>
            <a:ext cx="4076309" cy="2196949"/>
          </a:xfrm>
          <a:prstGeom prst="rect">
            <a:avLst/>
          </a:prstGeom>
          <a:noFill/>
        </p:spPr>
      </p:pic>
      <p:sp>
        <p:nvSpPr>
          <p:cNvPr id="2" name="Prostokąt 1">
            <a:extLst>
              <a:ext uri="{FF2B5EF4-FFF2-40B4-BE49-F238E27FC236}">
                <a16:creationId xmlns:a16="http://schemas.microsoft.com/office/drawing/2014/main" id="{E0288AB4-67DB-4FC8-9795-E27D83CFF2B2}"/>
              </a:ext>
            </a:extLst>
          </p:cNvPr>
          <p:cNvSpPr/>
          <p:nvPr/>
        </p:nvSpPr>
        <p:spPr>
          <a:xfrm>
            <a:off x="6041266" y="3313123"/>
            <a:ext cx="6096000" cy="573298"/>
          </a:xfrm>
          <a:prstGeom prst="rect">
            <a:avLst/>
          </a:prstGeom>
        </p:spPr>
        <p:txBody>
          <a:bodyPr>
            <a:spAutoFit/>
          </a:bodyPr>
          <a:lstStyle/>
          <a:p>
            <a:pPr>
              <a:lnSpc>
                <a:spcPct val="115000"/>
              </a:lnSpc>
              <a:spcAft>
                <a:spcPts val="0"/>
              </a:spcAft>
            </a:pPr>
            <a:r>
              <a:rPr lang="pl-PL" sz="1400" dirty="0">
                <a:latin typeface="Calibri" panose="020F0502020204030204" pitchFamily="34" charset="0"/>
                <a:ea typeface="Calibri" panose="020F0502020204030204" pitchFamily="34" charset="0"/>
                <a:cs typeface="Times New Roman" panose="02020603050405020304" pitchFamily="18" charset="0"/>
              </a:rPr>
              <a:t>*Urodzenia w 2019 r. oszacowane na podstawie danych z pierwszego półrocza 2019 </a:t>
            </a:r>
            <a:r>
              <a:rPr lang="pl-PL" sz="1400">
                <a:latin typeface="Calibri" panose="020F0502020204030204" pitchFamily="34" charset="0"/>
                <a:ea typeface="Calibri" panose="020F0502020204030204" pitchFamily="34" charset="0"/>
                <a:cs typeface="Times New Roman" panose="02020603050405020304" pitchFamily="18" charset="0"/>
              </a:rPr>
              <a:t>r.  </a:t>
            </a:r>
            <a:r>
              <a:rPr lang="pl-PL" sz="1400" i="1">
                <a:latin typeface="Calibri" panose="020F0502020204030204" pitchFamily="34" charset="0"/>
                <a:ea typeface="Calibri" panose="020F0502020204030204" pitchFamily="34" charset="0"/>
                <a:cs typeface="Times New Roman" panose="02020603050405020304" pitchFamily="18" charset="0"/>
              </a:rPr>
              <a:t>źródło</a:t>
            </a:r>
            <a:r>
              <a:rPr lang="pl-PL" sz="1400" i="1" dirty="0">
                <a:latin typeface="Calibri" panose="020F0502020204030204" pitchFamily="34" charset="0"/>
                <a:ea typeface="Calibri" panose="020F0502020204030204" pitchFamily="34" charset="0"/>
                <a:cs typeface="Times New Roman" panose="02020603050405020304" pitchFamily="18" charset="0"/>
              </a:rPr>
              <a:t>: dane ludnościowe GUS</a:t>
            </a:r>
            <a:endParaRPr lang="pl-PL"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2" name="pole tekstowe 11">
            <a:extLst>
              <a:ext uri="{FF2B5EF4-FFF2-40B4-BE49-F238E27FC236}">
                <a16:creationId xmlns:a16="http://schemas.microsoft.com/office/drawing/2014/main" id="{7CBAAD46-2939-4966-97EF-7D3006B5B140}"/>
              </a:ext>
            </a:extLst>
          </p:cNvPr>
          <p:cNvSpPr txBox="1"/>
          <p:nvPr/>
        </p:nvSpPr>
        <p:spPr>
          <a:xfrm>
            <a:off x="541891" y="355846"/>
            <a:ext cx="1089441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Odcinek 7 –  „Rodzina+”</a:t>
            </a:r>
            <a:endPar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13" name="Rectangle 8">
            <a:extLst>
              <a:ext uri="{FF2B5EF4-FFF2-40B4-BE49-F238E27FC236}">
                <a16:creationId xmlns:a16="http://schemas.microsoft.com/office/drawing/2014/main" id="{D407AD93-AA96-4427-93CE-F7DFA8321981}"/>
              </a:ext>
            </a:extLst>
          </p:cNvPr>
          <p:cNvSpPr>
            <a:spLocks noChangeArrowheads="1"/>
          </p:cNvSpPr>
          <p:nvPr/>
        </p:nvSpPr>
        <p:spPr bwMode="auto">
          <a:xfrm>
            <a:off x="9496745" y="0"/>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5"/>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17924091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a:extLst>
              <a:ext uri="{FF2B5EF4-FFF2-40B4-BE49-F238E27FC236}">
                <a16:creationId xmlns:a16="http://schemas.microsoft.com/office/drawing/2014/main" id="{1AC2C0A2-3621-4955-A3D6-CB5C89013BD3}"/>
              </a:ext>
            </a:extLst>
          </p:cNvPr>
          <p:cNvSpPr>
            <a:spLocks noGrp="1"/>
          </p:cNvSpPr>
          <p:nvPr>
            <p:ph type="title"/>
          </p:nvPr>
        </p:nvSpPr>
        <p:spPr>
          <a:xfrm>
            <a:off x="197334" y="0"/>
            <a:ext cx="11526859" cy="1325563"/>
          </a:xfrm>
        </p:spPr>
        <p:txBody>
          <a:bodyPr>
            <a:noAutofit/>
          </a:bodyPr>
          <a:lstStyle/>
          <a:p>
            <a:br>
              <a:rPr lang="pl-PL" sz="2000" dirty="0"/>
            </a:br>
            <a:r>
              <a:rPr lang="pl-PL" sz="2000" dirty="0"/>
              <a:t>Walczymy ze spadkiem liczby urodzeń, ale miarą skuteczności działań jest współczynnik dzietności ogólnej</a:t>
            </a:r>
          </a:p>
        </p:txBody>
      </p:sp>
      <p:pic>
        <p:nvPicPr>
          <p:cNvPr id="7" name="Obraz 6" descr="Obraz zawierający tekst, mapa&#10;&#10;Opis wygenerowany automatycznie">
            <a:extLst>
              <a:ext uri="{FF2B5EF4-FFF2-40B4-BE49-F238E27FC236}">
                <a16:creationId xmlns:a16="http://schemas.microsoft.com/office/drawing/2014/main" id="{09DE960D-6453-4BF9-9FB6-B2C55B19D6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2570" y="1256518"/>
            <a:ext cx="11526859" cy="5601482"/>
          </a:xfrm>
          <a:prstGeom prst="rect">
            <a:avLst/>
          </a:prstGeom>
        </p:spPr>
      </p:pic>
      <p:sp>
        <p:nvSpPr>
          <p:cNvPr id="4" name="pole tekstowe 3">
            <a:extLst>
              <a:ext uri="{FF2B5EF4-FFF2-40B4-BE49-F238E27FC236}">
                <a16:creationId xmlns:a16="http://schemas.microsoft.com/office/drawing/2014/main" id="{BEC65B01-A955-4515-A9AD-8754A8867114}"/>
              </a:ext>
            </a:extLst>
          </p:cNvPr>
          <p:cNvSpPr txBox="1"/>
          <p:nvPr/>
        </p:nvSpPr>
        <p:spPr>
          <a:xfrm>
            <a:off x="467807" y="0"/>
            <a:ext cx="1089441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Odcinek 7 –  „Rodzina+”</a:t>
            </a:r>
            <a:endPar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5" name="Rectangle 8">
            <a:extLst>
              <a:ext uri="{FF2B5EF4-FFF2-40B4-BE49-F238E27FC236}">
                <a16:creationId xmlns:a16="http://schemas.microsoft.com/office/drawing/2014/main" id="{D4092520-21EC-44E5-B3AC-0142CEA8A570}"/>
              </a:ext>
            </a:extLst>
          </p:cNvPr>
          <p:cNvSpPr>
            <a:spLocks noChangeArrowheads="1"/>
          </p:cNvSpPr>
          <p:nvPr/>
        </p:nvSpPr>
        <p:spPr bwMode="auto">
          <a:xfrm>
            <a:off x="9472612" y="0"/>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3"/>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170044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a:extLst>
              <a:ext uri="{FF2B5EF4-FFF2-40B4-BE49-F238E27FC236}">
                <a16:creationId xmlns:a16="http://schemas.microsoft.com/office/drawing/2014/main" id="{A60BD15D-23C0-4BCC-99BC-68757F1FE3F3}"/>
              </a:ext>
            </a:extLst>
          </p:cNvPr>
          <p:cNvSpPr/>
          <p:nvPr/>
        </p:nvSpPr>
        <p:spPr>
          <a:xfrm>
            <a:off x="583095" y="1754599"/>
            <a:ext cx="10442714" cy="4345357"/>
          </a:xfrm>
          <a:prstGeom prst="rect">
            <a:avLst/>
          </a:prstGeom>
        </p:spPr>
        <p:txBody>
          <a:bodyPr wrap="square">
            <a:spAutoFit/>
          </a:bodyPr>
          <a:lstStyle/>
          <a:p>
            <a:pPr marL="285750" indent="-285750">
              <a:lnSpc>
                <a:spcPct val="107000"/>
              </a:lnSpc>
              <a:spcAft>
                <a:spcPts val="800"/>
              </a:spcAft>
              <a:buFont typeface="Arial" panose="020B0604020202020204" pitchFamily="34" charset="0"/>
              <a:buChar char="•"/>
            </a:pPr>
            <a:r>
              <a:rPr lang="pl-PL" dirty="0">
                <a:solidFill>
                  <a:srgbClr val="222222"/>
                </a:solidFill>
                <a:latin typeface="Arial" panose="020B0604020202020204" pitchFamily="34" charset="0"/>
                <a:ea typeface="Times New Roman" panose="02020603050405020304" pitchFamily="18" charset="0"/>
                <a:cs typeface="Arial" panose="020B0604020202020204" pitchFamily="34" charset="0"/>
              </a:rPr>
              <a:t>Celem podstawowym jest realizacja obietnic kampanijnych, aby budować wiarygodność, co jest kluczowe dla rządu i kampanii prezydenckiej. </a:t>
            </a:r>
          </a:p>
          <a:p>
            <a:pPr marL="285750" indent="-285750">
              <a:lnSpc>
                <a:spcPct val="107000"/>
              </a:lnSpc>
              <a:spcAft>
                <a:spcPts val="800"/>
              </a:spcAft>
              <a:buFont typeface="Arial" panose="020B0604020202020204" pitchFamily="34" charset="0"/>
              <a:buChar char="•"/>
            </a:pPr>
            <a:r>
              <a:rPr lang="pl-PL" dirty="0">
                <a:solidFill>
                  <a:srgbClr val="222222"/>
                </a:solidFill>
                <a:latin typeface="Arial" panose="020B0604020202020204" pitchFamily="34" charset="0"/>
                <a:ea typeface="Times New Roman" panose="02020603050405020304" pitchFamily="18" charset="0"/>
                <a:cs typeface="Arial" panose="020B0604020202020204" pitchFamily="34" charset="0"/>
              </a:rPr>
              <a:t>Zidentyfikowano ponad 300 obietnic. </a:t>
            </a:r>
          </a:p>
          <a:p>
            <a:pPr marL="285750" indent="-285750">
              <a:lnSpc>
                <a:spcPct val="107000"/>
              </a:lnSpc>
              <a:spcAft>
                <a:spcPts val="800"/>
              </a:spcAft>
              <a:buFont typeface="Arial" panose="020B0604020202020204" pitchFamily="34" charset="0"/>
              <a:buChar char="•"/>
            </a:pPr>
            <a:endParaRPr lang="pl-PL" dirty="0">
              <a:solidFill>
                <a:srgbClr val="222222"/>
              </a:solidFill>
              <a:latin typeface="Arial" panose="020B0604020202020204" pitchFamily="34" charset="0"/>
              <a:ea typeface="Times New Roman" panose="02020603050405020304" pitchFamily="18" charset="0"/>
              <a:cs typeface="Arial" panose="020B0604020202020204" pitchFamily="34" charset="0"/>
            </a:endParaRPr>
          </a:p>
          <a:p>
            <a:pPr marL="285750" indent="-285750">
              <a:lnSpc>
                <a:spcPct val="107000"/>
              </a:lnSpc>
              <a:spcAft>
                <a:spcPts val="800"/>
              </a:spcAft>
              <a:buFont typeface="Arial" panose="020B0604020202020204" pitchFamily="34" charset="0"/>
              <a:buChar char="•"/>
            </a:pPr>
            <a:r>
              <a:rPr lang="pl-PL" dirty="0">
                <a:solidFill>
                  <a:srgbClr val="222222"/>
                </a:solidFill>
                <a:latin typeface="Arial" panose="020B0604020202020204" pitchFamily="34" charset="0"/>
                <a:ea typeface="Times New Roman" panose="02020603050405020304" pitchFamily="18" charset="0"/>
                <a:cs typeface="Arial" panose="020B0604020202020204" pitchFamily="34" charset="0"/>
              </a:rPr>
              <a:t>W kampanii obiecano „5 na 100 dni rządu”, ale wyniki badań pokazują jej umiarkowaną atrakcyjność. </a:t>
            </a:r>
          </a:p>
          <a:p>
            <a:pPr marL="285750" indent="-285750">
              <a:lnSpc>
                <a:spcPct val="107000"/>
              </a:lnSpc>
              <a:spcAft>
                <a:spcPts val="800"/>
              </a:spcAft>
              <a:buFont typeface="Arial" panose="020B0604020202020204" pitchFamily="34" charset="0"/>
              <a:buChar char="•"/>
            </a:pPr>
            <a:endParaRPr lang="pl-PL" dirty="0">
              <a:solidFill>
                <a:srgbClr val="222222"/>
              </a:solidFill>
              <a:latin typeface="Arial" panose="020B0604020202020204" pitchFamily="34" charset="0"/>
              <a:ea typeface="Times New Roman" panose="02020603050405020304" pitchFamily="18" charset="0"/>
              <a:cs typeface="Arial" panose="020B0604020202020204" pitchFamily="34" charset="0"/>
            </a:endParaRPr>
          </a:p>
          <a:p>
            <a:pPr marL="285750" indent="-285750">
              <a:lnSpc>
                <a:spcPct val="107000"/>
              </a:lnSpc>
              <a:spcAft>
                <a:spcPts val="800"/>
              </a:spcAft>
              <a:buFont typeface="Arial" panose="020B0604020202020204" pitchFamily="34" charset="0"/>
              <a:buChar char="•"/>
            </a:pPr>
            <a:r>
              <a:rPr lang="pl-PL" dirty="0">
                <a:solidFill>
                  <a:srgbClr val="222222"/>
                </a:solidFill>
                <a:effectLst/>
                <a:latin typeface="Arial" panose="020B0604020202020204" pitchFamily="34" charset="0"/>
                <a:ea typeface="Calibri" panose="020F0502020204030204" pitchFamily="34" charset="0"/>
                <a:cs typeface="Arial" panose="020B0604020202020204" pitchFamily="34" charset="0"/>
              </a:rPr>
              <a:t>Coraz ważniejsze są tematy, w których rząd jest w defensywie: „zdrowie”, „klimat”, „edukacja”.</a:t>
            </a:r>
            <a:r>
              <a:rPr lang="pl-PL" dirty="0">
                <a:solidFill>
                  <a:srgbClr val="222222"/>
                </a:solidFill>
                <a:latin typeface="Arial" panose="020B0604020202020204" pitchFamily="34" charset="0"/>
                <a:ea typeface="Calibri" panose="020F0502020204030204" pitchFamily="34" charset="0"/>
                <a:cs typeface="Arial" panose="020B0604020202020204" pitchFamily="34" charset="0"/>
              </a:rPr>
              <a:t> </a:t>
            </a:r>
          </a:p>
          <a:p>
            <a:pPr marL="285750" indent="-285750">
              <a:lnSpc>
                <a:spcPct val="107000"/>
              </a:lnSpc>
              <a:spcAft>
                <a:spcPts val="800"/>
              </a:spcAft>
              <a:buFont typeface="Arial" panose="020B0604020202020204" pitchFamily="34" charset="0"/>
              <a:buChar char="•"/>
            </a:pPr>
            <a:endParaRPr lang="pl-PL" dirty="0">
              <a:effectLst/>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spcAft>
                <a:spcPts val="800"/>
              </a:spcAft>
              <a:buFont typeface="Arial" panose="020B0604020202020204" pitchFamily="34" charset="0"/>
              <a:buChar char="•"/>
            </a:pPr>
            <a:r>
              <a:rPr lang="pl-PL" dirty="0">
                <a:solidFill>
                  <a:srgbClr val="222222"/>
                </a:solidFill>
                <a:latin typeface="Arial" panose="020B0604020202020204" pitchFamily="34" charset="0"/>
                <a:ea typeface="Times New Roman" panose="02020603050405020304" pitchFamily="18" charset="0"/>
                <a:cs typeface="Arial" panose="020B0604020202020204" pitchFamily="34" charset="0"/>
              </a:rPr>
              <a:t>Dodatkowo wynik wyborów jesiennych dowiódł, iż potrzebna jest także poprawa wizerunku w wybranych grupach, m.in. mieszkańców miast, byłych wyborców Kukiz’15, </a:t>
            </a:r>
            <a:r>
              <a:rPr lang="pl-PL" dirty="0" err="1">
                <a:solidFill>
                  <a:srgbClr val="222222"/>
                </a:solidFill>
                <a:latin typeface="Arial" panose="020B0604020202020204" pitchFamily="34" charset="0"/>
                <a:ea typeface="Times New Roman" panose="02020603050405020304" pitchFamily="18" charset="0"/>
                <a:cs typeface="Arial" panose="020B0604020202020204" pitchFamily="34" charset="0"/>
              </a:rPr>
              <a:t>libertariańskiego</a:t>
            </a:r>
            <a:r>
              <a:rPr lang="pl-PL" dirty="0">
                <a:solidFill>
                  <a:srgbClr val="222222"/>
                </a:solidFill>
                <a:latin typeface="Arial" panose="020B0604020202020204" pitchFamily="34" charset="0"/>
                <a:ea typeface="Times New Roman" panose="02020603050405020304" pitchFamily="18" charset="0"/>
                <a:cs typeface="Arial" panose="020B0604020202020204" pitchFamily="34" charset="0"/>
              </a:rPr>
              <a:t> elektoratu  Konfederacji (PiS jako partia „ludowa”, zajmująca się rozdawnictwem”).</a:t>
            </a:r>
            <a:endParaRPr lang="pl-PL" dirty="0">
              <a:effectLst/>
              <a:latin typeface="Arial" panose="020B0604020202020204" pitchFamily="34" charset="0"/>
              <a:ea typeface="Calibri" panose="020F0502020204030204" pitchFamily="34" charset="0"/>
              <a:cs typeface="Arial" panose="020B0604020202020204" pitchFamily="34" charset="0"/>
            </a:endParaRPr>
          </a:p>
        </p:txBody>
      </p:sp>
      <p:sp>
        <p:nvSpPr>
          <p:cNvPr id="5" name="Text Box 1037">
            <a:extLst>
              <a:ext uri="{FF2B5EF4-FFF2-40B4-BE49-F238E27FC236}">
                <a16:creationId xmlns:a16="http://schemas.microsoft.com/office/drawing/2014/main" id="{A2ED45C5-3257-4F6B-AFC4-8DFDBDBABED8}"/>
              </a:ext>
            </a:extLst>
          </p:cNvPr>
          <p:cNvSpPr txBox="1">
            <a:spLocks noChangeArrowheads="1"/>
          </p:cNvSpPr>
          <p:nvPr/>
        </p:nvSpPr>
        <p:spPr bwMode="auto">
          <a:xfrm>
            <a:off x="480392" y="596007"/>
            <a:ext cx="6858000" cy="459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396" tIns="14198" rIns="28396" bIns="14198">
            <a:spAutoFit/>
          </a:bodyPr>
          <a:lstStyle>
            <a:lvl1pPr marL="342900" indent="-342900" defTabSz="377825">
              <a:spcBef>
                <a:spcPct val="20000"/>
              </a:spcBef>
              <a:buSzPct val="80000"/>
              <a:buBlip>
                <a:blip r:embed="rId2"/>
              </a:buBlip>
              <a:defRPr sz="3200">
                <a:solidFill>
                  <a:schemeClr val="tx1"/>
                </a:solidFill>
                <a:latin typeface="Arial" panose="020B0604020202020204" pitchFamily="34" charset="0"/>
              </a:defRPr>
            </a:lvl1pPr>
            <a:lvl2pPr marL="188913" defTabSz="377825">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defTabSz="377825">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defTabSz="377825">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defTabSz="377825">
              <a:spcBef>
                <a:spcPct val="20000"/>
              </a:spcBef>
              <a:buChar char="•"/>
              <a:defRPr sz="2000">
                <a:solidFill>
                  <a:schemeClr val="tx1"/>
                </a:solidFill>
                <a:latin typeface="Arial" panose="020B0604020202020204" pitchFamily="34" charset="0"/>
              </a:defRPr>
            </a:lvl5pPr>
            <a:lvl6pPr marL="2514600" indent="-228600" defTabSz="3778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3778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3778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377825" eaLnBrk="0" fontAlgn="base" hangingPunct="0">
              <a:spcBef>
                <a:spcPct val="20000"/>
              </a:spcBef>
              <a:spcAft>
                <a:spcPct val="0"/>
              </a:spcAft>
              <a:buChar char="•"/>
              <a:defRPr sz="2000">
                <a:solidFill>
                  <a:schemeClr val="tx1"/>
                </a:solidFill>
                <a:latin typeface="Arial" panose="020B0604020202020204" pitchFamily="34" charset="0"/>
              </a:defRPr>
            </a:lvl9pPr>
          </a:lstStyle>
          <a:p>
            <a:pPr lvl="1">
              <a:spcBef>
                <a:spcPct val="50000"/>
              </a:spcBef>
              <a:buClrTx/>
              <a:buSzTx/>
              <a:buFontTx/>
              <a:buNone/>
            </a:pPr>
            <a:r>
              <a:rPr lang="pl-PL" altLang="pl-PL" b="1" dirty="0">
                <a:solidFill>
                  <a:srgbClr val="000000"/>
                </a:solidFill>
                <a:latin typeface="Times New Roman" panose="02020603050405020304" pitchFamily="18" charset="0"/>
              </a:rPr>
              <a:t>Problem strategiczny </a:t>
            </a:r>
          </a:p>
        </p:txBody>
      </p:sp>
      <p:sp>
        <p:nvSpPr>
          <p:cNvPr id="6" name="Rectangle 3">
            <a:extLst>
              <a:ext uri="{FF2B5EF4-FFF2-40B4-BE49-F238E27FC236}">
                <a16:creationId xmlns:a16="http://schemas.microsoft.com/office/drawing/2014/main" id="{1166F818-931D-4917-8EEE-F3B5D847479F}"/>
              </a:ext>
            </a:extLst>
          </p:cNvPr>
          <p:cNvSpPr>
            <a:spLocks noChangeArrowheads="1"/>
          </p:cNvSpPr>
          <p:nvPr/>
        </p:nvSpPr>
        <p:spPr bwMode="auto">
          <a:xfrm>
            <a:off x="9485709" y="0"/>
            <a:ext cx="2706291"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1. problem</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38605085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a:extLst>
              <a:ext uri="{FF2B5EF4-FFF2-40B4-BE49-F238E27FC236}">
                <a16:creationId xmlns:a16="http://schemas.microsoft.com/office/drawing/2014/main" id="{1AC2C0A2-3621-4955-A3D6-CB5C89013BD3}"/>
              </a:ext>
            </a:extLst>
          </p:cNvPr>
          <p:cNvSpPr>
            <a:spLocks noGrp="1"/>
          </p:cNvSpPr>
          <p:nvPr>
            <p:ph type="title"/>
          </p:nvPr>
        </p:nvSpPr>
        <p:spPr>
          <a:xfrm>
            <a:off x="335864" y="689114"/>
            <a:ext cx="11361713" cy="954156"/>
          </a:xfrm>
        </p:spPr>
        <p:txBody>
          <a:bodyPr>
            <a:noAutofit/>
          </a:bodyPr>
          <a:lstStyle/>
          <a:p>
            <a:r>
              <a:rPr lang="pl-PL" sz="2000" dirty="0"/>
              <a:t>Kluczem poprawy współczynnika dzietności jest koncentracja na pierwszych urodzeniach (spadek o 40 tys.; nie zrekompensuje go wzrost urodzeń w dużych rodzinach 8 tys.; działania służące promowaniu dużej rodziny są skuteczne, ale problemem są pierwsze urodzenia)   </a:t>
            </a:r>
          </a:p>
        </p:txBody>
      </p:sp>
      <p:pic>
        <p:nvPicPr>
          <p:cNvPr id="4" name="Obraz 3" descr="Obraz zawierający zrzut ekranu&#10;&#10;Opis wygenerowany automatycznie">
            <a:extLst>
              <a:ext uri="{FF2B5EF4-FFF2-40B4-BE49-F238E27FC236}">
                <a16:creationId xmlns:a16="http://schemas.microsoft.com/office/drawing/2014/main" id="{3ECAC475-BDA1-42A6-B03A-30D9C22A7C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879" y="1643270"/>
            <a:ext cx="10469684" cy="5214730"/>
          </a:xfrm>
          <a:prstGeom prst="rect">
            <a:avLst/>
          </a:prstGeom>
        </p:spPr>
      </p:pic>
      <p:sp>
        <p:nvSpPr>
          <p:cNvPr id="5" name="pole tekstowe 4">
            <a:extLst>
              <a:ext uri="{FF2B5EF4-FFF2-40B4-BE49-F238E27FC236}">
                <a16:creationId xmlns:a16="http://schemas.microsoft.com/office/drawing/2014/main" id="{272B4345-F379-4C12-A0AD-3B7CDDEBD0F5}"/>
              </a:ext>
            </a:extLst>
          </p:cNvPr>
          <p:cNvSpPr txBox="1"/>
          <p:nvPr/>
        </p:nvSpPr>
        <p:spPr>
          <a:xfrm>
            <a:off x="357153" y="157064"/>
            <a:ext cx="1089441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Odcinek 7 –  „Rodzina+”</a:t>
            </a:r>
            <a:endPar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6" name="Rectangle 8">
            <a:extLst>
              <a:ext uri="{FF2B5EF4-FFF2-40B4-BE49-F238E27FC236}">
                <a16:creationId xmlns:a16="http://schemas.microsoft.com/office/drawing/2014/main" id="{FC6E49DD-BF46-4D3E-A064-0AB8B2F8B6A9}"/>
              </a:ext>
            </a:extLst>
          </p:cNvPr>
          <p:cNvSpPr>
            <a:spLocks noChangeArrowheads="1"/>
          </p:cNvSpPr>
          <p:nvPr/>
        </p:nvSpPr>
        <p:spPr bwMode="auto">
          <a:xfrm>
            <a:off x="9472612" y="25124"/>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3"/>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29443291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a:extLst>
              <a:ext uri="{FF2B5EF4-FFF2-40B4-BE49-F238E27FC236}">
                <a16:creationId xmlns:a16="http://schemas.microsoft.com/office/drawing/2014/main" id="{1AC2C0A2-3621-4955-A3D6-CB5C89013BD3}"/>
              </a:ext>
            </a:extLst>
          </p:cNvPr>
          <p:cNvSpPr>
            <a:spLocks noGrp="1"/>
          </p:cNvSpPr>
          <p:nvPr>
            <p:ph type="title"/>
          </p:nvPr>
        </p:nvSpPr>
        <p:spPr>
          <a:xfrm>
            <a:off x="282621" y="1178583"/>
            <a:ext cx="11361713" cy="954156"/>
          </a:xfrm>
        </p:spPr>
        <p:txBody>
          <a:bodyPr>
            <a:noAutofit/>
          </a:bodyPr>
          <a:lstStyle/>
          <a:p>
            <a:r>
              <a:rPr lang="pl-PL" sz="2800" dirty="0"/>
              <a:t>Stabilna sytuacja mieszkaniowa i zawodowa jako warunek podjęcia decyzji</a:t>
            </a:r>
            <a:br>
              <a:rPr lang="pl-PL" sz="2800" dirty="0"/>
            </a:br>
            <a:r>
              <a:rPr lang="pl-PL" sz="2800" dirty="0"/>
              <a:t>500+ jako finansowy mechanizm zwiększający poczucie bezpieczeństwa</a:t>
            </a:r>
            <a:br>
              <a:rPr lang="pl-PL" sz="2800" dirty="0"/>
            </a:br>
            <a:br>
              <a:rPr lang="pl-PL" sz="2800" dirty="0"/>
            </a:br>
            <a:r>
              <a:rPr lang="pl-PL" sz="2800" dirty="0"/>
              <a:t>  </a:t>
            </a:r>
          </a:p>
        </p:txBody>
      </p:sp>
      <p:sp>
        <p:nvSpPr>
          <p:cNvPr id="2" name="Prostokąt 1">
            <a:extLst>
              <a:ext uri="{FF2B5EF4-FFF2-40B4-BE49-F238E27FC236}">
                <a16:creationId xmlns:a16="http://schemas.microsoft.com/office/drawing/2014/main" id="{9C63C6C4-4851-47B9-9F93-6564BF929D77}"/>
              </a:ext>
            </a:extLst>
          </p:cNvPr>
          <p:cNvSpPr/>
          <p:nvPr/>
        </p:nvSpPr>
        <p:spPr>
          <a:xfrm>
            <a:off x="282621" y="2226365"/>
            <a:ext cx="11361713" cy="4062651"/>
          </a:xfrm>
          <a:prstGeom prst="rect">
            <a:avLst/>
          </a:prstGeom>
        </p:spPr>
        <p:txBody>
          <a:bodyPr wrap="square">
            <a:spAutoFit/>
          </a:bodyPr>
          <a:lstStyle/>
          <a:p>
            <a:pPr lvl="0"/>
            <a:r>
              <a:rPr lang="pl-PL" dirty="0"/>
              <a:t>Niepokojącym sygnałem jest wynik badania postaw prokreacyjnych kobiet z </a:t>
            </a:r>
            <a:r>
              <a:rPr lang="pl-PL" b="1" dirty="0"/>
              <a:t>2017 r. w tym badaniu 59% kobiet w wieku 18-45 lat stwierdziło, że nie planuje więcej dzieci a 41 % deklarowało chęć posiadania dzieci</a:t>
            </a:r>
            <a:r>
              <a:rPr lang="pl-PL" dirty="0"/>
              <a:t> (pierwszego lub kolejnych). Badanie zostało przeprowadzone po wprowadzeniu 500+.</a:t>
            </a:r>
          </a:p>
          <a:p>
            <a:pPr lvl="0"/>
            <a:endParaRPr lang="pl-PL" dirty="0"/>
          </a:p>
          <a:p>
            <a:pPr lvl="0"/>
            <a:r>
              <a:rPr lang="pl-PL" dirty="0"/>
              <a:t>Wiele badań pokazuje, że </a:t>
            </a:r>
            <a:r>
              <a:rPr lang="pl-PL" b="1" dirty="0"/>
              <a:t>warunkiem podjęcia decyzji prokreacyjnej jest stabilna sytuacja mieszkaniowa i zawodowa</a:t>
            </a:r>
            <a:r>
              <a:rPr lang="pl-PL" dirty="0"/>
              <a:t>. Większą wagę ma stabilna sytuacja zawodowa, która jest uznawana za warunek niezbędny podjęcia pozytywnej decyzji prokreacyjnej. </a:t>
            </a:r>
          </a:p>
          <a:p>
            <a:r>
              <a:rPr lang="pl-PL" sz="1200" dirty="0"/>
              <a:t>Jednocześnie odpowiedzi respondentów w badaniach jakościowych sugerują, że młodzi ludzie mają duże problemy z zapewnieniem sobie stabilnej pracy zapewniającej utrzymanie i podobnie - z zapewnieniem sobie samodzielnego mieszkania.</a:t>
            </a:r>
          </a:p>
          <a:p>
            <a:endParaRPr lang="pl-PL" dirty="0"/>
          </a:p>
          <a:p>
            <a:r>
              <a:rPr lang="pl-PL" dirty="0"/>
              <a:t>WNIOSEK 1 – ułatwienie zakupu mieszkania dla młodych małżeństw (np. kredyt lub zwolnienie z podatków przy zakupie; 2% od czynności cywilno-prawnych; 23% od taksy notariusza)</a:t>
            </a:r>
          </a:p>
          <a:p>
            <a:endParaRPr lang="pl-PL" dirty="0"/>
          </a:p>
          <a:p>
            <a:r>
              <a:rPr lang="pl-PL" dirty="0"/>
              <a:t>WNIOSEK 2 – 500+ jako poduszka bezpieczeństwa, wsparcie dla matek w wydatkach, </a:t>
            </a:r>
          </a:p>
          <a:p>
            <a:endParaRPr lang="pl-PL" dirty="0"/>
          </a:p>
        </p:txBody>
      </p:sp>
      <p:sp>
        <p:nvSpPr>
          <p:cNvPr id="4" name="pole tekstowe 3">
            <a:extLst>
              <a:ext uri="{FF2B5EF4-FFF2-40B4-BE49-F238E27FC236}">
                <a16:creationId xmlns:a16="http://schemas.microsoft.com/office/drawing/2014/main" id="{9B4312DA-F2EE-4E71-A57C-5A6F8B6772E0}"/>
              </a:ext>
            </a:extLst>
          </p:cNvPr>
          <p:cNvSpPr txBox="1"/>
          <p:nvPr/>
        </p:nvSpPr>
        <p:spPr>
          <a:xfrm>
            <a:off x="414581" y="0"/>
            <a:ext cx="1089441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Odcinek 7 –  „Rodzina+”</a:t>
            </a:r>
            <a:endPar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5" name="Rectangle 8">
            <a:extLst>
              <a:ext uri="{FF2B5EF4-FFF2-40B4-BE49-F238E27FC236}">
                <a16:creationId xmlns:a16="http://schemas.microsoft.com/office/drawing/2014/main" id="{82A705B3-0825-418F-BB1C-4FD2368142AB}"/>
              </a:ext>
            </a:extLst>
          </p:cNvPr>
          <p:cNvSpPr>
            <a:spLocks noChangeArrowheads="1"/>
          </p:cNvSpPr>
          <p:nvPr/>
        </p:nvSpPr>
        <p:spPr bwMode="auto">
          <a:xfrm>
            <a:off x="9472612" y="-57120"/>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34760781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a:extLst>
              <a:ext uri="{FF2B5EF4-FFF2-40B4-BE49-F238E27FC236}">
                <a16:creationId xmlns:a16="http://schemas.microsoft.com/office/drawing/2014/main" id="{1AC2C0A2-3621-4955-A3D6-CB5C89013BD3}"/>
              </a:ext>
            </a:extLst>
          </p:cNvPr>
          <p:cNvSpPr>
            <a:spLocks noGrp="1"/>
          </p:cNvSpPr>
          <p:nvPr>
            <p:ph type="title"/>
          </p:nvPr>
        </p:nvSpPr>
        <p:spPr>
          <a:xfrm>
            <a:off x="167676" y="865197"/>
            <a:ext cx="11361713" cy="954156"/>
          </a:xfrm>
        </p:spPr>
        <p:txBody>
          <a:bodyPr>
            <a:noAutofit/>
          </a:bodyPr>
          <a:lstStyle/>
          <a:p>
            <a:r>
              <a:rPr lang="pl-PL" sz="2800" dirty="0"/>
              <a:t>Kluczowe jest zwiększenie możliwości godzenia pracy zawodowej z obowiązkami rodzinnymi</a:t>
            </a:r>
            <a:br>
              <a:rPr lang="pl-PL" sz="2800" dirty="0"/>
            </a:br>
            <a:br>
              <a:rPr lang="pl-PL" sz="2800" dirty="0"/>
            </a:br>
            <a:r>
              <a:rPr lang="pl-PL" sz="2800" dirty="0"/>
              <a:t>  </a:t>
            </a:r>
          </a:p>
        </p:txBody>
      </p:sp>
      <p:sp>
        <p:nvSpPr>
          <p:cNvPr id="2" name="Prostokąt 1">
            <a:extLst>
              <a:ext uri="{FF2B5EF4-FFF2-40B4-BE49-F238E27FC236}">
                <a16:creationId xmlns:a16="http://schemas.microsoft.com/office/drawing/2014/main" id="{9C63C6C4-4851-47B9-9F93-6564BF929D77}"/>
              </a:ext>
            </a:extLst>
          </p:cNvPr>
          <p:cNvSpPr/>
          <p:nvPr/>
        </p:nvSpPr>
        <p:spPr>
          <a:xfrm>
            <a:off x="167677" y="1061973"/>
            <a:ext cx="11361713" cy="2862322"/>
          </a:xfrm>
          <a:prstGeom prst="rect">
            <a:avLst/>
          </a:prstGeom>
        </p:spPr>
        <p:txBody>
          <a:bodyPr wrap="square">
            <a:spAutoFit/>
          </a:bodyPr>
          <a:lstStyle/>
          <a:p>
            <a:endParaRPr lang="pl-PL" dirty="0"/>
          </a:p>
          <a:p>
            <a:r>
              <a:rPr lang="pl-PL" dirty="0"/>
              <a:t>Środowisko instytucjonalne i społeczne w Polsce nie sprzyja godzeniu pracy z obowiązkami rodzinnymi. </a:t>
            </a:r>
            <a:r>
              <a:rPr lang="pl-PL" b="1" dirty="0"/>
              <a:t>Nasz kraj charakteryzuje się jednym z najniższych  poziomów indeksu godzenia pracy zawodowej z obowiązkami rodzinnymi</a:t>
            </a:r>
            <a:r>
              <a:rPr lang="pl-PL" dirty="0"/>
              <a:t> (ICWFR  - index for </a:t>
            </a:r>
            <a:r>
              <a:rPr lang="pl-PL" dirty="0" err="1"/>
              <a:t>conditions</a:t>
            </a:r>
            <a:r>
              <a:rPr lang="pl-PL" dirty="0"/>
              <a:t> for </a:t>
            </a:r>
            <a:r>
              <a:rPr lang="pl-PL" dirty="0" err="1"/>
              <a:t>work</a:t>
            </a:r>
            <a:r>
              <a:rPr lang="pl-PL" dirty="0"/>
              <a:t> and family </a:t>
            </a:r>
            <a:r>
              <a:rPr lang="pl-PL" dirty="0" err="1"/>
              <a:t>reconciliation</a:t>
            </a:r>
            <a:r>
              <a:rPr lang="pl-PL" dirty="0"/>
              <a:t>). W UE niższy indeks odnotowano w Portugalii, Rumunii i Grecji</a:t>
            </a:r>
          </a:p>
          <a:p>
            <a:endParaRPr lang="pl-PL" dirty="0"/>
          </a:p>
          <a:p>
            <a:r>
              <a:rPr lang="pl-PL" b="1" dirty="0"/>
              <a:t>WNIOSEK 3 – Zwiększenie możliwości prowadzenia pracy zdalnej oraz wdrożenie indywidualnego czasu pracy. Obowiązek uwzględniania wniosku o telepracę złożonego przez rodzica dziecka w wieku 1-3 lata (ale musi być mechanizm rekompensujący dla pracodawców, aby nie tworzyło to barier związanych z ich zatrudnieniem)</a:t>
            </a:r>
          </a:p>
          <a:p>
            <a:endParaRPr lang="pl-PL" dirty="0"/>
          </a:p>
        </p:txBody>
      </p:sp>
      <p:pic>
        <p:nvPicPr>
          <p:cNvPr id="5" name="Obraz 4" descr="Obraz zawierający mapa&#10;&#10;Opis wygenerowany automatycznie">
            <a:extLst>
              <a:ext uri="{FF2B5EF4-FFF2-40B4-BE49-F238E27FC236}">
                <a16:creationId xmlns:a16="http://schemas.microsoft.com/office/drawing/2014/main" id="{88A29854-FE06-4083-8F4D-682A2F6E43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8701" y="3377187"/>
            <a:ext cx="8734064" cy="3480813"/>
          </a:xfrm>
          <a:prstGeom prst="rect">
            <a:avLst/>
          </a:prstGeom>
        </p:spPr>
      </p:pic>
      <p:sp>
        <p:nvSpPr>
          <p:cNvPr id="6" name="pole tekstowe 5">
            <a:extLst>
              <a:ext uri="{FF2B5EF4-FFF2-40B4-BE49-F238E27FC236}">
                <a16:creationId xmlns:a16="http://schemas.microsoft.com/office/drawing/2014/main" id="{10688E83-8F24-4906-9D53-DD9DA7B43714}"/>
              </a:ext>
            </a:extLst>
          </p:cNvPr>
          <p:cNvSpPr txBox="1"/>
          <p:nvPr/>
        </p:nvSpPr>
        <p:spPr>
          <a:xfrm>
            <a:off x="167678" y="0"/>
            <a:ext cx="1089441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Odcinek 7 –  „Rodzina+”</a:t>
            </a:r>
            <a:endPar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7" name="Rectangle 8">
            <a:extLst>
              <a:ext uri="{FF2B5EF4-FFF2-40B4-BE49-F238E27FC236}">
                <a16:creationId xmlns:a16="http://schemas.microsoft.com/office/drawing/2014/main" id="{78B20A97-20E3-4054-A0CD-DA37B6512BE4}"/>
              </a:ext>
            </a:extLst>
          </p:cNvPr>
          <p:cNvSpPr>
            <a:spLocks noChangeArrowheads="1"/>
          </p:cNvSpPr>
          <p:nvPr/>
        </p:nvSpPr>
        <p:spPr bwMode="auto">
          <a:xfrm>
            <a:off x="9472612" y="25966"/>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3"/>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10823816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ole tekstowe 9">
            <a:extLst>
              <a:ext uri="{FF2B5EF4-FFF2-40B4-BE49-F238E27FC236}">
                <a16:creationId xmlns:a16="http://schemas.microsoft.com/office/drawing/2014/main" id="{26002DB1-F489-466A-9773-BA21E74CD5FB}"/>
              </a:ext>
            </a:extLst>
          </p:cNvPr>
          <p:cNvSpPr txBox="1"/>
          <p:nvPr/>
        </p:nvSpPr>
        <p:spPr>
          <a:xfrm>
            <a:off x="541891" y="355846"/>
            <a:ext cx="1089441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Odcinek 8 –  Bezpieczna droga</a:t>
            </a:r>
            <a:endPar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2" name="Prostokąt 1">
            <a:extLst>
              <a:ext uri="{FF2B5EF4-FFF2-40B4-BE49-F238E27FC236}">
                <a16:creationId xmlns:a16="http://schemas.microsoft.com/office/drawing/2014/main" id="{4DF76A44-9598-4D97-937E-BEA7B97AB171}"/>
              </a:ext>
            </a:extLst>
          </p:cNvPr>
          <p:cNvSpPr/>
          <p:nvPr/>
        </p:nvSpPr>
        <p:spPr>
          <a:xfrm>
            <a:off x="0" y="855294"/>
            <a:ext cx="12192000" cy="1200329"/>
          </a:xfrm>
          <a:prstGeom prst="rect">
            <a:avLst/>
          </a:prstGeom>
        </p:spPr>
        <p:txBody>
          <a:bodyPr wrap="square">
            <a:spAutoFit/>
          </a:bodyPr>
          <a:lstStyle/>
          <a:p>
            <a:r>
              <a:rPr lang="pl-PL" dirty="0"/>
              <a:t>Polacy oczekują poprawy bezpieczeństwa na drogach, a także poradzenia sobie z problemem „piratów drogowych”. Należy jednak przedstawić kompleksowy program, zawierający aż 4 elementy: zmianę prawa (pierwszeństwo dla pieszych), wyższe mandaty za największe przewinienia, zmiany w infrastrukturze (przebudowa przejść dla pieszych) i edukację. </a:t>
            </a:r>
          </a:p>
          <a:p>
            <a:endParaRPr lang="pl-PL" b="1" dirty="0"/>
          </a:p>
        </p:txBody>
      </p:sp>
      <p:graphicFrame>
        <p:nvGraphicFramePr>
          <p:cNvPr id="3" name="Tabela 2">
            <a:extLst>
              <a:ext uri="{FF2B5EF4-FFF2-40B4-BE49-F238E27FC236}">
                <a16:creationId xmlns:a16="http://schemas.microsoft.com/office/drawing/2014/main" id="{38476193-A4DC-4231-AF28-E8698818525B}"/>
              </a:ext>
            </a:extLst>
          </p:cNvPr>
          <p:cNvGraphicFramePr>
            <a:graphicFrameLocks noGrp="1"/>
          </p:cNvGraphicFramePr>
          <p:nvPr>
            <p:extLst>
              <p:ext uri="{D42A27DB-BD31-4B8C-83A1-F6EECF244321}">
                <p14:modId xmlns:p14="http://schemas.microsoft.com/office/powerpoint/2010/main" val="4246829244"/>
              </p:ext>
            </p:extLst>
          </p:nvPr>
        </p:nvGraphicFramePr>
        <p:xfrm>
          <a:off x="2117407" y="2435224"/>
          <a:ext cx="7957185" cy="2367154"/>
        </p:xfrm>
        <a:graphic>
          <a:graphicData uri="http://schemas.openxmlformats.org/drawingml/2006/table">
            <a:tbl>
              <a:tblPr firstRow="1" firstCol="1" bandRow="1">
                <a:tableStyleId>{5C22544A-7EE6-4342-B048-85BDC9FD1C3A}</a:tableStyleId>
              </a:tblPr>
              <a:tblGrid>
                <a:gridCol w="493482">
                  <a:extLst>
                    <a:ext uri="{9D8B030D-6E8A-4147-A177-3AD203B41FA5}">
                      <a16:colId xmlns:a16="http://schemas.microsoft.com/office/drawing/2014/main" val="1854826782"/>
                    </a:ext>
                  </a:extLst>
                </a:gridCol>
                <a:gridCol w="7463703">
                  <a:extLst>
                    <a:ext uri="{9D8B030D-6E8A-4147-A177-3AD203B41FA5}">
                      <a16:colId xmlns:a16="http://schemas.microsoft.com/office/drawing/2014/main" val="2611698650"/>
                    </a:ext>
                  </a:extLst>
                </a:gridCol>
              </a:tblGrid>
              <a:tr h="304800">
                <a:tc>
                  <a:txBody>
                    <a:bodyPr/>
                    <a:lstStyle/>
                    <a:p>
                      <a:pPr marL="0" lvl="0" indent="0" algn="just">
                        <a:lnSpc>
                          <a:spcPct val="107000"/>
                        </a:lnSpc>
                        <a:spcAft>
                          <a:spcPts val="0"/>
                        </a:spcAft>
                        <a:buFont typeface="+mj-lt"/>
                        <a:buNone/>
                      </a:pPr>
                      <a:r>
                        <a:rPr lang="pl-PL" sz="1800" dirty="0">
                          <a:effectLst/>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Bef>
                          <a:spcPts val="600"/>
                        </a:spcBef>
                        <a:spcAft>
                          <a:spcPts val="600"/>
                        </a:spcAft>
                      </a:pPr>
                      <a:r>
                        <a:rPr lang="pl-PL" sz="1800" dirty="0">
                          <a:effectLst/>
                        </a:rPr>
                        <a:t>BEZPIECZNA DROGA</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4201621859"/>
                  </a:ext>
                </a:extLst>
              </a:tr>
              <a:tr h="304800">
                <a:tc>
                  <a:txBody>
                    <a:bodyPr/>
                    <a:lstStyle/>
                    <a:p>
                      <a:pPr marL="0" lvl="0" indent="0" algn="just">
                        <a:lnSpc>
                          <a:spcPct val="107000"/>
                        </a:lnSpc>
                        <a:spcAft>
                          <a:spcPts val="0"/>
                        </a:spcAft>
                        <a:buFont typeface="+mj-lt"/>
                        <a:buNone/>
                      </a:pPr>
                      <a:r>
                        <a:rPr lang="pl-PL" sz="1800" dirty="0">
                          <a:effectLst/>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Bef>
                          <a:spcPts val="600"/>
                        </a:spcBef>
                        <a:spcAft>
                          <a:spcPts val="600"/>
                        </a:spcAft>
                      </a:pPr>
                      <a:r>
                        <a:rPr lang="pl-PL" sz="1800">
                          <a:effectLst/>
                        </a:rPr>
                        <a:t>Utworzenie programu bezpiecznej infrastruktury drogowej. Współfinansowanie chodników lamp ulicznych, przejść dla pieszych, rond, świateł i wysepek.</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56481239"/>
                  </a:ext>
                </a:extLst>
              </a:tr>
              <a:tr h="304800">
                <a:tc>
                  <a:txBody>
                    <a:bodyPr/>
                    <a:lstStyle/>
                    <a:p>
                      <a:pPr marL="0" lvl="0" indent="0" algn="just">
                        <a:lnSpc>
                          <a:spcPct val="107000"/>
                        </a:lnSpc>
                        <a:spcAft>
                          <a:spcPts val="0"/>
                        </a:spcAft>
                        <a:buFont typeface="+mj-lt"/>
                        <a:buNone/>
                      </a:pPr>
                      <a:r>
                        <a:rPr lang="pl-PL" sz="1800" dirty="0">
                          <a:effectLst/>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Bef>
                          <a:spcPts val="600"/>
                        </a:spcBef>
                        <a:spcAft>
                          <a:spcPts val="600"/>
                        </a:spcAft>
                      </a:pPr>
                      <a:r>
                        <a:rPr lang="pl-PL" sz="1800">
                          <a:effectLst/>
                        </a:rPr>
                        <a:t>Włączenie obywateli przez internet i mechanizmy demokracji bezpośredniej do tworzenia przepisów wzmacniających bezp. ruchu drogowego.</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3481836340"/>
                  </a:ext>
                </a:extLst>
              </a:tr>
              <a:tr h="304800">
                <a:tc>
                  <a:txBody>
                    <a:bodyPr/>
                    <a:lstStyle/>
                    <a:p>
                      <a:pPr marL="0" lvl="0" indent="0" algn="just">
                        <a:lnSpc>
                          <a:spcPct val="107000"/>
                        </a:lnSpc>
                        <a:spcAft>
                          <a:spcPts val="0"/>
                        </a:spcAft>
                        <a:buFont typeface="+mj-lt"/>
                        <a:buNone/>
                      </a:pPr>
                      <a:r>
                        <a:rPr lang="pl-PL" sz="1800" dirty="0">
                          <a:effectLst/>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Bef>
                          <a:spcPts val="600"/>
                        </a:spcBef>
                        <a:spcAft>
                          <a:spcPts val="600"/>
                        </a:spcAft>
                      </a:pPr>
                      <a:r>
                        <a:rPr lang="pl-PL" sz="1800">
                          <a:effectLst/>
                        </a:rPr>
                        <a:t>Wprowadzenie pierwszeństwa dla pieszych przed wejściem na przejście.</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304656088"/>
                  </a:ext>
                </a:extLst>
              </a:tr>
              <a:tr h="304800">
                <a:tc>
                  <a:txBody>
                    <a:bodyPr/>
                    <a:lstStyle/>
                    <a:p>
                      <a:pPr marL="0" lvl="0" indent="0" algn="just">
                        <a:lnSpc>
                          <a:spcPct val="107000"/>
                        </a:lnSpc>
                        <a:spcAft>
                          <a:spcPts val="0"/>
                        </a:spcAft>
                        <a:buFont typeface="+mj-lt"/>
                        <a:buNone/>
                      </a:pPr>
                      <a:r>
                        <a:rPr lang="pl-PL" sz="1800" dirty="0">
                          <a:effectLst/>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Bef>
                          <a:spcPts val="600"/>
                        </a:spcBef>
                        <a:spcAft>
                          <a:spcPts val="600"/>
                        </a:spcAft>
                      </a:pPr>
                      <a:r>
                        <a:rPr lang="pl-PL" sz="1800">
                          <a:effectLst/>
                        </a:rPr>
                        <a:t>Finansowe konsekwencje za piratów drogowych.</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3909415370"/>
                  </a:ext>
                </a:extLst>
              </a:tr>
              <a:tr h="304800">
                <a:tc>
                  <a:txBody>
                    <a:bodyPr/>
                    <a:lstStyle/>
                    <a:p>
                      <a:pPr marL="0" lvl="0" indent="0" algn="just">
                        <a:lnSpc>
                          <a:spcPct val="107000"/>
                        </a:lnSpc>
                        <a:spcAft>
                          <a:spcPts val="0"/>
                        </a:spcAft>
                        <a:buFont typeface="+mj-lt"/>
                        <a:buNone/>
                      </a:pPr>
                      <a:r>
                        <a:rPr lang="pl-PL" sz="1800" dirty="0">
                          <a:effectLst/>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Bef>
                          <a:spcPts val="600"/>
                        </a:spcBef>
                        <a:spcAft>
                          <a:spcPts val="600"/>
                        </a:spcAft>
                      </a:pPr>
                      <a:r>
                        <a:rPr lang="pl-PL" sz="1800" dirty="0">
                          <a:effectLst/>
                        </a:rPr>
                        <a:t>Zaostrzenie kar dla pijanych kierowców.</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594141068"/>
                  </a:ext>
                </a:extLst>
              </a:tr>
            </a:tbl>
          </a:graphicData>
        </a:graphic>
      </p:graphicFrame>
      <p:sp>
        <p:nvSpPr>
          <p:cNvPr id="6" name="Rectangle 8">
            <a:extLst>
              <a:ext uri="{FF2B5EF4-FFF2-40B4-BE49-F238E27FC236}">
                <a16:creationId xmlns:a16="http://schemas.microsoft.com/office/drawing/2014/main" id="{FAAA2E67-B81A-4F7C-844E-CF70144479FB}"/>
              </a:ext>
            </a:extLst>
          </p:cNvPr>
          <p:cNvSpPr>
            <a:spLocks noChangeArrowheads="1"/>
          </p:cNvSpPr>
          <p:nvPr/>
        </p:nvSpPr>
        <p:spPr bwMode="auto">
          <a:xfrm>
            <a:off x="9472612" y="34100"/>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27748155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ole tekstowe 9">
            <a:extLst>
              <a:ext uri="{FF2B5EF4-FFF2-40B4-BE49-F238E27FC236}">
                <a16:creationId xmlns:a16="http://schemas.microsoft.com/office/drawing/2014/main" id="{26002DB1-F489-466A-9773-BA21E74CD5FB}"/>
              </a:ext>
            </a:extLst>
          </p:cNvPr>
          <p:cNvSpPr txBox="1"/>
          <p:nvPr/>
        </p:nvSpPr>
        <p:spPr>
          <a:xfrm>
            <a:off x="541891" y="355846"/>
            <a:ext cx="1089441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Odcinek 8 –  Rekomendacja dotycząca wysokości mandatów</a:t>
            </a:r>
            <a:endPar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2" name="Prostokąt 1">
            <a:extLst>
              <a:ext uri="{FF2B5EF4-FFF2-40B4-BE49-F238E27FC236}">
                <a16:creationId xmlns:a16="http://schemas.microsoft.com/office/drawing/2014/main" id="{4DF76A44-9598-4D97-937E-BEA7B97AB171}"/>
              </a:ext>
            </a:extLst>
          </p:cNvPr>
          <p:cNvSpPr/>
          <p:nvPr/>
        </p:nvSpPr>
        <p:spPr>
          <a:xfrm>
            <a:off x="0" y="855294"/>
            <a:ext cx="12192000" cy="5909310"/>
          </a:xfrm>
          <a:prstGeom prst="rect">
            <a:avLst/>
          </a:prstGeom>
        </p:spPr>
        <p:txBody>
          <a:bodyPr wrap="square">
            <a:spAutoFit/>
          </a:bodyPr>
          <a:lstStyle/>
          <a:p>
            <a:r>
              <a:rPr lang="pl-PL" sz="1400" dirty="0"/>
              <a:t>Badani mają na ogół przekonanie, że mandaty w Polsce są za niskie (57%; właściwej wysokości 17%). Wskazują też, że wyższe mandaty (surowsza kara) wpłyną na bezpieczeństwo (69%), ale z drugiej strony są podzieleni w sprawie uzależnienia wysokości kar od zarobków (47% za). To skłania do rekomendowania podjęcia działań w celu podwyższenia mandatów, ale w formule, która redukuje zagrożenia.  </a:t>
            </a:r>
          </a:p>
          <a:p>
            <a:r>
              <a:rPr lang="pl-PL" sz="1400" dirty="0"/>
              <a:t> </a:t>
            </a:r>
          </a:p>
          <a:p>
            <a:r>
              <a:rPr lang="pl-PL" sz="1400" dirty="0"/>
              <a:t>Niechęć wobec uzależniania wysokości mandatów od zarobków objawia się nie tylko wśród zamożniejszych grup, ale także wśród najmniej zarabiających, wyborców PSL/Kukiz’15. Powodów jest kilka: taka zmiana może dotknąć ich; to  przekonanie, że mandaty stają się sposobem na łatanie budżetu; dla niektórych to doświadczenie z czasów minionych, gdy ta zasada była nagminnie wykorzystana przez policjantów do korupcji.  </a:t>
            </a:r>
          </a:p>
          <a:p>
            <a:r>
              <a:rPr lang="pl-PL" sz="1400" dirty="0"/>
              <a:t> </a:t>
            </a:r>
          </a:p>
          <a:p>
            <a:r>
              <a:rPr lang="pl-PL" sz="1400" dirty="0"/>
              <a:t>Przeświadczenie o tym, że mandaty za wykroczenia drogowe w PL są zbyt niskie jest powszechne i nie różnicują je żadne z badanych grup czy kategorii społecznych. Jednocześnie wskazania dotyczące oczekiwanej wysokości mandatów - w postaci średniej wskazują, że taryfikator mógłby znacząco wzrosnąć (nawet o 100 proc.). Zapewne ma na to wpływ wysoka podaż informacji o potrąceniach pieszych - tutaj wyraźnie widać, że kwota mandatu dorównuje najpoważniejszemu przekroczeniu dozwolonej prędkości.</a:t>
            </a:r>
          </a:p>
          <a:p>
            <a:r>
              <a:rPr lang="pl-PL" sz="1400" dirty="0"/>
              <a:t> </a:t>
            </a:r>
          </a:p>
          <a:p>
            <a:r>
              <a:rPr lang="pl-PL" sz="1400" dirty="0"/>
              <a:t>Komunikacja zmian musiałaby się zatem opierać na podkreślaniu celu, jakim jest ochrona pieszych poprzez zwiększenie kar dla kierowców wymuszających pierwszeństwo na pieszych i przekraczających dozwoloną prędkość w terenie zabudowanym o 50 km/h. Wygląda na to, że można mówić o kwocie mandatu ok. 1000 zł.</a:t>
            </a:r>
          </a:p>
          <a:p>
            <a:r>
              <a:rPr lang="pl-PL" sz="1400" dirty="0"/>
              <a:t> </a:t>
            </a:r>
          </a:p>
          <a:p>
            <a:r>
              <a:rPr lang="pl-PL" sz="1400" dirty="0"/>
              <a:t>By podkreślić cel walki z piractwem, osobami łamiącymi wszelkie zasady, nie obawiającymi się niskiej wartości mandatów, warto rozważyć „inteligentną” zmianę.</a:t>
            </a:r>
          </a:p>
          <a:p>
            <a:r>
              <a:rPr lang="pl-PL" sz="1400" dirty="0"/>
              <a:t> </a:t>
            </a:r>
          </a:p>
          <a:p>
            <a:r>
              <a:rPr lang="pl-PL" sz="1400" dirty="0"/>
              <a:t>Za przekraczanie prędkości - nie np. wzrost o 50% w całym taryfikatorze, </a:t>
            </a:r>
          </a:p>
          <a:p>
            <a:r>
              <a:rPr lang="pl-PL" sz="1400" dirty="0"/>
              <a:t>tylko przekroczenie o 10km/h 20% wzrost, o 20 km/h o 40%, o 30 km/h o 60%, o 40km/h o 80%, o 50 km/h o 100% (w przypadkach, gdy to są zachowania skrajnie niebezpieczne, z możliwością skierowania sprawy do sądy, gdzie mandat może się tylko zwiększyć i być uzależniony od zarobków)</a:t>
            </a:r>
          </a:p>
          <a:p>
            <a:r>
              <a:rPr lang="pl-PL" sz="1400" dirty="0"/>
              <a:t> </a:t>
            </a:r>
          </a:p>
          <a:p>
            <a:r>
              <a:rPr lang="pl-PL" sz="1400" dirty="0"/>
              <a:t>Radykalne podwyższenie za zachowania szczególnie niebezpieczne, np. </a:t>
            </a:r>
          </a:p>
          <a:p>
            <a:r>
              <a:rPr lang="pl-PL" sz="1400" dirty="0"/>
              <a:t>- "nieustąpienie pierwszeństwa na przejściu dla pieszych" (100%; przy zachowaniu skrajnie niebezpiecznym, np. wyprzedzaniu samochodu zatrzymującego się przed przejściem dla pieszych, skierowanie sprawy do sądu i mandat uzależniony dodatkowo od wielkości zarobków).</a:t>
            </a:r>
          </a:p>
          <a:p>
            <a:r>
              <a:rPr lang="pl-PL" sz="1400" dirty="0"/>
              <a:t> </a:t>
            </a:r>
          </a:p>
          <a:p>
            <a:r>
              <a:rPr lang="pl-PL" sz="1400" dirty="0"/>
              <a:t>Uzależnienie mandatu od wysokości zarobków można też rozważyć w sytuacji odmowy jego przyjęcia.</a:t>
            </a:r>
          </a:p>
        </p:txBody>
      </p:sp>
      <p:sp>
        <p:nvSpPr>
          <p:cNvPr id="5" name="Rectangle 8">
            <a:extLst>
              <a:ext uri="{FF2B5EF4-FFF2-40B4-BE49-F238E27FC236}">
                <a16:creationId xmlns:a16="http://schemas.microsoft.com/office/drawing/2014/main" id="{7CAA8067-DB21-44FB-B59A-DCAF903DE1F3}"/>
              </a:ext>
            </a:extLst>
          </p:cNvPr>
          <p:cNvSpPr>
            <a:spLocks noChangeArrowheads="1"/>
          </p:cNvSpPr>
          <p:nvPr/>
        </p:nvSpPr>
        <p:spPr bwMode="auto">
          <a:xfrm>
            <a:off x="9472612" y="41551"/>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37250023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ole tekstowe 9">
            <a:extLst>
              <a:ext uri="{FF2B5EF4-FFF2-40B4-BE49-F238E27FC236}">
                <a16:creationId xmlns:a16="http://schemas.microsoft.com/office/drawing/2014/main" id="{26002DB1-F489-466A-9773-BA21E74CD5FB}"/>
              </a:ext>
            </a:extLst>
          </p:cNvPr>
          <p:cNvSpPr txBox="1"/>
          <p:nvPr/>
        </p:nvSpPr>
        <p:spPr>
          <a:xfrm>
            <a:off x="541891" y="355846"/>
            <a:ext cx="1089441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Odcinek 9 –  Bezpieczny „obywatel”</a:t>
            </a:r>
            <a:endPar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4" name="Prostokąt 3">
            <a:extLst>
              <a:ext uri="{FF2B5EF4-FFF2-40B4-BE49-F238E27FC236}">
                <a16:creationId xmlns:a16="http://schemas.microsoft.com/office/drawing/2014/main" id="{FAEB63C5-F756-45AD-8C96-D4D20D7E4C8B}"/>
              </a:ext>
            </a:extLst>
          </p:cNvPr>
          <p:cNvSpPr/>
          <p:nvPr/>
        </p:nvSpPr>
        <p:spPr>
          <a:xfrm>
            <a:off x="0" y="1062800"/>
            <a:ext cx="5658678" cy="2862322"/>
          </a:xfrm>
          <a:prstGeom prst="rect">
            <a:avLst/>
          </a:prstGeom>
        </p:spPr>
        <p:txBody>
          <a:bodyPr wrap="square">
            <a:spAutoFit/>
          </a:bodyPr>
          <a:lstStyle/>
          <a:p>
            <a:endParaRPr lang="pl-PL" dirty="0"/>
          </a:p>
          <a:p>
            <a:pPr lvl="0"/>
            <a:r>
              <a:rPr lang="pl-PL" dirty="0"/>
              <a:t>Kolejny program związany byłby z zapewnianiem „bezpieczeństwa obywatelom”. Temat niezwykle istotny dla kampanii prezydencki. Rząd Zjednoczonej Prawicy jest w tej dziedzinie bardzo dobrze oceniany i te dobre notowania rosną. Nie decydowano się na komunikację tej zalety ze względu na negatywny wpływ na wizerunek. Niesłusznie, gdyż dla konserwatystów kluczowe jest bezpieczeństwo i porządek. </a:t>
            </a:r>
          </a:p>
          <a:p>
            <a:r>
              <a:rPr lang="pl-PL" dirty="0"/>
              <a:t> </a:t>
            </a:r>
            <a:endParaRPr lang="pl-PL" b="1" dirty="0"/>
          </a:p>
        </p:txBody>
      </p:sp>
      <p:sp>
        <p:nvSpPr>
          <p:cNvPr id="5" name="Rectangle 8">
            <a:extLst>
              <a:ext uri="{FF2B5EF4-FFF2-40B4-BE49-F238E27FC236}">
                <a16:creationId xmlns:a16="http://schemas.microsoft.com/office/drawing/2014/main" id="{2738DEE6-F923-4EC9-A99D-1EE9C667B763}"/>
              </a:ext>
            </a:extLst>
          </p:cNvPr>
          <p:cNvSpPr>
            <a:spLocks noChangeArrowheads="1"/>
          </p:cNvSpPr>
          <p:nvPr/>
        </p:nvSpPr>
        <p:spPr bwMode="auto">
          <a:xfrm>
            <a:off x="9472612" y="49002"/>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pic>
        <p:nvPicPr>
          <p:cNvPr id="6" name="Obraz 5">
            <a:extLst>
              <a:ext uri="{FF2B5EF4-FFF2-40B4-BE49-F238E27FC236}">
                <a16:creationId xmlns:a16="http://schemas.microsoft.com/office/drawing/2014/main" id="{EF147E5E-738F-4F37-BCE8-0A2B969A9933}"/>
              </a:ext>
            </a:extLst>
          </p:cNvPr>
          <p:cNvPicPr/>
          <p:nvPr/>
        </p:nvPicPr>
        <p:blipFill>
          <a:blip r:embed="rId3"/>
          <a:stretch>
            <a:fillRect/>
          </a:stretch>
        </p:blipFill>
        <p:spPr>
          <a:xfrm>
            <a:off x="6533323" y="755956"/>
            <a:ext cx="5658677" cy="5937999"/>
          </a:xfrm>
          <a:prstGeom prst="rect">
            <a:avLst/>
          </a:prstGeom>
        </p:spPr>
      </p:pic>
    </p:spTree>
    <p:extLst>
      <p:ext uri="{BB962C8B-B14F-4D97-AF65-F5344CB8AC3E}">
        <p14:creationId xmlns:p14="http://schemas.microsoft.com/office/powerpoint/2010/main" val="14310510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ole tekstowe 9">
            <a:extLst>
              <a:ext uri="{FF2B5EF4-FFF2-40B4-BE49-F238E27FC236}">
                <a16:creationId xmlns:a16="http://schemas.microsoft.com/office/drawing/2014/main" id="{26002DB1-F489-466A-9773-BA21E74CD5FB}"/>
              </a:ext>
            </a:extLst>
          </p:cNvPr>
          <p:cNvSpPr txBox="1"/>
          <p:nvPr/>
        </p:nvSpPr>
        <p:spPr>
          <a:xfrm>
            <a:off x="210586" y="163242"/>
            <a:ext cx="1089441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Odcinek 9 –  Wzmocnienie Policji jako przykład (praca na emeryturze)</a:t>
            </a:r>
            <a:endPar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4" name="Prostokąt 3">
            <a:extLst>
              <a:ext uri="{FF2B5EF4-FFF2-40B4-BE49-F238E27FC236}">
                <a16:creationId xmlns:a16="http://schemas.microsoft.com/office/drawing/2014/main" id="{FAEB63C5-F756-45AD-8C96-D4D20D7E4C8B}"/>
              </a:ext>
            </a:extLst>
          </p:cNvPr>
          <p:cNvSpPr/>
          <p:nvPr/>
        </p:nvSpPr>
        <p:spPr>
          <a:xfrm>
            <a:off x="0" y="855294"/>
            <a:ext cx="12192000" cy="3693319"/>
          </a:xfrm>
          <a:prstGeom prst="rect">
            <a:avLst/>
          </a:prstGeom>
        </p:spPr>
        <p:txBody>
          <a:bodyPr wrap="square">
            <a:spAutoFit/>
          </a:bodyPr>
          <a:lstStyle/>
          <a:p>
            <a:endParaRPr lang="pl-PL" dirty="0"/>
          </a:p>
          <a:p>
            <a:r>
              <a:rPr lang="pl-PL" dirty="0"/>
              <a:t>Wprowadzenie rozwiązania, które zachęci doświadczonych funkcjonariuszy posiadających uprawnienia emerytalne do pozostania w służbie.</a:t>
            </a:r>
          </a:p>
          <a:p>
            <a:endParaRPr lang="pl-PL" dirty="0"/>
          </a:p>
          <a:p>
            <a:r>
              <a:rPr lang="pl-PL" dirty="0"/>
              <a:t>Wprowadzenie rozwiązania motywującego, które umożliwi przyznawanie dodatkowych świadczeń pieniężnych dla doświadczonych funkcjonariuszy. Dla mundurowych przewidziane są dodatki, pierwszy po 25 latach służby, a drugi po 28,5.</a:t>
            </a:r>
          </a:p>
          <a:p>
            <a:endParaRPr lang="pl-PL" dirty="0"/>
          </a:p>
          <a:p>
            <a:r>
              <a:rPr lang="pl-PL" dirty="0"/>
              <a:t>Wprowadzane będą też zmiany związane z ochroną prawną funkcjonariuszy. Chodzi między innymi o podniesienie kar za czynną napaść, naruszenie nietykalności lub znieważanie funkcjonariusza.</a:t>
            </a:r>
          </a:p>
          <a:p>
            <a:endParaRPr lang="pl-PL" b="1" dirty="0"/>
          </a:p>
          <a:p>
            <a:endParaRPr lang="pl-PL" b="1" dirty="0"/>
          </a:p>
          <a:p>
            <a:endParaRPr lang="pl-PL" b="1" dirty="0"/>
          </a:p>
          <a:p>
            <a:endParaRPr lang="pl-PL" b="1" dirty="0"/>
          </a:p>
        </p:txBody>
      </p:sp>
      <p:sp>
        <p:nvSpPr>
          <p:cNvPr id="5" name="Rectangle 8">
            <a:extLst>
              <a:ext uri="{FF2B5EF4-FFF2-40B4-BE49-F238E27FC236}">
                <a16:creationId xmlns:a16="http://schemas.microsoft.com/office/drawing/2014/main" id="{DEF14254-44B0-4D53-8ACC-AE77AC999CBD}"/>
              </a:ext>
            </a:extLst>
          </p:cNvPr>
          <p:cNvSpPr>
            <a:spLocks noChangeArrowheads="1"/>
          </p:cNvSpPr>
          <p:nvPr/>
        </p:nvSpPr>
        <p:spPr bwMode="auto">
          <a:xfrm>
            <a:off x="9472612" y="49002"/>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6655342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ole tekstowe 9">
            <a:extLst>
              <a:ext uri="{FF2B5EF4-FFF2-40B4-BE49-F238E27FC236}">
                <a16:creationId xmlns:a16="http://schemas.microsoft.com/office/drawing/2014/main" id="{26002DB1-F489-466A-9773-BA21E74CD5FB}"/>
              </a:ext>
            </a:extLst>
          </p:cNvPr>
          <p:cNvSpPr txBox="1"/>
          <p:nvPr/>
        </p:nvSpPr>
        <p:spPr>
          <a:xfrm>
            <a:off x="0" y="0"/>
            <a:ext cx="1089441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Odcinek 10 –  Innowacyjna gospodarka </a:t>
            </a:r>
          </a:p>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(Premiera „Cyberpunk 2077” i estoński CIT)</a:t>
            </a:r>
            <a:endPar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4" name="Prostokąt 3">
            <a:extLst>
              <a:ext uri="{FF2B5EF4-FFF2-40B4-BE49-F238E27FC236}">
                <a16:creationId xmlns:a16="http://schemas.microsoft.com/office/drawing/2014/main" id="{FAEB63C5-F756-45AD-8C96-D4D20D7E4C8B}"/>
              </a:ext>
            </a:extLst>
          </p:cNvPr>
          <p:cNvSpPr/>
          <p:nvPr/>
        </p:nvSpPr>
        <p:spPr>
          <a:xfrm>
            <a:off x="0" y="755956"/>
            <a:ext cx="12443792" cy="1754326"/>
          </a:xfrm>
          <a:prstGeom prst="rect">
            <a:avLst/>
          </a:prstGeom>
        </p:spPr>
        <p:txBody>
          <a:bodyPr wrap="square">
            <a:spAutoFit/>
          </a:bodyPr>
          <a:lstStyle/>
          <a:p>
            <a:r>
              <a:rPr lang="pl-PL" dirty="0"/>
              <a:t>Komunikacja działań dotyczących innowacyjności jest rozproszona. Pomimo podejmowania wielu z nich, rząd wciąż nie jest wysoko oceniany w tej kategorii. Warto rozważyć wprowadzenie programu flagowego, który by służył koordynacji tych działań </a:t>
            </a:r>
          </a:p>
          <a:p>
            <a:r>
              <a:rPr lang="pl-PL" dirty="0"/>
              <a:t>i zwiększył efekty wizerunkowe dla rządu (np. co ma znaczenie zarówno dla wyborców Konfederacji, ale także i mieszkańców miast). </a:t>
            </a:r>
          </a:p>
          <a:p>
            <a:endParaRPr lang="pl-PL" b="1" dirty="0"/>
          </a:p>
          <a:p>
            <a:endParaRPr lang="pl-PL" b="1" dirty="0"/>
          </a:p>
          <a:p>
            <a:endParaRPr lang="pl-PL" b="1" dirty="0"/>
          </a:p>
        </p:txBody>
      </p:sp>
      <p:graphicFrame>
        <p:nvGraphicFramePr>
          <p:cNvPr id="2" name="Tabela 1">
            <a:extLst>
              <a:ext uri="{FF2B5EF4-FFF2-40B4-BE49-F238E27FC236}">
                <a16:creationId xmlns:a16="http://schemas.microsoft.com/office/drawing/2014/main" id="{6BF20E6A-7553-41C1-84AD-B2A04D0ABDBC}"/>
              </a:ext>
            </a:extLst>
          </p:cNvPr>
          <p:cNvGraphicFramePr>
            <a:graphicFrameLocks noGrp="1"/>
          </p:cNvGraphicFramePr>
          <p:nvPr>
            <p:extLst>
              <p:ext uri="{D42A27DB-BD31-4B8C-83A1-F6EECF244321}">
                <p14:modId xmlns:p14="http://schemas.microsoft.com/office/powerpoint/2010/main" val="786501719"/>
              </p:ext>
            </p:extLst>
          </p:nvPr>
        </p:nvGraphicFramePr>
        <p:xfrm>
          <a:off x="192157" y="1866276"/>
          <a:ext cx="11807686" cy="4812329"/>
        </p:xfrm>
        <a:graphic>
          <a:graphicData uri="http://schemas.openxmlformats.org/drawingml/2006/table">
            <a:tbl>
              <a:tblPr firstRow="1" firstCol="1" bandRow="1">
                <a:tableStyleId>{5C22544A-7EE6-4342-B048-85BDC9FD1C3A}</a:tableStyleId>
              </a:tblPr>
              <a:tblGrid>
                <a:gridCol w="11807686">
                  <a:extLst>
                    <a:ext uri="{9D8B030D-6E8A-4147-A177-3AD203B41FA5}">
                      <a16:colId xmlns:a16="http://schemas.microsoft.com/office/drawing/2014/main" val="633379666"/>
                    </a:ext>
                  </a:extLst>
                </a:gridCol>
              </a:tblGrid>
              <a:tr h="497706">
                <a:tc>
                  <a:txBody>
                    <a:bodyPr/>
                    <a:lstStyle/>
                    <a:p>
                      <a:pPr>
                        <a:lnSpc>
                          <a:spcPct val="107000"/>
                        </a:lnSpc>
                        <a:spcAft>
                          <a:spcPts val="0"/>
                        </a:spcAft>
                      </a:pPr>
                      <a:r>
                        <a:rPr lang="pl-PL" sz="1000" dirty="0">
                          <a:effectLst/>
                        </a:rPr>
                        <a:t>Przeznaczymy miliard złotych na strategiczne inwestycje. Już dzisiaj „Program wspierania inwestycji o istotnym znaczeniu dla gospodarki polskiej” jest jednym z najskuteczniejszych narzędzi przyciągania inwestycji w całej Europie Środkowo-Wschodniej. Potwierdzają to międzynarodowe rankingi i rosnąca liczba oraz wartości nowych inwestycji – Polska jest najatrakcyjniejszym miejscem do inwestowania w tej części globu. Dlatego by wykorzystać doskonałą pozycję Polski wzmocnimy funkcjonowanie tego instrumentu inwestycyjnego. Ponad miliard złotych (1,123 mld zł) dodatkowych środków zostanie przeznaczony na bezpośrednie wsparcie inwestorów.</a:t>
                      </a:r>
                      <a:endParaRPr lang="pl-PL"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8949" marR="18949" marT="0" marB="0" anchor="ctr"/>
                </a:tc>
                <a:extLst>
                  <a:ext uri="{0D108BD9-81ED-4DB2-BD59-A6C34878D82A}">
                    <a16:rowId xmlns:a16="http://schemas.microsoft.com/office/drawing/2014/main" val="4235367559"/>
                  </a:ext>
                </a:extLst>
              </a:tr>
              <a:tr h="194903">
                <a:tc>
                  <a:txBody>
                    <a:bodyPr/>
                    <a:lstStyle/>
                    <a:p>
                      <a:pPr>
                        <a:lnSpc>
                          <a:spcPct val="107000"/>
                        </a:lnSpc>
                        <a:spcAft>
                          <a:spcPts val="0"/>
                        </a:spcAft>
                      </a:pPr>
                      <a:r>
                        <a:rPr lang="pl-PL" sz="1000">
                          <a:effectLst/>
                        </a:rPr>
                        <a:t>W najbliższej przyszłości będziemy wdrażać programy wsparcia dla innowacyjności od strony efektu – kosztów wytworzenia bądź pozyskania technologii unikatowej w skali gospodarki i istotnej dla jej rozwoju. </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18949" marR="18949" marT="0" marB="0" anchor="ctr"/>
                </a:tc>
                <a:extLst>
                  <a:ext uri="{0D108BD9-81ED-4DB2-BD59-A6C34878D82A}">
                    <a16:rowId xmlns:a16="http://schemas.microsoft.com/office/drawing/2014/main" val="3992358014"/>
                  </a:ext>
                </a:extLst>
              </a:tr>
              <a:tr h="649676">
                <a:tc>
                  <a:txBody>
                    <a:bodyPr/>
                    <a:lstStyle/>
                    <a:p>
                      <a:pPr>
                        <a:lnSpc>
                          <a:spcPct val="107000"/>
                        </a:lnSpc>
                        <a:spcAft>
                          <a:spcPts val="0"/>
                        </a:spcAft>
                      </a:pPr>
                      <a:r>
                        <a:rPr lang="pl-PL" sz="1000">
                          <a:effectLst/>
                        </a:rPr>
                        <a:t>Wiedza może być naszym strategicznym zasobem. Musimy jednak stworzyć takie warunki, aby służyła rozwojowi polskiej gospodarki, np. gwarantując transfer know-how do lokalnej gospodarki z centrów B+R zagranicznych firm zatrudniających Polaków. Dlatego też proponujemy budowę Cyfrowej Platformy Edukacyjnej (CPE) oferującej wysokiej jakości wiedzę, w tym obowiązkowe programy edukacyjne. Światowymwzorem takiego rozwiązania są platformy edukacyjne edx i Coursera utworzone przez czołowe światowe uniwersytety. Model ten powinien być naśladowany i doskonalony m.in. poprzez udostępnienie na CPE narzędzi informatycznych dla nauczycieli. Budowę tego typu platformy należy traktować jako projekt strategiczny i długookresowe wyzwanie organizacyjne dla państwa</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18949" marR="18949" marT="0" marB="0" anchor="ctr"/>
                </a:tc>
                <a:extLst>
                  <a:ext uri="{0D108BD9-81ED-4DB2-BD59-A6C34878D82A}">
                    <a16:rowId xmlns:a16="http://schemas.microsoft.com/office/drawing/2014/main" val="2393497509"/>
                  </a:ext>
                </a:extLst>
              </a:tr>
              <a:tr h="194903">
                <a:tc>
                  <a:txBody>
                    <a:bodyPr/>
                    <a:lstStyle/>
                    <a:p>
                      <a:pPr>
                        <a:lnSpc>
                          <a:spcPct val="107000"/>
                        </a:lnSpc>
                        <a:spcAft>
                          <a:spcPts val="0"/>
                        </a:spcAft>
                      </a:pPr>
                      <a:r>
                        <a:rPr lang="pl-PL" sz="1000">
                          <a:effectLst/>
                        </a:rPr>
                        <a:t>Doprowadzimy do stworzenia w Polsce do 2025 roku ponad 700 firm działających w obszarze sztucznej inteligencji oraz inwestycji w wysokości ok. 9,5 mld zł. </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18949" marR="18949" marT="0" marB="0" anchor="ctr"/>
                </a:tc>
                <a:extLst>
                  <a:ext uri="{0D108BD9-81ED-4DB2-BD59-A6C34878D82A}">
                    <a16:rowId xmlns:a16="http://schemas.microsoft.com/office/drawing/2014/main" val="2679006103"/>
                  </a:ext>
                </a:extLst>
              </a:tr>
              <a:tr h="389805">
                <a:tc>
                  <a:txBody>
                    <a:bodyPr/>
                    <a:lstStyle/>
                    <a:p>
                      <a:pPr>
                        <a:lnSpc>
                          <a:spcPct val="107000"/>
                        </a:lnSpc>
                        <a:spcAft>
                          <a:spcPts val="0"/>
                        </a:spcAft>
                      </a:pPr>
                      <a:r>
                        <a:rPr lang="pl-PL" sz="1000">
                          <a:effectLst/>
                        </a:rPr>
                        <a:t>W ciągu najbliższych lat w Polsce powstaną trzy takie ośrodki badawcze (Wirtualne Instytuty Badawcze), każdy o innej specjalizacji technologicznej w obszarze sztucznej inteligencji, zorganizowane jako niezależne firmy nienastawione na zysk. Będą one współpracować z instytucjami rządowymi, branżami gospodarki, start-upami i inkubatorami w celu rozwoju badań, ichwsparcia, absorpcji i komercjalizacji </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18949" marR="18949" marT="0" marB="0" anchor="ctr"/>
                </a:tc>
                <a:extLst>
                  <a:ext uri="{0D108BD9-81ED-4DB2-BD59-A6C34878D82A}">
                    <a16:rowId xmlns:a16="http://schemas.microsoft.com/office/drawing/2014/main" val="4039250732"/>
                  </a:ext>
                </a:extLst>
              </a:tr>
              <a:tr h="194903">
                <a:tc>
                  <a:txBody>
                    <a:bodyPr/>
                    <a:lstStyle/>
                    <a:p>
                      <a:pPr>
                        <a:lnSpc>
                          <a:spcPct val="107000"/>
                        </a:lnSpc>
                        <a:spcAft>
                          <a:spcPts val="0"/>
                        </a:spcAft>
                      </a:pPr>
                      <a:r>
                        <a:rPr lang="pl-PL" sz="1000">
                          <a:effectLst/>
                        </a:rPr>
                        <a:t>Do 2023 roku za pośrednictwem Polskiego Funduszu Rozwoju zamierzamy zainwestować w innowacyjne spółki na różnych etapach rozwoju ponad 2,5 mld zł środków publicznych, a po uwzględnieniu środków prywatnych – ponad 4 mld zł</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18949" marR="18949" marT="0" marB="0" anchor="ctr"/>
                </a:tc>
                <a:extLst>
                  <a:ext uri="{0D108BD9-81ED-4DB2-BD59-A6C34878D82A}">
                    <a16:rowId xmlns:a16="http://schemas.microsoft.com/office/drawing/2014/main" val="1710440658"/>
                  </a:ext>
                </a:extLst>
              </a:tr>
              <a:tr h="324838">
                <a:tc>
                  <a:txBody>
                    <a:bodyPr/>
                    <a:lstStyle/>
                    <a:p>
                      <a:pPr>
                        <a:lnSpc>
                          <a:spcPct val="107000"/>
                        </a:lnSpc>
                        <a:spcAft>
                          <a:spcPts val="0"/>
                        </a:spcAft>
                      </a:pPr>
                      <a:r>
                        <a:rPr lang="pl-PL" sz="1000">
                          <a:effectLst/>
                        </a:rPr>
                        <a:t>Będziemy rozwijać GovTech – nowy model pozyskiwania technologii, w którym sektor publiczny zyskuje nie tylko większy wybór wykonawców (przeciętnie 50 zgłaszających się do konkursów „govtech” wobec 2-3 firm</a:t>
                      </a:r>
                      <a:br>
                        <a:rPr lang="pl-PL" sz="1000">
                          <a:effectLst/>
                        </a:rPr>
                      </a:br>
                      <a:r>
                        <a:rPr lang="pl-PL" sz="1000">
                          <a:effectLst/>
                        </a:rPr>
                        <a:t>w klasycznym przetargu), ale także wsparcie zewnętrznych ekspertów na każdym etapie procesu zamówienia – od pomysłu do wdrożenia</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18949" marR="18949" marT="0" marB="0" anchor="ctr"/>
                </a:tc>
                <a:extLst>
                  <a:ext uri="{0D108BD9-81ED-4DB2-BD59-A6C34878D82A}">
                    <a16:rowId xmlns:a16="http://schemas.microsoft.com/office/drawing/2014/main" val="2555301204"/>
                  </a:ext>
                </a:extLst>
              </a:tr>
              <a:tr h="194903">
                <a:tc>
                  <a:txBody>
                    <a:bodyPr/>
                    <a:lstStyle/>
                    <a:p>
                      <a:pPr>
                        <a:lnSpc>
                          <a:spcPct val="107000"/>
                        </a:lnSpc>
                        <a:spcAft>
                          <a:spcPts val="0"/>
                        </a:spcAft>
                      </a:pPr>
                      <a:r>
                        <a:rPr lang="pl-PL" sz="1000">
                          <a:effectLst/>
                        </a:rPr>
                        <a:t>Będziemy kontynuować inteligentną reindustrializację polskiej gospodarki, w której ważnym elementem jest transformacja cyfrowa, automatyzacja i robotyzacja procesów przemysłowych.</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18949" marR="18949" marT="0" marB="0" anchor="ctr"/>
                </a:tc>
                <a:extLst>
                  <a:ext uri="{0D108BD9-81ED-4DB2-BD59-A6C34878D82A}">
                    <a16:rowId xmlns:a16="http://schemas.microsoft.com/office/drawing/2014/main" val="4103138208"/>
                  </a:ext>
                </a:extLst>
              </a:tr>
              <a:tr h="247472">
                <a:tc>
                  <a:txBody>
                    <a:bodyPr/>
                    <a:lstStyle/>
                    <a:p>
                      <a:pPr>
                        <a:lnSpc>
                          <a:spcPct val="107000"/>
                        </a:lnSpc>
                        <a:spcAft>
                          <a:spcPts val="0"/>
                        </a:spcAft>
                      </a:pPr>
                      <a:r>
                        <a:rPr lang="pl-PL" sz="1000">
                          <a:effectLst/>
                        </a:rPr>
                        <a:t>Zakładamy, że już w 2020 roku w dwóch miastach w Polsce, a do końca 2023 roku w większości miast będzie działać sieć 5G. Z uwagi na fundamentalne znaczenie sieci 5G dla bezpieczeństwa informatycznego Państwa doprowadzimy do sytuacji, w której kontrolę nad siecią będzie pełniła polska firma. Na tym etapie nie przesądzamy jaka to będzie firma.</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18949" marR="18949" marT="0" marB="0" anchor="ctr"/>
                </a:tc>
                <a:extLst>
                  <a:ext uri="{0D108BD9-81ED-4DB2-BD59-A6C34878D82A}">
                    <a16:rowId xmlns:a16="http://schemas.microsoft.com/office/drawing/2014/main" val="4228636409"/>
                  </a:ext>
                </a:extLst>
              </a:tr>
              <a:tr h="194903">
                <a:tc>
                  <a:txBody>
                    <a:bodyPr/>
                    <a:lstStyle/>
                    <a:p>
                      <a:pPr>
                        <a:lnSpc>
                          <a:spcPct val="107000"/>
                        </a:lnSpc>
                        <a:spcAft>
                          <a:spcPts val="0"/>
                        </a:spcAft>
                      </a:pPr>
                      <a:r>
                        <a:rPr lang="pl-PL" sz="1000">
                          <a:effectLst/>
                        </a:rPr>
                        <a:t>Pakiet deregulacyjny i pakiet wolnościowy dla obywateli i biznesu wypracowany w ramach sejmowego zespołu </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18949" marR="18949" marT="0" marB="0" anchor="ctr"/>
                </a:tc>
                <a:extLst>
                  <a:ext uri="{0D108BD9-81ED-4DB2-BD59-A6C34878D82A}">
                    <a16:rowId xmlns:a16="http://schemas.microsoft.com/office/drawing/2014/main" val="1292620654"/>
                  </a:ext>
                </a:extLst>
              </a:tr>
              <a:tr h="435148">
                <a:tc>
                  <a:txBody>
                    <a:bodyPr/>
                    <a:lstStyle/>
                    <a:p>
                      <a:pPr>
                        <a:lnSpc>
                          <a:spcPct val="107000"/>
                        </a:lnSpc>
                        <a:spcAft>
                          <a:spcPts val="0"/>
                        </a:spcAft>
                      </a:pPr>
                      <a:r>
                        <a:rPr lang="pl-PL" sz="1000">
                          <a:effectLst/>
                        </a:rPr>
                        <a:t>Wprowadzimy ograniczanie przyrostu przepisów poprzez zastosowanie zasady „jeden za jeden” (One In One Out) – wprowadzając nowe obciążenie, trzeba jednocześnie zadeklarować usunięcie innego, równoważnego. Wprowadzenie zasady „jeden za jeden” zainicjuje trwale proces redukcji obciążeń regulacyjnych w prawie poprzez wdrożenie mechanizmu, który wymusi ograniczanie nadmiernych i nieadekwatnych obciążeń, wpłynie na zahamowanie wzrostu ogólnego poziomu obciążeń regulacyjnych oraz zredukuje poziom niepewności prawnej w Polsce</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18949" marR="18949" marT="0" marB="0" anchor="ctr"/>
                </a:tc>
                <a:extLst>
                  <a:ext uri="{0D108BD9-81ED-4DB2-BD59-A6C34878D82A}">
                    <a16:rowId xmlns:a16="http://schemas.microsoft.com/office/drawing/2014/main" val="691903551"/>
                  </a:ext>
                </a:extLst>
              </a:tr>
              <a:tr h="194903">
                <a:tc>
                  <a:txBody>
                    <a:bodyPr/>
                    <a:lstStyle/>
                    <a:p>
                      <a:pPr>
                        <a:lnSpc>
                          <a:spcPct val="107000"/>
                        </a:lnSpc>
                        <a:spcAft>
                          <a:spcPts val="0"/>
                        </a:spcAft>
                      </a:pPr>
                      <a:r>
                        <a:rPr lang="pl-PL" sz="1000">
                          <a:effectLst/>
                        </a:rPr>
                        <a:t>Innowacyjne podejście powinno też charakteryzować administrację. Będziemy kontynuować rozwój e-usług oraz sztucznej inteligencji i blockchain, rozwijać usługi mobilne, dostosowując je do oczekiwań obywateli </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18949" marR="18949" marT="0" marB="0" anchor="ctr"/>
                </a:tc>
                <a:extLst>
                  <a:ext uri="{0D108BD9-81ED-4DB2-BD59-A6C34878D82A}">
                    <a16:rowId xmlns:a16="http://schemas.microsoft.com/office/drawing/2014/main" val="3451163849"/>
                  </a:ext>
                </a:extLst>
              </a:tr>
              <a:tr h="194903">
                <a:tc>
                  <a:txBody>
                    <a:bodyPr/>
                    <a:lstStyle/>
                    <a:p>
                      <a:pPr>
                        <a:lnSpc>
                          <a:spcPct val="107000"/>
                        </a:lnSpc>
                        <a:spcAft>
                          <a:spcPts val="0"/>
                        </a:spcAft>
                      </a:pPr>
                      <a:r>
                        <a:rPr lang="pl-PL" sz="1000">
                          <a:effectLst/>
                        </a:rPr>
                        <a:t>Planujemy utworzenie Polskiego Centrum Gospodarki Kreatywnej, którego zadaniem będzie budowanie długofalowej i kompleksowej polityki wsparcia branż kreatywnych.</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18949" marR="18949" marT="0" marB="0" anchor="ctr"/>
                </a:tc>
                <a:extLst>
                  <a:ext uri="{0D108BD9-81ED-4DB2-BD59-A6C34878D82A}">
                    <a16:rowId xmlns:a16="http://schemas.microsoft.com/office/drawing/2014/main" val="3072808993"/>
                  </a:ext>
                </a:extLst>
              </a:tr>
              <a:tr h="247472">
                <a:tc>
                  <a:txBody>
                    <a:bodyPr/>
                    <a:lstStyle/>
                    <a:p>
                      <a:pPr>
                        <a:lnSpc>
                          <a:spcPct val="107000"/>
                        </a:lnSpc>
                        <a:spcAft>
                          <a:spcPts val="0"/>
                        </a:spcAft>
                      </a:pPr>
                      <a:r>
                        <a:rPr lang="pl-PL" sz="1000">
                          <a:effectLst/>
                        </a:rPr>
                        <a:t>Zamierzamy kontynuować program „Rozwój sektorów kreatywnych”, którego celem jest rozwój</a:t>
                      </a:r>
                      <a:br>
                        <a:rPr lang="pl-PL" sz="1000">
                          <a:effectLst/>
                        </a:rPr>
                      </a:br>
                      <a:r>
                        <a:rPr lang="pl-PL" sz="1000">
                          <a:effectLst/>
                        </a:rPr>
                        <a:t>polskich branż kreatywnych oraz wzmacnianie ich konkurencyjności na arenie międzynarodowej poprzez współfinansowanie wartościowych i innowacyjnych projektów. </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18949" marR="18949" marT="0" marB="0" anchor="ctr"/>
                </a:tc>
                <a:extLst>
                  <a:ext uri="{0D108BD9-81ED-4DB2-BD59-A6C34878D82A}">
                    <a16:rowId xmlns:a16="http://schemas.microsoft.com/office/drawing/2014/main" val="2034080729"/>
                  </a:ext>
                </a:extLst>
              </a:tr>
              <a:tr h="194903">
                <a:tc>
                  <a:txBody>
                    <a:bodyPr/>
                    <a:lstStyle/>
                    <a:p>
                      <a:pPr>
                        <a:lnSpc>
                          <a:spcPct val="107000"/>
                        </a:lnSpc>
                        <a:spcAft>
                          <a:spcPts val="0"/>
                        </a:spcAft>
                      </a:pPr>
                      <a:r>
                        <a:rPr lang="pl-PL" sz="1000" dirty="0">
                          <a:effectLst/>
                        </a:rPr>
                        <a:t>Planowanym działaniem będzie utworzenie Centrum Gier Wideo, które przyczyni się do umacniania pozytywnego wizerunku polskiej branży gier wideo jako prężnie rozwijającej się gałęzi gospodarki i kultury</a:t>
                      </a:r>
                      <a:endParaRPr lang="pl-PL"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8949" marR="18949" marT="0" marB="0" anchor="ctr"/>
                </a:tc>
                <a:extLst>
                  <a:ext uri="{0D108BD9-81ED-4DB2-BD59-A6C34878D82A}">
                    <a16:rowId xmlns:a16="http://schemas.microsoft.com/office/drawing/2014/main" val="3955678271"/>
                  </a:ext>
                </a:extLst>
              </a:tr>
            </a:tbl>
          </a:graphicData>
        </a:graphic>
      </p:graphicFrame>
      <p:sp>
        <p:nvSpPr>
          <p:cNvPr id="5" name="Rectangle 8">
            <a:extLst>
              <a:ext uri="{FF2B5EF4-FFF2-40B4-BE49-F238E27FC236}">
                <a16:creationId xmlns:a16="http://schemas.microsoft.com/office/drawing/2014/main" id="{860850AD-16AB-49E9-9B0D-44346179C0BE}"/>
              </a:ext>
            </a:extLst>
          </p:cNvPr>
          <p:cNvSpPr>
            <a:spLocks noChangeArrowheads="1"/>
          </p:cNvSpPr>
          <p:nvPr/>
        </p:nvSpPr>
        <p:spPr bwMode="auto">
          <a:xfrm>
            <a:off x="9472612" y="0"/>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38107738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ole tekstowe 9">
            <a:extLst>
              <a:ext uri="{FF2B5EF4-FFF2-40B4-BE49-F238E27FC236}">
                <a16:creationId xmlns:a16="http://schemas.microsoft.com/office/drawing/2014/main" id="{26002DB1-F489-466A-9773-BA21E74CD5FB}"/>
              </a:ext>
            </a:extLst>
          </p:cNvPr>
          <p:cNvSpPr txBox="1"/>
          <p:nvPr/>
        </p:nvSpPr>
        <p:spPr>
          <a:xfrm>
            <a:off x="541891" y="355846"/>
            <a:ext cx="1089441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Odcinek 10 –  Estoński CIT</a:t>
            </a:r>
            <a:endPar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4" name="Prostokąt 3">
            <a:extLst>
              <a:ext uri="{FF2B5EF4-FFF2-40B4-BE49-F238E27FC236}">
                <a16:creationId xmlns:a16="http://schemas.microsoft.com/office/drawing/2014/main" id="{FAEB63C5-F756-45AD-8C96-D4D20D7E4C8B}"/>
              </a:ext>
            </a:extLst>
          </p:cNvPr>
          <p:cNvSpPr/>
          <p:nvPr/>
        </p:nvSpPr>
        <p:spPr>
          <a:xfrm>
            <a:off x="0" y="855294"/>
            <a:ext cx="12192000" cy="7017306"/>
          </a:xfrm>
          <a:prstGeom prst="rect">
            <a:avLst/>
          </a:prstGeom>
        </p:spPr>
        <p:txBody>
          <a:bodyPr wrap="square">
            <a:spAutoFit/>
          </a:bodyPr>
          <a:lstStyle/>
          <a:p>
            <a:endParaRPr lang="pl-PL" dirty="0"/>
          </a:p>
          <a:p>
            <a:r>
              <a:rPr lang="pl-PL" dirty="0"/>
              <a:t>System estoński jest jednocześnie tani (koszty poboru stanowiły jedynie 0,34 proc. zebranych podatków w 2011 r.), a także istotnie zachęca do inwestycji, gdyż od 2000 r. zyski zatrzymane w przedsiębiorstwach są całkowicie zwolnione z podatku CIT (obowiązek podatkowy następuje z chwilą dystrybucji zysku, co znacznie też upraszcza system podatkowy, chociażby ze względu na brak problemu szacowania amortyzacji). Dzięki zmianom systemu podatkowego Estonia w rankingu </a:t>
            </a:r>
            <a:r>
              <a:rPr lang="pl-PL" dirty="0" err="1"/>
              <a:t>Doing</a:t>
            </a:r>
            <a:r>
              <a:rPr lang="pl-PL" dirty="0"/>
              <a:t> Business 2015 (World Bank, 2015) uplasowała się pod względem płacenia podatków na 28. pozycji.</a:t>
            </a:r>
          </a:p>
          <a:p>
            <a:r>
              <a:rPr lang="pl-PL" dirty="0"/>
              <a:t> </a:t>
            </a:r>
          </a:p>
          <a:p>
            <a:r>
              <a:rPr lang="pl-PL" dirty="0"/>
              <a:t>Choć pomiar wpływu zmian w systemie podatkowym na gospodarkę nigdy nie będzie precyzyjny, należy zauważyć, że estońska gospodarka do czasu reformy była w stagnacji. Po jej wdrożeniu cieszyła się niebywałym wzrostem gospodarczym. Wpływy podatkowe się zwiększyły (m.in. na skutek redukcji szarej strefy i większej aktywności gospodarczej), przyczyniając się do powstania i utrzymywania się przez znaczny okres nadwyżki budżetowej, bezrobocie spadło, a kraj zaczął odnotowywać niebywały napływ inwestycji zagranicznych.</a:t>
            </a:r>
          </a:p>
          <a:p>
            <a:r>
              <a:rPr lang="pl-PL" dirty="0"/>
              <a:t> </a:t>
            </a:r>
          </a:p>
          <a:p>
            <a:r>
              <a:rPr lang="pl-PL" dirty="0"/>
              <a:t>Na uwagę zasługuje fakt, iż na reformy w 2000 r. zdecydowano się na skutek częściowej erozji systemu z 1994 r., od kiedy to ustawa podatkowa była zmieniana 34 razy, prowadząc do stopniowego zmniejszania się bazy podatkowej. </a:t>
            </a:r>
          </a:p>
          <a:p>
            <a:endParaRPr lang="pl-PL" b="1" dirty="0"/>
          </a:p>
          <a:p>
            <a:r>
              <a:rPr lang="pl-PL" dirty="0"/>
              <a:t>Oparcie konstrukcji podatku CIT na opodatkowaniu w momencie wypłaty zysków, w krótkim horyzoncie czasowym oznacza mniejsze wpływy do budżetu Państwa. Jak szacuje Grant Thornton, koszt reformy w początkowym okresie może wynosić około 9,5 mld złotych rocznie. Jest to jednak rozsądna inwestycja w prosty i przyjazny system podatkowy, która zostanie zrekompensowana z nadwyżką w dłuższym, kilkuletnim horyzoncie, poprzez wzrost PKB, zainwestowanych kapitałów, konsumpcji i w rezultacie także wzrost wpływów podatkowych ogółem.</a:t>
            </a:r>
          </a:p>
          <a:p>
            <a:endParaRPr lang="pl-PL" b="1" dirty="0"/>
          </a:p>
          <a:p>
            <a:endParaRPr lang="pl-PL" b="1" dirty="0"/>
          </a:p>
          <a:p>
            <a:endParaRPr lang="pl-PL" b="1" dirty="0"/>
          </a:p>
          <a:p>
            <a:endParaRPr lang="pl-PL" b="1" dirty="0"/>
          </a:p>
        </p:txBody>
      </p:sp>
      <p:sp>
        <p:nvSpPr>
          <p:cNvPr id="5" name="Rectangle 8">
            <a:extLst>
              <a:ext uri="{FF2B5EF4-FFF2-40B4-BE49-F238E27FC236}">
                <a16:creationId xmlns:a16="http://schemas.microsoft.com/office/drawing/2014/main" id="{961B3BFE-059E-4B7E-919E-8828B31C9147}"/>
              </a:ext>
            </a:extLst>
          </p:cNvPr>
          <p:cNvSpPr>
            <a:spLocks noChangeArrowheads="1"/>
          </p:cNvSpPr>
          <p:nvPr/>
        </p:nvSpPr>
        <p:spPr bwMode="auto">
          <a:xfrm>
            <a:off x="9472612" y="49002"/>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20262512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ole tekstowe 9">
            <a:extLst>
              <a:ext uri="{FF2B5EF4-FFF2-40B4-BE49-F238E27FC236}">
                <a16:creationId xmlns:a16="http://schemas.microsoft.com/office/drawing/2014/main" id="{26002DB1-F489-466A-9773-BA21E74CD5FB}"/>
              </a:ext>
            </a:extLst>
          </p:cNvPr>
          <p:cNvSpPr txBox="1"/>
          <p:nvPr/>
        </p:nvSpPr>
        <p:spPr>
          <a:xfrm>
            <a:off x="541891" y="355846"/>
            <a:ext cx="1089441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Forma</a:t>
            </a:r>
            <a:endPar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4" name="Prostokąt 3">
            <a:extLst>
              <a:ext uri="{FF2B5EF4-FFF2-40B4-BE49-F238E27FC236}">
                <a16:creationId xmlns:a16="http://schemas.microsoft.com/office/drawing/2014/main" id="{FAEB63C5-F756-45AD-8C96-D4D20D7E4C8B}"/>
              </a:ext>
            </a:extLst>
          </p:cNvPr>
          <p:cNvSpPr/>
          <p:nvPr/>
        </p:nvSpPr>
        <p:spPr>
          <a:xfrm>
            <a:off x="344557" y="3629605"/>
            <a:ext cx="12192000" cy="2862322"/>
          </a:xfrm>
          <a:prstGeom prst="rect">
            <a:avLst/>
          </a:prstGeom>
        </p:spPr>
        <p:txBody>
          <a:bodyPr wrap="square">
            <a:spAutoFit/>
          </a:bodyPr>
          <a:lstStyle/>
          <a:p>
            <a:r>
              <a:rPr lang="pl-PL" dirty="0"/>
              <a:t>"Programy flagowe" to pomysł na zamkniętą, przemyślaną formę, o określonym cyklu - programy flagowe (zajmujemy się najważniejszymi problemami dla Polaków) w odsłonach, co tydzień, zawsze np. w piątek by narzucić temat na weekend.</a:t>
            </a:r>
          </a:p>
          <a:p>
            <a:endParaRPr lang="pl-PL" dirty="0"/>
          </a:p>
          <a:p>
            <a:r>
              <a:rPr lang="pl-PL" dirty="0"/>
              <a:t>Musi być zarówno ogólna narracja, jak i konkretny przykład programu do realizacji. </a:t>
            </a:r>
          </a:p>
          <a:p>
            <a:endParaRPr lang="pl-PL" dirty="0"/>
          </a:p>
          <a:p>
            <a:r>
              <a:rPr lang="pl-PL" dirty="0"/>
              <a:t>To jest bardzo istotne, że trzeba tę ideę programów flagowych zapowiedzieć. Inaczej nie ma efektu (to jest heurystyka pamięciowa, tzw. "wieszak pamięciowy" - ów serial, by ludzie zapamiętali).  </a:t>
            </a:r>
          </a:p>
          <a:p>
            <a:endParaRPr lang="pl-PL" dirty="0"/>
          </a:p>
          <a:p>
            <a:r>
              <a:rPr lang="pl-PL" dirty="0"/>
              <a:t>Są trzy warianty realizacji (kalendarz służy tylko uporządkowaniu)</a:t>
            </a:r>
          </a:p>
          <a:p>
            <a:endParaRPr lang="pl-PL" dirty="0"/>
          </a:p>
        </p:txBody>
      </p:sp>
      <p:sp>
        <p:nvSpPr>
          <p:cNvPr id="5" name="Rectangle 8">
            <a:extLst>
              <a:ext uri="{FF2B5EF4-FFF2-40B4-BE49-F238E27FC236}">
                <a16:creationId xmlns:a16="http://schemas.microsoft.com/office/drawing/2014/main" id="{94DA5F48-2758-44DA-AB89-527568AF7DEF}"/>
              </a:ext>
            </a:extLst>
          </p:cNvPr>
          <p:cNvSpPr>
            <a:spLocks noChangeArrowheads="1"/>
          </p:cNvSpPr>
          <p:nvPr/>
        </p:nvSpPr>
        <p:spPr bwMode="auto">
          <a:xfrm>
            <a:off x="9472612" y="0"/>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5. forma realizacji</a:t>
            </a:r>
            <a:endParaRPr lang="en-US" altLang="pl-PL" sz="2400" dirty="0">
              <a:latin typeface="Times New Roman" panose="02020603050405020304" pitchFamily="18" charset="0"/>
            </a:endParaRPr>
          </a:p>
        </p:txBody>
      </p:sp>
      <p:sp>
        <p:nvSpPr>
          <p:cNvPr id="6" name="Prostokąt 5">
            <a:extLst>
              <a:ext uri="{FF2B5EF4-FFF2-40B4-BE49-F238E27FC236}">
                <a16:creationId xmlns:a16="http://schemas.microsoft.com/office/drawing/2014/main" id="{5862FC47-48D2-4984-972B-5625AC33170A}"/>
              </a:ext>
            </a:extLst>
          </p:cNvPr>
          <p:cNvSpPr/>
          <p:nvPr/>
        </p:nvSpPr>
        <p:spPr>
          <a:xfrm>
            <a:off x="0" y="1256305"/>
            <a:ext cx="3190460" cy="15442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OGÓLNA NARRACJA</a:t>
            </a:r>
          </a:p>
        </p:txBody>
      </p:sp>
      <p:sp>
        <p:nvSpPr>
          <p:cNvPr id="7" name="Prostokąt 6">
            <a:extLst>
              <a:ext uri="{FF2B5EF4-FFF2-40B4-BE49-F238E27FC236}">
                <a16:creationId xmlns:a16="http://schemas.microsoft.com/office/drawing/2014/main" id="{9B2AF7C1-9F93-4A71-8E58-81482ABAF52F}"/>
              </a:ext>
            </a:extLst>
          </p:cNvPr>
          <p:cNvSpPr/>
          <p:nvPr/>
        </p:nvSpPr>
        <p:spPr>
          <a:xfrm>
            <a:off x="4104861" y="1256305"/>
            <a:ext cx="3190460" cy="154421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KONKRETNY, WYMIERNY </a:t>
            </a:r>
          </a:p>
          <a:p>
            <a:pPr algn="ctr"/>
            <a:r>
              <a:rPr lang="pl-PL" dirty="0"/>
              <a:t>PRZYKŁADOWY PROGAM REALIZACJI</a:t>
            </a:r>
          </a:p>
        </p:txBody>
      </p:sp>
      <p:sp>
        <p:nvSpPr>
          <p:cNvPr id="8" name="Prostokąt 7">
            <a:extLst>
              <a:ext uri="{FF2B5EF4-FFF2-40B4-BE49-F238E27FC236}">
                <a16:creationId xmlns:a16="http://schemas.microsoft.com/office/drawing/2014/main" id="{802D9D34-7945-4B51-ABCE-591A61E9243A}"/>
              </a:ext>
            </a:extLst>
          </p:cNvPr>
          <p:cNvSpPr/>
          <p:nvPr/>
        </p:nvSpPr>
        <p:spPr>
          <a:xfrm>
            <a:off x="8352183" y="1207683"/>
            <a:ext cx="3190460" cy="154421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EVENT CO TYDZIEŃ, </a:t>
            </a:r>
          </a:p>
          <a:p>
            <a:pPr algn="ctr"/>
            <a:r>
              <a:rPr lang="pl-PL" dirty="0"/>
              <a:t>W PIĄTEK </a:t>
            </a:r>
          </a:p>
          <a:p>
            <a:pPr algn="ctr"/>
            <a:r>
              <a:rPr lang="pl-PL" dirty="0"/>
              <a:t>WZBUDZAJĄCY EMOCJE,</a:t>
            </a:r>
          </a:p>
          <a:p>
            <a:pPr algn="ctr"/>
            <a:r>
              <a:rPr lang="pl-PL" dirty="0"/>
              <a:t>DYSKUSJĘ NA WEEKEND</a:t>
            </a:r>
          </a:p>
        </p:txBody>
      </p:sp>
    </p:spTree>
    <p:extLst>
      <p:ext uri="{BB962C8B-B14F-4D97-AF65-F5344CB8AC3E}">
        <p14:creationId xmlns:p14="http://schemas.microsoft.com/office/powerpoint/2010/main" val="2915602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a:extLst>
              <a:ext uri="{FF2B5EF4-FFF2-40B4-BE49-F238E27FC236}">
                <a16:creationId xmlns:a16="http://schemas.microsoft.com/office/drawing/2014/main" id="{A60BD15D-23C0-4BCC-99BC-68757F1FE3F3}"/>
              </a:ext>
            </a:extLst>
          </p:cNvPr>
          <p:cNvSpPr/>
          <p:nvPr/>
        </p:nvSpPr>
        <p:spPr>
          <a:xfrm>
            <a:off x="480392" y="1011078"/>
            <a:ext cx="11075504" cy="5846922"/>
          </a:xfrm>
          <a:prstGeom prst="rect">
            <a:avLst/>
          </a:prstGeom>
        </p:spPr>
        <p:txBody>
          <a:bodyPr wrap="square">
            <a:spAutoFit/>
          </a:bodyPr>
          <a:lstStyle/>
          <a:p>
            <a:pPr>
              <a:lnSpc>
                <a:spcPct val="107000"/>
              </a:lnSpc>
              <a:spcAft>
                <a:spcPts val="800"/>
              </a:spcAft>
            </a:pPr>
            <a:r>
              <a:rPr lang="pl-PL" b="1" dirty="0">
                <a:solidFill>
                  <a:srgbClr val="222222"/>
                </a:solidFill>
                <a:latin typeface="Arial" panose="020B0604020202020204" pitchFamily="34" charset="0"/>
                <a:ea typeface="Times New Roman" panose="02020603050405020304" pitchFamily="18" charset="0"/>
                <a:cs typeface="Arial" panose="020B0604020202020204" pitchFamily="34" charset="0"/>
              </a:rPr>
              <a:t>Grupy docelowe (elektoraty):</a:t>
            </a:r>
          </a:p>
          <a:p>
            <a:pPr marL="285750" indent="-285750">
              <a:lnSpc>
                <a:spcPct val="107000"/>
              </a:lnSpc>
              <a:spcAft>
                <a:spcPts val="800"/>
              </a:spcAft>
              <a:buFont typeface="Arial" panose="020B0604020202020204" pitchFamily="34" charset="0"/>
              <a:buChar char="•"/>
            </a:pPr>
            <a:r>
              <a:rPr lang="pl-PL" dirty="0">
                <a:solidFill>
                  <a:srgbClr val="222222"/>
                </a:solidFill>
                <a:latin typeface="Arial" panose="020B0604020202020204" pitchFamily="34" charset="0"/>
                <a:ea typeface="Times New Roman" panose="02020603050405020304" pitchFamily="18" charset="0"/>
                <a:cs typeface="Arial" panose="020B0604020202020204" pitchFamily="34" charset="0"/>
              </a:rPr>
              <a:t>PiS (mobilizacja)</a:t>
            </a:r>
          </a:p>
          <a:p>
            <a:pPr marL="285750" indent="-285750">
              <a:lnSpc>
                <a:spcPct val="107000"/>
              </a:lnSpc>
              <a:spcAft>
                <a:spcPts val="800"/>
              </a:spcAft>
              <a:buFont typeface="Arial" panose="020B0604020202020204" pitchFamily="34" charset="0"/>
              <a:buChar char="•"/>
            </a:pPr>
            <a:r>
              <a:rPr lang="pl-PL" dirty="0">
                <a:solidFill>
                  <a:srgbClr val="222222"/>
                </a:solidFill>
                <a:latin typeface="Arial" panose="020B0604020202020204" pitchFamily="34" charset="0"/>
                <a:ea typeface="Times New Roman" panose="02020603050405020304" pitchFamily="18" charset="0"/>
                <a:cs typeface="Arial" panose="020B0604020202020204" pitchFamily="34" charset="0"/>
              </a:rPr>
              <a:t>Kukiz’15 (PSL – cel - by konserwatyści zagłosowali na PA Dudę/pozytywnie oceniali rząd)</a:t>
            </a:r>
          </a:p>
          <a:p>
            <a:pPr marL="285750" indent="-285750">
              <a:lnSpc>
                <a:spcPct val="107000"/>
              </a:lnSpc>
              <a:spcAft>
                <a:spcPts val="800"/>
              </a:spcAft>
              <a:buFont typeface="Arial" panose="020B0604020202020204" pitchFamily="34" charset="0"/>
              <a:buChar char="•"/>
            </a:pPr>
            <a:r>
              <a:rPr lang="pl-PL" dirty="0">
                <a:solidFill>
                  <a:srgbClr val="222222"/>
                </a:solidFill>
                <a:latin typeface="Arial" panose="020B0604020202020204" pitchFamily="34" charset="0"/>
                <a:ea typeface="Times New Roman" panose="02020603050405020304" pitchFamily="18" charset="0"/>
                <a:cs typeface="Arial" panose="020B0604020202020204" pitchFamily="34" charset="0"/>
              </a:rPr>
              <a:t>Konfederacja – (cel- by </a:t>
            </a:r>
            <a:r>
              <a:rPr lang="pl-PL" i="1" dirty="0">
                <a:solidFill>
                  <a:srgbClr val="222222"/>
                </a:solidFill>
                <a:latin typeface="Arial" panose="020B0604020202020204" pitchFamily="34" charset="0"/>
                <a:ea typeface="Times New Roman" panose="02020603050405020304" pitchFamily="18" charset="0"/>
                <a:cs typeface="Arial" panose="020B0604020202020204" pitchFamily="34" charset="0"/>
              </a:rPr>
              <a:t>„konserwatywna prawica”</a:t>
            </a:r>
            <a:r>
              <a:rPr lang="pl-PL" dirty="0">
                <a:solidFill>
                  <a:srgbClr val="222222"/>
                </a:solidFill>
                <a:latin typeface="Arial" panose="020B0604020202020204" pitchFamily="34" charset="0"/>
                <a:ea typeface="Times New Roman" panose="02020603050405020304" pitchFamily="18" charset="0"/>
                <a:cs typeface="Arial" panose="020B0604020202020204" pitchFamily="34" charset="0"/>
              </a:rPr>
              <a:t> zagłosowała na PA Dudę/pozytywnie oceniała rząd)</a:t>
            </a:r>
          </a:p>
          <a:p>
            <a:pPr marL="285750" indent="-285750">
              <a:lnSpc>
                <a:spcPct val="107000"/>
              </a:lnSpc>
              <a:spcAft>
                <a:spcPts val="800"/>
              </a:spcAft>
              <a:buFont typeface="Arial" panose="020B0604020202020204" pitchFamily="34" charset="0"/>
              <a:buChar char="•"/>
            </a:pPr>
            <a:r>
              <a:rPr lang="pl-PL" dirty="0">
                <a:solidFill>
                  <a:srgbClr val="222222"/>
                </a:solidFill>
                <a:latin typeface="Arial" panose="020B0604020202020204" pitchFamily="34" charset="0"/>
                <a:ea typeface="Times New Roman" panose="02020603050405020304" pitchFamily="18" charset="0"/>
                <a:cs typeface="Arial" panose="020B0604020202020204" pitchFamily="34" charset="0"/>
              </a:rPr>
              <a:t>Niezdecydowani (by wyborcy konserwatywni i materialiści zagłosowali na PAD/pozytywnie oceniali rząd)</a:t>
            </a:r>
          </a:p>
          <a:p>
            <a:pPr marL="285750" indent="-285750">
              <a:lnSpc>
                <a:spcPct val="107000"/>
              </a:lnSpc>
              <a:spcAft>
                <a:spcPts val="800"/>
              </a:spcAft>
              <a:buFont typeface="Arial" panose="020B0604020202020204" pitchFamily="34" charset="0"/>
              <a:buChar char="•"/>
            </a:pPr>
            <a:r>
              <a:rPr lang="pl-PL" dirty="0">
                <a:solidFill>
                  <a:srgbClr val="222222"/>
                </a:solidFill>
                <a:latin typeface="Arial" panose="020B0604020202020204" pitchFamily="34" charset="0"/>
                <a:ea typeface="Times New Roman" panose="02020603050405020304" pitchFamily="18" charset="0"/>
                <a:cs typeface="Arial" panose="020B0604020202020204" pitchFamily="34" charset="0"/>
              </a:rPr>
              <a:t>Anty-PiS (demobilizacja)</a:t>
            </a:r>
          </a:p>
          <a:p>
            <a:pPr>
              <a:lnSpc>
                <a:spcPct val="107000"/>
              </a:lnSpc>
              <a:spcAft>
                <a:spcPts val="800"/>
              </a:spcAft>
            </a:pPr>
            <a:r>
              <a:rPr lang="pl-PL" b="1" dirty="0">
                <a:solidFill>
                  <a:srgbClr val="222222"/>
                </a:solidFill>
                <a:latin typeface="Arial" panose="020B0604020202020204" pitchFamily="34" charset="0"/>
                <a:ea typeface="Times New Roman" panose="02020603050405020304" pitchFamily="18" charset="0"/>
                <a:cs typeface="Arial" panose="020B0604020202020204" pitchFamily="34" charset="0"/>
              </a:rPr>
              <a:t>Profile:</a:t>
            </a:r>
            <a:r>
              <a:rPr lang="pl-PL" dirty="0">
                <a:solidFill>
                  <a:srgbClr val="222222"/>
                </a:solidFill>
                <a:latin typeface="Arial" panose="020B0604020202020204" pitchFamily="34" charset="0"/>
                <a:ea typeface="Times New Roman" panose="02020603050405020304" pitchFamily="18" charset="0"/>
                <a:cs typeface="Arial" panose="020B0604020202020204" pitchFamily="34" charset="0"/>
              </a:rPr>
              <a:t>  </a:t>
            </a:r>
          </a:p>
          <a:p>
            <a:pPr marL="285750" indent="-285750">
              <a:lnSpc>
                <a:spcPct val="107000"/>
              </a:lnSpc>
              <a:spcAft>
                <a:spcPts val="800"/>
              </a:spcAft>
              <a:buFont typeface="Arial" panose="020B0604020202020204" pitchFamily="34" charset="0"/>
              <a:buChar char="•"/>
            </a:pPr>
            <a:r>
              <a:rPr lang="pl-PL" dirty="0">
                <a:solidFill>
                  <a:srgbClr val="000000"/>
                </a:solidFill>
                <a:latin typeface="Calibri" panose="020F0502020204030204" pitchFamily="34" charset="0"/>
              </a:rPr>
              <a:t>„zadowoleni z osiągnięć rządu, raczej mniej zamożni, dla których ważne są wartości (tradycja, religia, bezpieczeństwo, pomoc innym), częściej osoby starsze; częściej osoby ze wsi i małych miast” &lt;twardy elektorat PiS&gt;</a:t>
            </a:r>
          </a:p>
          <a:p>
            <a:pPr marL="285750" indent="-285750">
              <a:lnSpc>
                <a:spcPct val="107000"/>
              </a:lnSpc>
              <a:spcAft>
                <a:spcPts val="800"/>
              </a:spcAft>
              <a:buFont typeface="Arial" panose="020B0604020202020204" pitchFamily="34" charset="0"/>
              <a:buChar char="•"/>
            </a:pPr>
            <a:r>
              <a:rPr lang="pl-PL" dirty="0">
                <a:solidFill>
                  <a:srgbClr val="000000"/>
                </a:solidFill>
                <a:latin typeface="Calibri" panose="020F0502020204030204" pitchFamily="34" charset="0"/>
              </a:rPr>
              <a:t>„zadowoleni z własnej sytuacji materialnej, konserwatyści, z małych i  dużych miast (ale nie metropolii) – &lt;elektorat PiS; część byłych wyborców Kukiz’15, którzy jesienią zagłosowali na PSL, a rozważali głosowanie na PiS&gt; </a:t>
            </a:r>
          </a:p>
          <a:p>
            <a:pPr marL="285750" indent="-285750">
              <a:lnSpc>
                <a:spcPct val="107000"/>
              </a:lnSpc>
              <a:spcAft>
                <a:spcPts val="800"/>
              </a:spcAft>
              <a:buFont typeface="Arial" panose="020B0604020202020204" pitchFamily="34" charset="0"/>
              <a:buChar char="•"/>
            </a:pPr>
            <a:r>
              <a:rPr lang="pl-PL" dirty="0">
                <a:solidFill>
                  <a:srgbClr val="000000"/>
                </a:solidFill>
                <a:latin typeface="Calibri" panose="020F0502020204030204" pitchFamily="34" charset="0"/>
              </a:rPr>
              <a:t>„roszczeniowi, obawiający się pogorszenia sytuacji społeczno-gospodarczej, pracujący materialiści (publicyści mówią o nim elektorat socjalny)” &lt;miękki elektorat PiS, niezdecydowani&gt;</a:t>
            </a:r>
          </a:p>
          <a:p>
            <a:pPr marL="285750" indent="-285750">
              <a:lnSpc>
                <a:spcPct val="107000"/>
              </a:lnSpc>
              <a:spcAft>
                <a:spcPts val="800"/>
              </a:spcAft>
              <a:buFont typeface="Arial" panose="020B0604020202020204" pitchFamily="34" charset="0"/>
              <a:buChar char="•"/>
            </a:pPr>
            <a:r>
              <a:rPr lang="pl-PL" dirty="0">
                <a:solidFill>
                  <a:srgbClr val="000000"/>
                </a:solidFill>
                <a:latin typeface="Calibri" panose="020F0502020204030204" pitchFamily="34" charset="0"/>
              </a:rPr>
              <a:t>młodzi „aspirujący ”do zmiany statusu, materialiści &lt;elektorat buntu – przyjmują „modne” w danym czasie ideologie, np.  libertarianizm Konfederacji&gt;</a:t>
            </a:r>
          </a:p>
        </p:txBody>
      </p:sp>
      <p:sp>
        <p:nvSpPr>
          <p:cNvPr id="5" name="Text Box 1037">
            <a:extLst>
              <a:ext uri="{FF2B5EF4-FFF2-40B4-BE49-F238E27FC236}">
                <a16:creationId xmlns:a16="http://schemas.microsoft.com/office/drawing/2014/main" id="{A2ED45C5-3257-4F6B-AFC4-8DFDBDBABED8}"/>
              </a:ext>
            </a:extLst>
          </p:cNvPr>
          <p:cNvSpPr txBox="1">
            <a:spLocks noChangeArrowheads="1"/>
          </p:cNvSpPr>
          <p:nvPr/>
        </p:nvSpPr>
        <p:spPr bwMode="auto">
          <a:xfrm>
            <a:off x="480392" y="291207"/>
            <a:ext cx="6858000" cy="459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396" tIns="14198" rIns="28396" bIns="14198">
            <a:spAutoFit/>
          </a:bodyPr>
          <a:lstStyle>
            <a:lvl1pPr marL="342900" indent="-342900" defTabSz="377825">
              <a:spcBef>
                <a:spcPct val="20000"/>
              </a:spcBef>
              <a:buSzPct val="80000"/>
              <a:buBlip>
                <a:blip r:embed="rId2"/>
              </a:buBlip>
              <a:defRPr sz="3200">
                <a:solidFill>
                  <a:schemeClr val="tx1"/>
                </a:solidFill>
                <a:latin typeface="Arial" panose="020B0604020202020204" pitchFamily="34" charset="0"/>
              </a:defRPr>
            </a:lvl1pPr>
            <a:lvl2pPr marL="188913" defTabSz="377825">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defTabSz="377825">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defTabSz="377825">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defTabSz="377825">
              <a:spcBef>
                <a:spcPct val="20000"/>
              </a:spcBef>
              <a:buChar char="•"/>
              <a:defRPr sz="2000">
                <a:solidFill>
                  <a:schemeClr val="tx1"/>
                </a:solidFill>
                <a:latin typeface="Arial" panose="020B0604020202020204" pitchFamily="34" charset="0"/>
              </a:defRPr>
            </a:lvl5pPr>
            <a:lvl6pPr marL="2514600" indent="-228600" defTabSz="3778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3778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3778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377825" eaLnBrk="0" fontAlgn="base" hangingPunct="0">
              <a:spcBef>
                <a:spcPct val="20000"/>
              </a:spcBef>
              <a:spcAft>
                <a:spcPct val="0"/>
              </a:spcAft>
              <a:buChar char="•"/>
              <a:defRPr sz="2000">
                <a:solidFill>
                  <a:schemeClr val="tx1"/>
                </a:solidFill>
                <a:latin typeface="Arial" panose="020B0604020202020204" pitchFamily="34" charset="0"/>
              </a:defRPr>
            </a:lvl9pPr>
          </a:lstStyle>
          <a:p>
            <a:pPr lvl="1">
              <a:spcBef>
                <a:spcPct val="50000"/>
              </a:spcBef>
              <a:buClrTx/>
              <a:buSzTx/>
              <a:buFontTx/>
              <a:buNone/>
            </a:pPr>
            <a:r>
              <a:rPr lang="pl-PL" altLang="pl-PL" b="1" dirty="0">
                <a:solidFill>
                  <a:srgbClr val="000000"/>
                </a:solidFill>
                <a:latin typeface="Times New Roman" panose="02020603050405020304" pitchFamily="18" charset="0"/>
              </a:rPr>
              <a:t>Grupy docelowe </a:t>
            </a:r>
            <a:r>
              <a:rPr lang="pl-PL" altLang="pl-PL" sz="1800" b="1" dirty="0">
                <a:solidFill>
                  <a:srgbClr val="000000"/>
                </a:solidFill>
                <a:latin typeface="Times New Roman" panose="02020603050405020304" pitchFamily="18" charset="0"/>
              </a:rPr>
              <a:t>(elektoraty i kluczowe profile)</a:t>
            </a:r>
          </a:p>
        </p:txBody>
      </p:sp>
      <p:sp>
        <p:nvSpPr>
          <p:cNvPr id="6" name="Rectangle 7">
            <a:extLst>
              <a:ext uri="{FF2B5EF4-FFF2-40B4-BE49-F238E27FC236}">
                <a16:creationId xmlns:a16="http://schemas.microsoft.com/office/drawing/2014/main" id="{6C0D3B53-DB0E-44EC-A92D-83FA3B0FA459}"/>
              </a:ext>
            </a:extLst>
          </p:cNvPr>
          <p:cNvSpPr>
            <a:spLocks noChangeArrowheads="1"/>
          </p:cNvSpPr>
          <p:nvPr/>
        </p:nvSpPr>
        <p:spPr bwMode="auto">
          <a:xfrm>
            <a:off x="9505950" y="0"/>
            <a:ext cx="2686050"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2. grupa docelowa</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13212035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ole tekstowe 9">
            <a:extLst>
              <a:ext uri="{FF2B5EF4-FFF2-40B4-BE49-F238E27FC236}">
                <a16:creationId xmlns:a16="http://schemas.microsoft.com/office/drawing/2014/main" id="{26002DB1-F489-466A-9773-BA21E74CD5FB}"/>
              </a:ext>
            </a:extLst>
          </p:cNvPr>
          <p:cNvSpPr txBox="1"/>
          <p:nvPr/>
        </p:nvSpPr>
        <p:spPr>
          <a:xfrm>
            <a:off x="210586" y="163242"/>
            <a:ext cx="10894410" cy="400110"/>
          </a:xfrm>
          <a:prstGeom prst="rect">
            <a:avLst/>
          </a:prstGeom>
          <a:noFill/>
        </p:spPr>
        <p:txBody>
          <a:bodyPr wrap="square" rtlCol="0">
            <a:spAutoFit/>
          </a:bodyPr>
          <a:lstStyle/>
          <a:p>
            <a:pPr lvl="0">
              <a:defRPr/>
            </a:pPr>
            <a:r>
              <a:rPr lang="pl-PL" sz="2000" b="1" i="1" dirty="0">
                <a:solidFill>
                  <a:srgbClr val="002060"/>
                </a:solidFill>
                <a:latin typeface="Arial" panose="020B0604020202020204" pitchFamily="34" charset="0"/>
                <a:cs typeface="Arial" panose="020B0604020202020204" pitchFamily="34" charset="0"/>
              </a:rPr>
              <a:t>Wariant 1 </a:t>
            </a:r>
            <a:r>
              <a:rPr lang="pl-PL" sz="2000" b="1" dirty="0"/>
              <a:t>„6 programów”  (bezpieczny, standardowy, bez większego efektu)</a:t>
            </a:r>
            <a:endPar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4" name="Prostokąt 3">
            <a:extLst>
              <a:ext uri="{FF2B5EF4-FFF2-40B4-BE49-F238E27FC236}">
                <a16:creationId xmlns:a16="http://schemas.microsoft.com/office/drawing/2014/main" id="{FAEB63C5-F756-45AD-8C96-D4D20D7E4C8B}"/>
              </a:ext>
            </a:extLst>
          </p:cNvPr>
          <p:cNvSpPr/>
          <p:nvPr/>
        </p:nvSpPr>
        <p:spPr>
          <a:xfrm>
            <a:off x="0" y="855294"/>
            <a:ext cx="12192000" cy="4524315"/>
          </a:xfrm>
          <a:prstGeom prst="rect">
            <a:avLst/>
          </a:prstGeom>
        </p:spPr>
        <p:txBody>
          <a:bodyPr wrap="square">
            <a:spAutoFit/>
          </a:bodyPr>
          <a:lstStyle/>
          <a:p>
            <a:endParaRPr lang="pl-PL" dirty="0"/>
          </a:p>
          <a:p>
            <a:endParaRPr lang="pl-PL" dirty="0"/>
          </a:p>
          <a:p>
            <a:r>
              <a:rPr lang="pl-PL" dirty="0"/>
              <a:t>W ciągu 100 dni musi się pojawić „5 na 100 dni”, a także program „1000- zeroemisyjnych szkół”.  </a:t>
            </a:r>
          </a:p>
          <a:p>
            <a:r>
              <a:rPr lang="pl-PL" b="1" dirty="0"/>
              <a:t> </a:t>
            </a:r>
            <a:endParaRPr lang="pl-PL" dirty="0"/>
          </a:p>
          <a:p>
            <a:r>
              <a:rPr lang="pl-PL" b="1" dirty="0"/>
              <a:t>24-26 I - Badania profilaktyczne + Narodowy program walki z rakiem</a:t>
            </a:r>
            <a:br>
              <a:rPr lang="pl-PL" dirty="0"/>
            </a:br>
            <a:r>
              <a:rPr lang="pl-PL" dirty="0"/>
              <a:t> </a:t>
            </a:r>
          </a:p>
          <a:p>
            <a:r>
              <a:rPr lang="pl-PL" b="1" dirty="0"/>
              <a:t>31 stycznia-2 lutego Polska buduje się</a:t>
            </a:r>
            <a:r>
              <a:rPr lang="pl-PL" dirty="0"/>
              <a:t>/100 obwodnic </a:t>
            </a:r>
            <a:br>
              <a:rPr lang="pl-PL" dirty="0"/>
            </a:br>
            <a:endParaRPr lang="pl-PL" dirty="0"/>
          </a:p>
          <a:p>
            <a:r>
              <a:rPr lang="pl-PL" dirty="0"/>
              <a:t> </a:t>
            </a:r>
          </a:p>
          <a:p>
            <a:r>
              <a:rPr lang="pl-PL" b="1" dirty="0"/>
              <a:t>7-9 II</a:t>
            </a:r>
            <a:r>
              <a:rPr lang="pl-PL" dirty="0"/>
              <a:t>– </a:t>
            </a:r>
            <a:r>
              <a:rPr lang="pl-PL" b="1" dirty="0"/>
              <a:t>Zielona Polska (Czyste powietrze)</a:t>
            </a:r>
            <a:br>
              <a:rPr lang="pl-PL" dirty="0"/>
            </a:br>
            <a:endParaRPr lang="pl-PL" dirty="0"/>
          </a:p>
          <a:p>
            <a:r>
              <a:rPr lang="pl-PL" b="1" dirty="0"/>
              <a:t>14 II - Godna emerytura (14 emerytura w Sejmie)</a:t>
            </a:r>
            <a:br>
              <a:rPr lang="pl-PL" dirty="0"/>
            </a:br>
            <a:endParaRPr lang="pl-PL" dirty="0"/>
          </a:p>
          <a:p>
            <a:r>
              <a:rPr lang="pl-PL" b="1" dirty="0"/>
              <a:t>21-23 II Nowoczesna szkoła</a:t>
            </a:r>
            <a:r>
              <a:rPr lang="pl-PL" dirty="0"/>
              <a:t> (program 1000 zeroemisyjnych szkół - zapowiedziany w 100 dni) </a:t>
            </a:r>
          </a:p>
          <a:p>
            <a:endParaRPr lang="pl-PL" b="1" dirty="0"/>
          </a:p>
          <a:p>
            <a:r>
              <a:rPr lang="pl-PL" b="1" dirty="0"/>
              <a:t>28 II Dobrostan+</a:t>
            </a:r>
            <a:r>
              <a:rPr lang="pl-PL" dirty="0"/>
              <a:t> (dopłaty dla rolników, kalendarz Wojciechowskiego) - </a:t>
            </a:r>
            <a:r>
              <a:rPr lang="pl-PL" u="sng" dirty="0"/>
              <a:t>podsumowanie piątki na 100 dni</a:t>
            </a:r>
            <a:endParaRPr lang="pl-PL" dirty="0"/>
          </a:p>
        </p:txBody>
      </p:sp>
      <p:sp>
        <p:nvSpPr>
          <p:cNvPr id="6" name="Rectangle 8">
            <a:extLst>
              <a:ext uri="{FF2B5EF4-FFF2-40B4-BE49-F238E27FC236}">
                <a16:creationId xmlns:a16="http://schemas.microsoft.com/office/drawing/2014/main" id="{045EEE4B-D37D-4DBE-A830-53B583A265DD}"/>
              </a:ext>
            </a:extLst>
          </p:cNvPr>
          <p:cNvSpPr>
            <a:spLocks noChangeArrowheads="1"/>
          </p:cNvSpPr>
          <p:nvPr/>
        </p:nvSpPr>
        <p:spPr bwMode="auto">
          <a:xfrm>
            <a:off x="9472612" y="0"/>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5. forma realizacji</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27131575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ole tekstowe 9">
            <a:extLst>
              <a:ext uri="{FF2B5EF4-FFF2-40B4-BE49-F238E27FC236}">
                <a16:creationId xmlns:a16="http://schemas.microsoft.com/office/drawing/2014/main" id="{26002DB1-F489-466A-9773-BA21E74CD5FB}"/>
              </a:ext>
            </a:extLst>
          </p:cNvPr>
          <p:cNvSpPr txBox="1"/>
          <p:nvPr/>
        </p:nvSpPr>
        <p:spPr>
          <a:xfrm>
            <a:off x="210586" y="163242"/>
            <a:ext cx="10894410" cy="677108"/>
          </a:xfrm>
          <a:prstGeom prst="rect">
            <a:avLst/>
          </a:prstGeom>
          <a:noFill/>
        </p:spPr>
        <p:txBody>
          <a:bodyPr wrap="square" rtlCol="0">
            <a:spAutoFit/>
          </a:bodyPr>
          <a:lstStyle/>
          <a:p>
            <a:pPr lvl="0">
              <a:defRPr/>
            </a:pPr>
            <a:r>
              <a:rPr lang="pl-PL" sz="2000" b="1" i="1" dirty="0">
                <a:solidFill>
                  <a:srgbClr val="002060"/>
                </a:solidFill>
                <a:latin typeface="Arial" panose="020B0604020202020204" pitchFamily="34" charset="0"/>
                <a:cs typeface="Arial" panose="020B0604020202020204" pitchFamily="34" charset="0"/>
              </a:rPr>
              <a:t>Wariant 2 </a:t>
            </a:r>
          </a:p>
          <a:p>
            <a:pPr lvl="0">
              <a:defRPr/>
            </a:pPr>
            <a:r>
              <a:rPr lang="pl-PL" b="1" dirty="0"/>
              <a:t>6 programów + 4 programy (bezpieczny, mniej standardowy, ale defensywny)</a:t>
            </a:r>
            <a:endPar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4" name="Prostokąt 3">
            <a:extLst>
              <a:ext uri="{FF2B5EF4-FFF2-40B4-BE49-F238E27FC236}">
                <a16:creationId xmlns:a16="http://schemas.microsoft.com/office/drawing/2014/main" id="{FAEB63C5-F756-45AD-8C96-D4D20D7E4C8B}"/>
              </a:ext>
            </a:extLst>
          </p:cNvPr>
          <p:cNvSpPr/>
          <p:nvPr/>
        </p:nvSpPr>
        <p:spPr>
          <a:xfrm>
            <a:off x="0" y="855294"/>
            <a:ext cx="12192000" cy="5078313"/>
          </a:xfrm>
          <a:prstGeom prst="rect">
            <a:avLst/>
          </a:prstGeom>
        </p:spPr>
        <p:txBody>
          <a:bodyPr wrap="square">
            <a:spAutoFit/>
          </a:bodyPr>
          <a:lstStyle/>
          <a:p>
            <a:r>
              <a:rPr lang="pl-PL" dirty="0"/>
              <a:t>W każdy piątek zapowiadamy program, mówiąc iż realizujemy zobowiązanie na 100 dni (+podsumowanie na koniec lutego). Ważna tu jest forma – przemyślana, cykliczna, zaplanowana narracja serialu by nie było interferencji (wrażenia chaosu). Podczas podsumowania „100 dni” zaskakujemy, zapowiadając kolejne odsłony.</a:t>
            </a:r>
            <a:br>
              <a:rPr lang="pl-PL" dirty="0"/>
            </a:br>
            <a:r>
              <a:rPr lang="pl-PL" dirty="0"/>
              <a:t>   </a:t>
            </a:r>
          </a:p>
          <a:p>
            <a:r>
              <a:rPr lang="pl-PL" b="1" dirty="0"/>
              <a:t>24-26 I - Badania profilaktyczne/Narodowy program walki z rakiem</a:t>
            </a:r>
            <a:br>
              <a:rPr lang="pl-PL" dirty="0"/>
            </a:br>
            <a:r>
              <a:rPr lang="pl-PL" b="1" dirty="0"/>
              <a:t>31 stycznia-2 lutego Polska buduje się</a:t>
            </a:r>
            <a:r>
              <a:rPr lang="pl-PL" dirty="0"/>
              <a:t>/100 obwodnic </a:t>
            </a:r>
          </a:p>
          <a:p>
            <a:r>
              <a:rPr lang="pl-PL" b="1" dirty="0"/>
              <a:t>7-9 II</a:t>
            </a:r>
            <a:r>
              <a:rPr lang="pl-PL" dirty="0"/>
              <a:t>– </a:t>
            </a:r>
            <a:r>
              <a:rPr lang="pl-PL" b="1" dirty="0"/>
              <a:t> Zielona Polska </a:t>
            </a:r>
          </a:p>
          <a:p>
            <a:r>
              <a:rPr lang="pl-PL" b="1" dirty="0"/>
              <a:t>14 II  - Godna emerytura (14 emerytura w Sejmie)</a:t>
            </a:r>
            <a:br>
              <a:rPr lang="pl-PL" dirty="0"/>
            </a:br>
            <a:r>
              <a:rPr lang="pl-PL" b="1" dirty="0"/>
              <a:t>21-23 II Nowoczesna szkoła</a:t>
            </a:r>
            <a:r>
              <a:rPr lang="pl-PL" dirty="0"/>
              <a:t> (program 1000 zeroemisyjnych szkół -też zapowiedziany w 100 dni) </a:t>
            </a:r>
          </a:p>
          <a:p>
            <a:r>
              <a:rPr lang="pl-PL" b="1" dirty="0"/>
              <a:t>28 II Dobrostan+</a:t>
            </a:r>
            <a:r>
              <a:rPr lang="pl-PL" dirty="0"/>
              <a:t> (dopłaty dla rolników, kalendarz Wojciechowskiego) - podsumowanie piątki na 100 dni</a:t>
            </a:r>
          </a:p>
          <a:p>
            <a:endParaRPr lang="pl-PL" i="1" u="sng" dirty="0"/>
          </a:p>
          <a:p>
            <a:r>
              <a:rPr lang="pl-PL" i="1" u="sng" dirty="0"/>
              <a:t>Kontynuacja</a:t>
            </a:r>
            <a:endParaRPr lang="pl-PL" dirty="0"/>
          </a:p>
          <a:p>
            <a:r>
              <a:rPr lang="pl-PL" b="1" dirty="0"/>
              <a:t>6-8 III – Rodzina</a:t>
            </a:r>
            <a:r>
              <a:rPr lang="pl-PL" dirty="0"/>
              <a:t> + (kompleksowy program zachęcający do macierzyństwa)</a:t>
            </a:r>
          </a:p>
          <a:p>
            <a:r>
              <a:rPr lang="pl-PL" b="1" dirty="0"/>
              <a:t>13-15 III Bezpieczne drogi</a:t>
            </a:r>
            <a:br>
              <a:rPr lang="pl-PL" dirty="0"/>
            </a:br>
            <a:r>
              <a:rPr lang="pl-PL" b="1" dirty="0"/>
              <a:t>20-22 III  Bezpieczny obywatel </a:t>
            </a:r>
          </a:p>
          <a:p>
            <a:r>
              <a:rPr lang="pl-PL" b="1" dirty="0"/>
              <a:t>27-29 III Innowacyjna gospodarka/Estoński CIT</a:t>
            </a:r>
            <a:r>
              <a:rPr lang="pl-PL" dirty="0"/>
              <a:t>  (pakiet działań) </a:t>
            </a:r>
          </a:p>
          <a:p>
            <a:endParaRPr lang="pl-PL" b="1" dirty="0"/>
          </a:p>
          <a:p>
            <a:r>
              <a:rPr lang="pl-PL" b="1" dirty="0"/>
              <a:t>12 IV Wielkanoc</a:t>
            </a:r>
            <a:endParaRPr lang="pl-PL" dirty="0"/>
          </a:p>
        </p:txBody>
      </p:sp>
      <p:sp>
        <p:nvSpPr>
          <p:cNvPr id="6" name="Rectangle 8">
            <a:extLst>
              <a:ext uri="{FF2B5EF4-FFF2-40B4-BE49-F238E27FC236}">
                <a16:creationId xmlns:a16="http://schemas.microsoft.com/office/drawing/2014/main" id="{045EEE4B-D37D-4DBE-A830-53B583A265DD}"/>
              </a:ext>
            </a:extLst>
          </p:cNvPr>
          <p:cNvSpPr>
            <a:spLocks noChangeArrowheads="1"/>
          </p:cNvSpPr>
          <p:nvPr/>
        </p:nvSpPr>
        <p:spPr bwMode="auto">
          <a:xfrm>
            <a:off x="9472612" y="0"/>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5. forma realizacji</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9550712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ole tekstowe 9">
            <a:extLst>
              <a:ext uri="{FF2B5EF4-FFF2-40B4-BE49-F238E27FC236}">
                <a16:creationId xmlns:a16="http://schemas.microsoft.com/office/drawing/2014/main" id="{26002DB1-F489-466A-9773-BA21E74CD5FB}"/>
              </a:ext>
            </a:extLst>
          </p:cNvPr>
          <p:cNvSpPr txBox="1"/>
          <p:nvPr/>
        </p:nvSpPr>
        <p:spPr>
          <a:xfrm>
            <a:off x="210586" y="163242"/>
            <a:ext cx="10894410" cy="954107"/>
          </a:xfrm>
          <a:prstGeom prst="rect">
            <a:avLst/>
          </a:prstGeom>
          <a:noFill/>
        </p:spPr>
        <p:txBody>
          <a:bodyPr wrap="square" rtlCol="0">
            <a:spAutoFit/>
          </a:bodyPr>
          <a:lstStyle/>
          <a:p>
            <a:pPr lvl="0">
              <a:defRPr/>
            </a:pPr>
            <a:r>
              <a:rPr lang="pl-PL" sz="2000" b="1" i="1" dirty="0">
                <a:solidFill>
                  <a:srgbClr val="002060"/>
                </a:solidFill>
                <a:latin typeface="Arial" panose="020B0604020202020204" pitchFamily="34" charset="0"/>
                <a:cs typeface="Arial" panose="020B0604020202020204" pitchFamily="34" charset="0"/>
              </a:rPr>
              <a:t>Wariant 3 </a:t>
            </a:r>
          </a:p>
          <a:p>
            <a:r>
              <a:rPr lang="pl-PL" b="1" dirty="0"/>
              <a:t>Serial 10 programów flagowych (ofensywny)</a:t>
            </a:r>
          </a:p>
          <a:p>
            <a:endParaRPr lang="pl-PL" dirty="0"/>
          </a:p>
        </p:txBody>
      </p:sp>
      <p:sp>
        <p:nvSpPr>
          <p:cNvPr id="4" name="Prostokąt 3">
            <a:extLst>
              <a:ext uri="{FF2B5EF4-FFF2-40B4-BE49-F238E27FC236}">
                <a16:creationId xmlns:a16="http://schemas.microsoft.com/office/drawing/2014/main" id="{FAEB63C5-F756-45AD-8C96-D4D20D7E4C8B}"/>
              </a:ext>
            </a:extLst>
          </p:cNvPr>
          <p:cNvSpPr/>
          <p:nvPr/>
        </p:nvSpPr>
        <p:spPr>
          <a:xfrm>
            <a:off x="0" y="855294"/>
            <a:ext cx="12192000" cy="4247317"/>
          </a:xfrm>
          <a:prstGeom prst="rect">
            <a:avLst/>
          </a:prstGeom>
        </p:spPr>
        <p:txBody>
          <a:bodyPr wrap="square">
            <a:spAutoFit/>
          </a:bodyPr>
          <a:lstStyle/>
          <a:p>
            <a:endParaRPr lang="pl-PL" dirty="0"/>
          </a:p>
          <a:p>
            <a:r>
              <a:rPr lang="pl-PL" dirty="0"/>
              <a:t>Od początku zapowiadamy ofensywę, narzucając własną inicjatywę; zmniejszyłem do 10 programów dla bezpieczeństwa, gdyby któryś z nowych projektów nie został przygotowany na czas (poddany analizom, itd.).   </a:t>
            </a:r>
          </a:p>
          <a:p>
            <a:r>
              <a:rPr lang="pl-PL" b="1" dirty="0"/>
              <a:t> </a:t>
            </a:r>
            <a:endParaRPr lang="pl-PL" dirty="0"/>
          </a:p>
          <a:p>
            <a:r>
              <a:rPr lang="pl-PL" b="1" dirty="0"/>
              <a:t>24-26 I - Badania profilaktyczne + Narodowy program walki z rakiem</a:t>
            </a:r>
            <a:br>
              <a:rPr lang="pl-PL" dirty="0"/>
            </a:br>
            <a:r>
              <a:rPr lang="pl-PL" b="1" dirty="0"/>
              <a:t>31 stycznia-2 lutego Polska buduje się</a:t>
            </a:r>
            <a:r>
              <a:rPr lang="pl-PL" dirty="0"/>
              <a:t>/100 obwodnic </a:t>
            </a:r>
          </a:p>
          <a:p>
            <a:r>
              <a:rPr lang="pl-PL" b="1" dirty="0"/>
              <a:t>7-9 II</a:t>
            </a:r>
            <a:r>
              <a:rPr lang="pl-PL" dirty="0"/>
              <a:t>– </a:t>
            </a:r>
            <a:r>
              <a:rPr lang="pl-PL" b="1" dirty="0"/>
              <a:t> Zielona Polska</a:t>
            </a:r>
            <a:endParaRPr lang="pl-PL" dirty="0"/>
          </a:p>
          <a:p>
            <a:r>
              <a:rPr lang="pl-PL" b="1" dirty="0"/>
              <a:t>14 II Godna emerytura (14 emerytura w Sejmie)</a:t>
            </a:r>
            <a:endParaRPr lang="pl-PL" dirty="0"/>
          </a:p>
          <a:p>
            <a:r>
              <a:rPr lang="pl-PL" b="1" dirty="0"/>
              <a:t>21-23 II Nowoczesna szkoła</a:t>
            </a:r>
            <a:r>
              <a:rPr lang="pl-PL" dirty="0"/>
              <a:t> (program 1000 zeroemisyjnych szkół -też zapowiedziany w 100 dni) </a:t>
            </a:r>
          </a:p>
          <a:p>
            <a:r>
              <a:rPr lang="pl-PL" b="1" dirty="0"/>
              <a:t>28 II Dobrostan+</a:t>
            </a:r>
            <a:r>
              <a:rPr lang="pl-PL" dirty="0"/>
              <a:t> (dopłaty dla rolników, kalendarz Wojciechowskiego) - podsumowanie piątki na 100 dni</a:t>
            </a:r>
          </a:p>
          <a:p>
            <a:r>
              <a:rPr lang="pl-PL" b="1" dirty="0"/>
              <a:t>6-8 III – Rodzina</a:t>
            </a:r>
            <a:r>
              <a:rPr lang="pl-PL" dirty="0"/>
              <a:t> + (kompleksowy program zachęcający do macierzyństwa)</a:t>
            </a:r>
          </a:p>
          <a:p>
            <a:r>
              <a:rPr lang="pl-PL" b="1" dirty="0"/>
              <a:t>13-15 III </a:t>
            </a:r>
            <a:r>
              <a:rPr lang="pl-PL" dirty="0"/>
              <a:t> </a:t>
            </a:r>
            <a:r>
              <a:rPr lang="pl-PL" b="1" dirty="0"/>
              <a:t> Bezpieczne drogi</a:t>
            </a:r>
            <a:endParaRPr lang="pl-PL" dirty="0"/>
          </a:p>
          <a:p>
            <a:r>
              <a:rPr lang="pl-PL" b="1" dirty="0"/>
              <a:t>20-22 III  Bezpieczny obywatel</a:t>
            </a:r>
            <a:br>
              <a:rPr lang="pl-PL" dirty="0"/>
            </a:br>
            <a:r>
              <a:rPr lang="pl-PL" dirty="0"/>
              <a:t>2</a:t>
            </a:r>
            <a:r>
              <a:rPr lang="pl-PL" b="1" dirty="0"/>
              <a:t>7-29 III Innowacyjna gospodarka/Estoński CIT</a:t>
            </a:r>
            <a:r>
              <a:rPr lang="pl-PL" dirty="0"/>
              <a:t>  (pakiet działań) </a:t>
            </a:r>
          </a:p>
          <a:p>
            <a:r>
              <a:rPr lang="pl-PL" dirty="0"/>
              <a:t> </a:t>
            </a:r>
          </a:p>
        </p:txBody>
      </p:sp>
      <p:sp>
        <p:nvSpPr>
          <p:cNvPr id="6" name="Rectangle 8">
            <a:extLst>
              <a:ext uri="{FF2B5EF4-FFF2-40B4-BE49-F238E27FC236}">
                <a16:creationId xmlns:a16="http://schemas.microsoft.com/office/drawing/2014/main" id="{045EEE4B-D37D-4DBE-A830-53B583A265DD}"/>
              </a:ext>
            </a:extLst>
          </p:cNvPr>
          <p:cNvSpPr>
            <a:spLocks noChangeArrowheads="1"/>
          </p:cNvSpPr>
          <p:nvPr/>
        </p:nvSpPr>
        <p:spPr bwMode="auto">
          <a:xfrm>
            <a:off x="9472612" y="0"/>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5. forma realizacji</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416656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ymbol zastępczy zawartości 6">
            <a:extLst>
              <a:ext uri="{FF2B5EF4-FFF2-40B4-BE49-F238E27FC236}">
                <a16:creationId xmlns:a16="http://schemas.microsoft.com/office/drawing/2014/main" id="{CEA63702-8412-3A46-9D8A-BFA5167426D2}"/>
              </a:ext>
            </a:extLst>
          </p:cNvPr>
          <p:cNvGraphicFramePr>
            <a:graphicFrameLocks/>
          </p:cNvGraphicFramePr>
          <p:nvPr/>
        </p:nvGraphicFramePr>
        <p:xfrm>
          <a:off x="169057" y="1202395"/>
          <a:ext cx="7503868" cy="5445555"/>
        </p:xfrm>
        <a:graphic>
          <a:graphicData uri="http://schemas.openxmlformats.org/drawingml/2006/chart">
            <c:chart xmlns:c="http://schemas.openxmlformats.org/drawingml/2006/chart" xmlns:r="http://schemas.openxmlformats.org/officeDocument/2006/relationships" r:id="rId3"/>
          </a:graphicData>
        </a:graphic>
      </p:graphicFrame>
      <p:sp>
        <p:nvSpPr>
          <p:cNvPr id="8" name="pole tekstowe 7">
            <a:extLst>
              <a:ext uri="{FF2B5EF4-FFF2-40B4-BE49-F238E27FC236}">
                <a16:creationId xmlns:a16="http://schemas.microsoft.com/office/drawing/2014/main" id="{3633D9A6-447C-3040-BC39-81F08999AD59}"/>
              </a:ext>
            </a:extLst>
          </p:cNvPr>
          <p:cNvSpPr txBox="1"/>
          <p:nvPr/>
        </p:nvSpPr>
        <p:spPr>
          <a:xfrm>
            <a:off x="7672925" y="1412356"/>
            <a:ext cx="3829520" cy="5416868"/>
          </a:xfrm>
          <a:prstGeom prst="rect">
            <a:avLst/>
          </a:prstGeom>
          <a:noFill/>
        </p:spPr>
        <p:txBody>
          <a:bodyPr wrap="square" lIns="0" tIns="0" rIns="0" bIns="0" rtlCol="0">
            <a:spAutoFit/>
          </a:bodyPr>
          <a:lstStyle/>
          <a:p>
            <a:pPr algn="just"/>
            <a:r>
              <a:rPr lang="pl-PL" sz="1600" dirty="0">
                <a:solidFill>
                  <a:srgbClr val="1E5364"/>
                </a:solidFill>
                <a:latin typeface="Blogger Sans" panose="02000506030000020004" pitchFamily="50" charset="0"/>
                <a:ea typeface="Blogger Sans" panose="02000506030000020004" pitchFamily="50" charset="0"/>
              </a:rPr>
              <a:t>Za najbardziej problematyczną sprawę w Polsce badani uznali stan służby zdrowia. Takiego zdania jest aż ośmiu na dziesięciu badanych. Niekorzystnie oceniono również niezgodę jaka panuje na scenie politycznej, gdzie ¾ zapytanych zaopiniowało ją niekorzystnie. Wysokie odsetki ocen negatywnych notujemy również w takich obszarach jak opłaty za prąd, wodę, gaz, śmieci, rosnące ceny, wysokość emerytur, działanie sądów, stan powietrza, wsparcie dla niepełnosprawnych, korupcja, biurokracja w urzędach czy sytuacja w oświacie (od 73 proc. do 60 proc. w zależności od obszaru). W nieco mniejszym stopniu badani negatywnie odnieśli się do takich kwestii jak „nadmierna władza rządu na obywatelami”, wysokość wynagrodzeń, przestrzeganie konstytucji, wysokość podatków, obawa przed lichwą, ceny mieszkań oraz brak rąk do pracy (od 59 proc. do 53 proc.).</a:t>
            </a:r>
          </a:p>
          <a:p>
            <a:pPr algn="just"/>
            <a:endParaRPr lang="pl-PL" sz="1600" dirty="0">
              <a:latin typeface="Blogger Sans" panose="02000506030000020004" pitchFamily="50" charset="0"/>
              <a:ea typeface="Blogger Sans" panose="02000506030000020004" pitchFamily="50" charset="0"/>
            </a:endParaRPr>
          </a:p>
        </p:txBody>
      </p:sp>
      <p:sp>
        <p:nvSpPr>
          <p:cNvPr id="9" name="pole tekstowe 8">
            <a:extLst>
              <a:ext uri="{FF2B5EF4-FFF2-40B4-BE49-F238E27FC236}">
                <a16:creationId xmlns:a16="http://schemas.microsoft.com/office/drawing/2014/main" id="{FBBC61CB-58EC-4CA7-9712-4B8474186407}"/>
              </a:ext>
            </a:extLst>
          </p:cNvPr>
          <p:cNvSpPr txBox="1"/>
          <p:nvPr/>
        </p:nvSpPr>
        <p:spPr>
          <a:xfrm>
            <a:off x="1" y="6581059"/>
            <a:ext cx="12191999" cy="377026"/>
          </a:xfrm>
          <a:prstGeom prst="rect">
            <a:avLst/>
          </a:prstGeom>
          <a:solidFill>
            <a:srgbClr val="1E5364"/>
          </a:solidFill>
        </p:spPr>
        <p:txBody>
          <a:bodyPr wrap="square" rtlCol="0">
            <a:spAutoFit/>
          </a:bodyPr>
          <a:lstStyle/>
          <a:p>
            <a:pPr algn="r"/>
            <a:r>
              <a:rPr lang="pl-PL" sz="900" dirty="0">
                <a:solidFill>
                  <a:schemeClr val="bg1"/>
                </a:solidFill>
                <a:latin typeface="Blogger Sans" panose="02000506030000020004" pitchFamily="50" charset="0"/>
                <a:ea typeface="Blogger Sans" panose="02000506030000020004" pitchFamily="50" charset="0"/>
              </a:rPr>
              <a:t>Pytanie: Proszę ocenić każdą z poniższych spraw, czy stanowi ona obecnie problem w Polsce, czy można uznać ją za problem rozwiązany?</a:t>
            </a:r>
          </a:p>
          <a:p>
            <a:pPr algn="r"/>
            <a:r>
              <a:rPr lang="pl-PL" sz="900" dirty="0">
                <a:solidFill>
                  <a:schemeClr val="bg1"/>
                </a:solidFill>
                <a:latin typeface="Blogger Sans" panose="02000506030000020004" pitchFamily="50" charset="0"/>
                <a:ea typeface="Blogger Sans" panose="02000506030000020004" pitchFamily="50" charset="0"/>
              </a:rPr>
              <a:t>Wykres przedstawia łączne odsetki wskazań negatywnych (bardzo duży i raczej duży problem), zdefiniowane jako sprawa problematyczna oraz łączne odsetki wskazań pozytywnych (problem raczej i już rozwiązany) zdefiniowane jako sprawa rozwiązana.</a:t>
            </a:r>
          </a:p>
        </p:txBody>
      </p:sp>
      <p:sp>
        <p:nvSpPr>
          <p:cNvPr id="6" name="pole tekstowe 5">
            <a:extLst>
              <a:ext uri="{FF2B5EF4-FFF2-40B4-BE49-F238E27FC236}">
                <a16:creationId xmlns:a16="http://schemas.microsoft.com/office/drawing/2014/main" id="{7489B041-A9C4-4101-935F-233094D0BB22}"/>
              </a:ext>
            </a:extLst>
          </p:cNvPr>
          <p:cNvSpPr txBox="1"/>
          <p:nvPr/>
        </p:nvSpPr>
        <p:spPr>
          <a:xfrm>
            <a:off x="57662" y="6270924"/>
            <a:ext cx="631893" cy="253916"/>
          </a:xfrm>
          <a:prstGeom prst="rect">
            <a:avLst/>
          </a:prstGeom>
          <a:noFill/>
        </p:spPr>
        <p:txBody>
          <a:bodyPr wrap="square" rtlCol="0">
            <a:spAutoFit/>
          </a:bodyPr>
          <a:lstStyle/>
          <a:p>
            <a:r>
              <a:rPr lang="pl-PL" sz="1050" dirty="0">
                <a:solidFill>
                  <a:srgbClr val="1E5364"/>
                </a:solidFill>
                <a:latin typeface="Blogger Sans" panose="02000506030000020004" pitchFamily="50" charset="0"/>
                <a:ea typeface="Blogger Sans" panose="02000506030000020004" pitchFamily="50" charset="0"/>
              </a:rPr>
              <a:t>N=1003</a:t>
            </a:r>
          </a:p>
        </p:txBody>
      </p:sp>
      <p:sp>
        <p:nvSpPr>
          <p:cNvPr id="10" name="Text Box 1037">
            <a:extLst>
              <a:ext uri="{FF2B5EF4-FFF2-40B4-BE49-F238E27FC236}">
                <a16:creationId xmlns:a16="http://schemas.microsoft.com/office/drawing/2014/main" id="{F6D4265F-5424-47E3-A7C6-704629EB7035}"/>
              </a:ext>
            </a:extLst>
          </p:cNvPr>
          <p:cNvSpPr txBox="1">
            <a:spLocks noChangeArrowheads="1"/>
          </p:cNvSpPr>
          <p:nvPr/>
        </p:nvSpPr>
        <p:spPr bwMode="auto">
          <a:xfrm>
            <a:off x="373608" y="408075"/>
            <a:ext cx="11499573" cy="459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8396" tIns="14198" rIns="28396" bIns="14198">
            <a:spAutoFit/>
          </a:bodyPr>
          <a:lstStyle>
            <a:lvl1pPr marL="342900" indent="-342900" defTabSz="377825">
              <a:spcBef>
                <a:spcPct val="20000"/>
              </a:spcBef>
              <a:buSzPct val="80000"/>
              <a:buBlip>
                <a:blip r:embed="rId4"/>
              </a:buBlip>
              <a:defRPr sz="3200">
                <a:solidFill>
                  <a:schemeClr val="tx1"/>
                </a:solidFill>
                <a:latin typeface="Arial" panose="020B0604020202020204" pitchFamily="34" charset="0"/>
              </a:defRPr>
            </a:lvl1pPr>
            <a:lvl2pPr marL="188913" defTabSz="377825">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defTabSz="377825">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defTabSz="377825">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defTabSz="377825">
              <a:spcBef>
                <a:spcPct val="20000"/>
              </a:spcBef>
              <a:buChar char="•"/>
              <a:defRPr sz="2000">
                <a:solidFill>
                  <a:schemeClr val="tx1"/>
                </a:solidFill>
                <a:latin typeface="Arial" panose="020B0604020202020204" pitchFamily="34" charset="0"/>
              </a:defRPr>
            </a:lvl5pPr>
            <a:lvl6pPr marL="2514600" indent="-228600" defTabSz="3778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3778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3778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377825" eaLnBrk="0" fontAlgn="base" hangingPunct="0">
              <a:spcBef>
                <a:spcPct val="20000"/>
              </a:spcBef>
              <a:spcAft>
                <a:spcPct val="0"/>
              </a:spcAft>
              <a:buChar char="•"/>
              <a:defRPr sz="2000">
                <a:solidFill>
                  <a:schemeClr val="tx1"/>
                </a:solidFill>
                <a:latin typeface="Arial" panose="020B0604020202020204" pitchFamily="34" charset="0"/>
              </a:defRPr>
            </a:lvl9pPr>
          </a:lstStyle>
          <a:p>
            <a:pPr lvl="1">
              <a:spcBef>
                <a:spcPct val="50000"/>
              </a:spcBef>
              <a:buClrTx/>
              <a:buSzTx/>
              <a:buFontTx/>
              <a:buNone/>
            </a:pPr>
            <a:r>
              <a:rPr lang="pl-PL" altLang="pl-PL" b="1" dirty="0" err="1">
                <a:solidFill>
                  <a:srgbClr val="000000"/>
                </a:solidFill>
                <a:latin typeface="Times New Roman" panose="02020603050405020304" pitchFamily="18" charset="0"/>
              </a:rPr>
              <a:t>Insight</a:t>
            </a:r>
            <a:r>
              <a:rPr lang="pl-PL" altLang="pl-PL" b="1" dirty="0">
                <a:solidFill>
                  <a:srgbClr val="000000"/>
                </a:solidFill>
                <a:latin typeface="Times New Roman" panose="02020603050405020304" pitchFamily="18" charset="0"/>
              </a:rPr>
              <a:t> –najważniejsze problemy</a:t>
            </a:r>
            <a:endParaRPr lang="pl-PL" altLang="pl-PL" sz="1800" b="1" dirty="0">
              <a:solidFill>
                <a:srgbClr val="000000"/>
              </a:solidFill>
              <a:latin typeface="Times New Roman" panose="02020603050405020304" pitchFamily="18" charset="0"/>
            </a:endParaRPr>
          </a:p>
        </p:txBody>
      </p:sp>
      <p:sp>
        <p:nvSpPr>
          <p:cNvPr id="11" name="Rectangle 8">
            <a:extLst>
              <a:ext uri="{FF2B5EF4-FFF2-40B4-BE49-F238E27FC236}">
                <a16:creationId xmlns:a16="http://schemas.microsoft.com/office/drawing/2014/main" id="{D60182C6-B425-476D-A0A9-ABECCF9270EB}"/>
              </a:ext>
            </a:extLst>
          </p:cNvPr>
          <p:cNvSpPr>
            <a:spLocks noChangeArrowheads="1"/>
          </p:cNvSpPr>
          <p:nvPr/>
        </p:nvSpPr>
        <p:spPr bwMode="auto">
          <a:xfrm>
            <a:off x="9472612" y="0"/>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4"/>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3. </a:t>
            </a:r>
            <a:r>
              <a:rPr lang="pl-PL" altLang="pl-PL" sz="2400" dirty="0" err="1">
                <a:latin typeface="Times New Roman" panose="02020603050405020304" pitchFamily="18" charset="0"/>
              </a:rPr>
              <a:t>insight</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510371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Owal 30">
            <a:extLst>
              <a:ext uri="{FF2B5EF4-FFF2-40B4-BE49-F238E27FC236}">
                <a16:creationId xmlns:a16="http://schemas.microsoft.com/office/drawing/2014/main" id="{ED0FC2E2-9B25-4EC9-9E1D-B29FE7212B71}"/>
              </a:ext>
            </a:extLst>
          </p:cNvPr>
          <p:cNvSpPr/>
          <p:nvPr/>
        </p:nvSpPr>
        <p:spPr>
          <a:xfrm>
            <a:off x="4174434" y="832322"/>
            <a:ext cx="3680793" cy="83099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0" name="Owal 29">
            <a:extLst>
              <a:ext uri="{FF2B5EF4-FFF2-40B4-BE49-F238E27FC236}">
                <a16:creationId xmlns:a16="http://schemas.microsoft.com/office/drawing/2014/main" id="{56C0CE01-EA3A-40E7-BD38-C637293C9EED}"/>
              </a:ext>
            </a:extLst>
          </p:cNvPr>
          <p:cNvSpPr/>
          <p:nvPr/>
        </p:nvSpPr>
        <p:spPr>
          <a:xfrm>
            <a:off x="4124736" y="5981846"/>
            <a:ext cx="3680793" cy="83099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9" name="Owal 28">
            <a:extLst>
              <a:ext uri="{FF2B5EF4-FFF2-40B4-BE49-F238E27FC236}">
                <a16:creationId xmlns:a16="http://schemas.microsoft.com/office/drawing/2014/main" id="{086D35EE-650E-4446-BC58-E61017EA32F5}"/>
              </a:ext>
            </a:extLst>
          </p:cNvPr>
          <p:cNvSpPr/>
          <p:nvPr/>
        </p:nvSpPr>
        <p:spPr>
          <a:xfrm>
            <a:off x="4204252" y="1909376"/>
            <a:ext cx="3528393" cy="173539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8" name="Owal 27">
            <a:extLst>
              <a:ext uri="{FF2B5EF4-FFF2-40B4-BE49-F238E27FC236}">
                <a16:creationId xmlns:a16="http://schemas.microsoft.com/office/drawing/2014/main" id="{C592D40A-1D25-4D86-91AD-9D10B1600FBD}"/>
              </a:ext>
            </a:extLst>
          </p:cNvPr>
          <p:cNvSpPr/>
          <p:nvPr/>
        </p:nvSpPr>
        <p:spPr>
          <a:xfrm>
            <a:off x="4277136" y="3889742"/>
            <a:ext cx="3528393" cy="173539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Text Box 1037">
            <a:extLst>
              <a:ext uri="{FF2B5EF4-FFF2-40B4-BE49-F238E27FC236}">
                <a16:creationId xmlns:a16="http://schemas.microsoft.com/office/drawing/2014/main" id="{A2ED45C5-3257-4F6B-AFC4-8DFDBDBABED8}"/>
              </a:ext>
            </a:extLst>
          </p:cNvPr>
          <p:cNvSpPr txBox="1">
            <a:spLocks noChangeArrowheads="1"/>
          </p:cNvSpPr>
          <p:nvPr/>
        </p:nvSpPr>
        <p:spPr bwMode="auto">
          <a:xfrm>
            <a:off x="440636" y="172871"/>
            <a:ext cx="6858000" cy="459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396" tIns="14198" rIns="28396" bIns="14198">
            <a:spAutoFit/>
          </a:bodyPr>
          <a:lstStyle>
            <a:lvl1pPr marL="342900" indent="-342900" defTabSz="377825">
              <a:spcBef>
                <a:spcPct val="20000"/>
              </a:spcBef>
              <a:buSzPct val="80000"/>
              <a:buBlip>
                <a:blip r:embed="rId2"/>
              </a:buBlip>
              <a:defRPr sz="3200">
                <a:solidFill>
                  <a:schemeClr val="tx1"/>
                </a:solidFill>
                <a:latin typeface="Arial" panose="020B0604020202020204" pitchFamily="34" charset="0"/>
              </a:defRPr>
            </a:lvl1pPr>
            <a:lvl2pPr marL="188913" defTabSz="377825">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defTabSz="377825">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defTabSz="377825">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defTabSz="377825">
              <a:spcBef>
                <a:spcPct val="20000"/>
              </a:spcBef>
              <a:buChar char="•"/>
              <a:defRPr sz="2000">
                <a:solidFill>
                  <a:schemeClr val="tx1"/>
                </a:solidFill>
                <a:latin typeface="Arial" panose="020B0604020202020204" pitchFamily="34" charset="0"/>
              </a:defRPr>
            </a:lvl5pPr>
            <a:lvl6pPr marL="2514600" indent="-228600" defTabSz="3778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3778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3778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377825" eaLnBrk="0" fontAlgn="base" hangingPunct="0">
              <a:spcBef>
                <a:spcPct val="20000"/>
              </a:spcBef>
              <a:spcAft>
                <a:spcPct val="0"/>
              </a:spcAft>
              <a:buChar char="•"/>
              <a:defRPr sz="2000">
                <a:solidFill>
                  <a:schemeClr val="tx1"/>
                </a:solidFill>
                <a:latin typeface="Arial" panose="020B0604020202020204" pitchFamily="34" charset="0"/>
              </a:defRPr>
            </a:lvl9pPr>
          </a:lstStyle>
          <a:p>
            <a:pPr lvl="1">
              <a:spcBef>
                <a:spcPct val="50000"/>
              </a:spcBef>
              <a:buClrTx/>
              <a:buSzTx/>
              <a:buFontTx/>
              <a:buNone/>
            </a:pPr>
            <a:r>
              <a:rPr lang="pl-PL" altLang="pl-PL" b="1" dirty="0" err="1">
                <a:solidFill>
                  <a:srgbClr val="000000"/>
                </a:solidFill>
                <a:latin typeface="Times New Roman" panose="02020603050405020304" pitchFamily="18" charset="0"/>
              </a:rPr>
              <a:t>Insight</a:t>
            </a:r>
            <a:r>
              <a:rPr lang="pl-PL" altLang="pl-PL" b="1" dirty="0">
                <a:solidFill>
                  <a:srgbClr val="000000"/>
                </a:solidFill>
                <a:latin typeface="Times New Roman" panose="02020603050405020304" pitchFamily="18" charset="0"/>
              </a:rPr>
              <a:t> –struktura potrzeb</a:t>
            </a:r>
            <a:endParaRPr lang="pl-PL" altLang="pl-PL" sz="1800" b="1" dirty="0">
              <a:solidFill>
                <a:srgbClr val="000000"/>
              </a:solidFill>
              <a:latin typeface="Times New Roman" panose="02020603050405020304" pitchFamily="18" charset="0"/>
            </a:endParaRPr>
          </a:p>
        </p:txBody>
      </p:sp>
      <p:sp>
        <p:nvSpPr>
          <p:cNvPr id="15" name="Prostokąt 14">
            <a:extLst>
              <a:ext uri="{FF2B5EF4-FFF2-40B4-BE49-F238E27FC236}">
                <a16:creationId xmlns:a16="http://schemas.microsoft.com/office/drawing/2014/main" id="{793B1D65-8EFE-489F-948F-362478C49A4E}"/>
              </a:ext>
            </a:extLst>
          </p:cNvPr>
          <p:cNvSpPr/>
          <p:nvPr/>
        </p:nvSpPr>
        <p:spPr>
          <a:xfrm>
            <a:off x="480392" y="5022574"/>
            <a:ext cx="4051851" cy="15442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BEZPIECZEŃSTWO, STABILIZACJA </a:t>
            </a:r>
          </a:p>
          <a:p>
            <a:pPr algn="ctr"/>
            <a:endParaRPr lang="pl-PL" dirty="0"/>
          </a:p>
          <a:p>
            <a:pPr algn="ctr"/>
            <a:r>
              <a:rPr lang="pl-PL" dirty="0"/>
              <a:t>(SYTUACJA MATERIALNA, ZDROWIE, </a:t>
            </a:r>
          </a:p>
          <a:p>
            <a:pPr algn="ctr"/>
            <a:r>
              <a:rPr lang="pl-PL" dirty="0"/>
              <a:t>WALKA ZE SMOGIEM, PORZĄDEK NA ULICY, ZAGROŻENIA ZEWNĘTRZNE)</a:t>
            </a:r>
          </a:p>
        </p:txBody>
      </p:sp>
      <p:sp>
        <p:nvSpPr>
          <p:cNvPr id="16" name="Prostokąt 15">
            <a:extLst>
              <a:ext uri="{FF2B5EF4-FFF2-40B4-BE49-F238E27FC236}">
                <a16:creationId xmlns:a16="http://schemas.microsoft.com/office/drawing/2014/main" id="{00EA3631-2A4C-4224-9C88-23B5037185CF}"/>
              </a:ext>
            </a:extLst>
          </p:cNvPr>
          <p:cNvSpPr/>
          <p:nvPr/>
        </p:nvSpPr>
        <p:spPr>
          <a:xfrm>
            <a:off x="480392" y="3043206"/>
            <a:ext cx="4051851" cy="15442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WARTOŚCI </a:t>
            </a:r>
          </a:p>
          <a:p>
            <a:pPr algn="ctr"/>
            <a:r>
              <a:rPr lang="pl-PL" dirty="0"/>
              <a:t>(TRADYCJA, RELIGIA, PORZĄDEK,  RODZINA)</a:t>
            </a:r>
          </a:p>
        </p:txBody>
      </p:sp>
      <p:sp>
        <p:nvSpPr>
          <p:cNvPr id="17" name="Prostokąt 16">
            <a:extLst>
              <a:ext uri="{FF2B5EF4-FFF2-40B4-BE49-F238E27FC236}">
                <a16:creationId xmlns:a16="http://schemas.microsoft.com/office/drawing/2014/main" id="{BC876DDB-AC65-4CA3-B6B7-6B9E6C7ECF10}"/>
              </a:ext>
            </a:extLst>
          </p:cNvPr>
          <p:cNvSpPr/>
          <p:nvPr/>
        </p:nvSpPr>
        <p:spPr>
          <a:xfrm>
            <a:off x="440636" y="1063320"/>
            <a:ext cx="4051851" cy="15442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ASPIRACJE</a:t>
            </a:r>
          </a:p>
          <a:p>
            <a:pPr algn="ctr"/>
            <a:r>
              <a:rPr lang="pl-PL" dirty="0"/>
              <a:t>(EDUKACJA, PRZEDSIĘBIORCZOŚĆ,</a:t>
            </a:r>
          </a:p>
          <a:p>
            <a:pPr algn="ctr"/>
            <a:r>
              <a:rPr lang="pl-PL" dirty="0"/>
              <a:t>INFRASTRUKTURA)</a:t>
            </a:r>
          </a:p>
        </p:txBody>
      </p:sp>
      <p:cxnSp>
        <p:nvCxnSpPr>
          <p:cNvPr id="19" name="Łącznik prosty ze strzałką 18">
            <a:extLst>
              <a:ext uri="{FF2B5EF4-FFF2-40B4-BE49-F238E27FC236}">
                <a16:creationId xmlns:a16="http://schemas.microsoft.com/office/drawing/2014/main" id="{B561ACE8-323A-4781-B0B0-924E02F1FD20}"/>
              </a:ext>
            </a:extLst>
          </p:cNvPr>
          <p:cNvCxnSpPr/>
          <p:nvPr/>
        </p:nvCxnSpPr>
        <p:spPr>
          <a:xfrm>
            <a:off x="4625009" y="5794680"/>
            <a:ext cx="271338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Prostokąt 19">
            <a:extLst>
              <a:ext uri="{FF2B5EF4-FFF2-40B4-BE49-F238E27FC236}">
                <a16:creationId xmlns:a16="http://schemas.microsoft.com/office/drawing/2014/main" id="{72E1A5E0-E57E-4399-B37C-97E39FDE59C4}"/>
              </a:ext>
            </a:extLst>
          </p:cNvPr>
          <p:cNvSpPr/>
          <p:nvPr/>
        </p:nvSpPr>
        <p:spPr>
          <a:xfrm>
            <a:off x="7470915" y="5022574"/>
            <a:ext cx="4051851" cy="154421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SILNE PAŃSTWO, KTÓRE ZAPEWNIA </a:t>
            </a:r>
          </a:p>
          <a:p>
            <a:pPr algn="ctr"/>
            <a:r>
              <a:rPr lang="pl-PL" dirty="0"/>
              <a:t>BEZPIECZEŃSTWO (PROGRAMY SPOŁECZNE), A JEDNOCZEŚNIE</a:t>
            </a:r>
          </a:p>
          <a:p>
            <a:pPr algn="ctr"/>
            <a:r>
              <a:rPr lang="pl-PL" dirty="0"/>
              <a:t>POTRAFI ZACHOWAĆ STABILNE FINANSE</a:t>
            </a:r>
          </a:p>
          <a:p>
            <a:pPr algn="ctr"/>
            <a:endParaRPr lang="pl-PL" dirty="0"/>
          </a:p>
        </p:txBody>
      </p:sp>
      <p:sp>
        <p:nvSpPr>
          <p:cNvPr id="21" name="Prostokąt 20">
            <a:extLst>
              <a:ext uri="{FF2B5EF4-FFF2-40B4-BE49-F238E27FC236}">
                <a16:creationId xmlns:a16="http://schemas.microsoft.com/office/drawing/2014/main" id="{FFD834D5-66AF-4329-AE2C-1001DAC80B82}"/>
              </a:ext>
            </a:extLst>
          </p:cNvPr>
          <p:cNvSpPr/>
          <p:nvPr/>
        </p:nvSpPr>
        <p:spPr>
          <a:xfrm>
            <a:off x="7444409" y="3042688"/>
            <a:ext cx="4051851" cy="154421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KONSERWATYWNY RZĄD, KTÓRY </a:t>
            </a:r>
            <a:r>
              <a:rPr lang="pl-PL" u="sng" dirty="0"/>
              <a:t>BRONI</a:t>
            </a:r>
            <a:r>
              <a:rPr lang="pl-PL" dirty="0"/>
              <a:t> „NORMALNOŚCI” (TRADYCJI/WARTOŚCI) PRZED LIBERALNĄ </a:t>
            </a:r>
          </a:p>
          <a:p>
            <a:pPr algn="ctr"/>
            <a:r>
              <a:rPr lang="pl-PL" dirty="0"/>
              <a:t>REWOLUCJĄ</a:t>
            </a:r>
          </a:p>
          <a:p>
            <a:pPr algn="ctr"/>
            <a:endParaRPr lang="pl-PL" dirty="0"/>
          </a:p>
        </p:txBody>
      </p:sp>
      <p:cxnSp>
        <p:nvCxnSpPr>
          <p:cNvPr id="22" name="Łącznik prosty ze strzałką 21">
            <a:extLst>
              <a:ext uri="{FF2B5EF4-FFF2-40B4-BE49-F238E27FC236}">
                <a16:creationId xmlns:a16="http://schemas.microsoft.com/office/drawing/2014/main" id="{E4205042-1423-43FD-9EF6-533FEF21CBC6}"/>
              </a:ext>
            </a:extLst>
          </p:cNvPr>
          <p:cNvCxnSpPr/>
          <p:nvPr/>
        </p:nvCxnSpPr>
        <p:spPr>
          <a:xfrm>
            <a:off x="4625008" y="3815312"/>
            <a:ext cx="271338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Prostokąt 22">
            <a:extLst>
              <a:ext uri="{FF2B5EF4-FFF2-40B4-BE49-F238E27FC236}">
                <a16:creationId xmlns:a16="http://schemas.microsoft.com/office/drawing/2014/main" id="{F128B5B0-68CD-46D0-89D8-F69C4844DCF4}"/>
              </a:ext>
            </a:extLst>
          </p:cNvPr>
          <p:cNvSpPr/>
          <p:nvPr/>
        </p:nvSpPr>
        <p:spPr>
          <a:xfrm>
            <a:off x="7444409" y="1063320"/>
            <a:ext cx="4051851" cy="154421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RZĄD REALIZUJĄCY AMBITNE PROGRAMY </a:t>
            </a:r>
          </a:p>
          <a:p>
            <a:pPr algn="ctr"/>
            <a:r>
              <a:rPr lang="pl-PL" dirty="0"/>
              <a:t>ROZWOJOWE</a:t>
            </a:r>
          </a:p>
          <a:p>
            <a:pPr algn="ctr"/>
            <a:r>
              <a:rPr lang="pl-PL" dirty="0"/>
              <a:t>(ROZSĄDNE, NIE IDEOLOGICZNE typu neutralność klimatyczna bez względu na koszty)</a:t>
            </a:r>
          </a:p>
        </p:txBody>
      </p:sp>
      <p:cxnSp>
        <p:nvCxnSpPr>
          <p:cNvPr id="24" name="Łącznik prosty ze strzałką 23">
            <a:extLst>
              <a:ext uri="{FF2B5EF4-FFF2-40B4-BE49-F238E27FC236}">
                <a16:creationId xmlns:a16="http://schemas.microsoft.com/office/drawing/2014/main" id="{1BA0D9D2-6D4C-4468-87AD-1111572A7234}"/>
              </a:ext>
            </a:extLst>
          </p:cNvPr>
          <p:cNvCxnSpPr/>
          <p:nvPr/>
        </p:nvCxnSpPr>
        <p:spPr>
          <a:xfrm>
            <a:off x="4625008" y="1835944"/>
            <a:ext cx="271338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Prostokąt 24">
            <a:extLst>
              <a:ext uri="{FF2B5EF4-FFF2-40B4-BE49-F238E27FC236}">
                <a16:creationId xmlns:a16="http://schemas.microsoft.com/office/drawing/2014/main" id="{657F07FA-E7BE-4802-A860-058956D00DC8}"/>
              </a:ext>
            </a:extLst>
          </p:cNvPr>
          <p:cNvSpPr/>
          <p:nvPr/>
        </p:nvSpPr>
        <p:spPr>
          <a:xfrm>
            <a:off x="4585253" y="4170335"/>
            <a:ext cx="2713383" cy="1071704"/>
          </a:xfrm>
          <a:prstGeom prst="rect">
            <a:avLst/>
          </a:prstGeom>
        </p:spPr>
        <p:txBody>
          <a:bodyPr wrap="square">
            <a:spAutoFit/>
          </a:bodyPr>
          <a:lstStyle/>
          <a:p>
            <a:pPr marL="285750" indent="-285750">
              <a:lnSpc>
                <a:spcPct val="107000"/>
              </a:lnSpc>
              <a:spcAft>
                <a:spcPts val="800"/>
              </a:spcAft>
              <a:buFont typeface="Arial" panose="020B0604020202020204" pitchFamily="34" charset="0"/>
              <a:buChar char="•"/>
            </a:pPr>
            <a:r>
              <a:rPr lang="pl-PL" sz="1200" dirty="0">
                <a:solidFill>
                  <a:srgbClr val="000000"/>
                </a:solidFill>
                <a:latin typeface="Calibri" panose="020F0502020204030204" pitchFamily="34" charset="0"/>
              </a:rPr>
              <a:t>„zadowoleni z osiągnięć rządu, raczej mniej zamożni, dla których ważne są wartości, częściej osoby starsze; częściej osoby ze wsi i małych miast”</a:t>
            </a:r>
          </a:p>
        </p:txBody>
      </p:sp>
      <p:sp>
        <p:nvSpPr>
          <p:cNvPr id="26" name="Prostokąt 25">
            <a:extLst>
              <a:ext uri="{FF2B5EF4-FFF2-40B4-BE49-F238E27FC236}">
                <a16:creationId xmlns:a16="http://schemas.microsoft.com/office/drawing/2014/main" id="{9E8D92D8-EBA7-4953-B066-56D2E6E4C237}"/>
              </a:ext>
            </a:extLst>
          </p:cNvPr>
          <p:cNvSpPr/>
          <p:nvPr/>
        </p:nvSpPr>
        <p:spPr>
          <a:xfrm>
            <a:off x="4658139" y="2385475"/>
            <a:ext cx="2713384" cy="874085"/>
          </a:xfrm>
          <a:prstGeom prst="rect">
            <a:avLst/>
          </a:prstGeom>
        </p:spPr>
        <p:txBody>
          <a:bodyPr wrap="square">
            <a:spAutoFit/>
          </a:bodyPr>
          <a:lstStyle/>
          <a:p>
            <a:pPr marL="285750" indent="-285750">
              <a:lnSpc>
                <a:spcPct val="107000"/>
              </a:lnSpc>
              <a:spcAft>
                <a:spcPts val="800"/>
              </a:spcAft>
              <a:buFont typeface="Arial" panose="020B0604020202020204" pitchFamily="34" charset="0"/>
              <a:buChar char="•"/>
            </a:pPr>
            <a:r>
              <a:rPr lang="pl-PL" sz="1200" dirty="0">
                <a:solidFill>
                  <a:srgbClr val="000000"/>
                </a:solidFill>
                <a:latin typeface="Calibri" panose="020F0502020204030204" pitchFamily="34" charset="0"/>
              </a:rPr>
              <a:t>„zadowoleni z własnej sytuacji materialnej, konserwatyści, z małych i  dużych miast (ale nie metropolii</a:t>
            </a:r>
          </a:p>
        </p:txBody>
      </p:sp>
      <p:sp>
        <p:nvSpPr>
          <p:cNvPr id="27" name="Prostokąt 26">
            <a:extLst>
              <a:ext uri="{FF2B5EF4-FFF2-40B4-BE49-F238E27FC236}">
                <a16:creationId xmlns:a16="http://schemas.microsoft.com/office/drawing/2014/main" id="{BA5FFE36-72C3-475E-87AF-505F2A8A3EC5}"/>
              </a:ext>
            </a:extLst>
          </p:cNvPr>
          <p:cNvSpPr/>
          <p:nvPr/>
        </p:nvSpPr>
        <p:spPr>
          <a:xfrm>
            <a:off x="4992756" y="5964222"/>
            <a:ext cx="2206488" cy="830997"/>
          </a:xfrm>
          <a:prstGeom prst="rect">
            <a:avLst/>
          </a:prstGeom>
        </p:spPr>
        <p:txBody>
          <a:bodyPr wrap="square">
            <a:spAutoFit/>
          </a:bodyPr>
          <a:lstStyle/>
          <a:p>
            <a:r>
              <a:rPr lang="pl-PL" sz="1200" dirty="0">
                <a:solidFill>
                  <a:srgbClr val="000000"/>
                </a:solidFill>
                <a:latin typeface="Calibri" panose="020F0502020204030204" pitchFamily="34" charset="0"/>
              </a:rPr>
              <a:t>„roszczeniowi, obawiający się pogorszenia sytuacji społeczno-gospodarczej, pracujący materialiści”</a:t>
            </a:r>
            <a:endParaRPr lang="pl-PL" sz="1200" dirty="0"/>
          </a:p>
        </p:txBody>
      </p:sp>
      <p:sp>
        <p:nvSpPr>
          <p:cNvPr id="32" name="Prostokąt 31">
            <a:extLst>
              <a:ext uri="{FF2B5EF4-FFF2-40B4-BE49-F238E27FC236}">
                <a16:creationId xmlns:a16="http://schemas.microsoft.com/office/drawing/2014/main" id="{222C5245-FBDD-416C-A0A5-04323C9445A2}"/>
              </a:ext>
            </a:extLst>
          </p:cNvPr>
          <p:cNvSpPr/>
          <p:nvPr/>
        </p:nvSpPr>
        <p:spPr>
          <a:xfrm>
            <a:off x="4956311" y="1107204"/>
            <a:ext cx="2713384" cy="281231"/>
          </a:xfrm>
          <a:prstGeom prst="rect">
            <a:avLst/>
          </a:prstGeom>
        </p:spPr>
        <p:txBody>
          <a:bodyPr wrap="square">
            <a:spAutoFit/>
          </a:bodyPr>
          <a:lstStyle/>
          <a:p>
            <a:pPr marL="285750" indent="-285750">
              <a:lnSpc>
                <a:spcPct val="107000"/>
              </a:lnSpc>
              <a:spcAft>
                <a:spcPts val="800"/>
              </a:spcAft>
              <a:buFont typeface="Arial" panose="020B0604020202020204" pitchFamily="34" charset="0"/>
              <a:buChar char="•"/>
            </a:pPr>
            <a:r>
              <a:rPr lang="pl-PL" sz="1200" dirty="0">
                <a:solidFill>
                  <a:srgbClr val="000000"/>
                </a:solidFill>
                <a:latin typeface="Calibri" panose="020F0502020204030204" pitchFamily="34" charset="0"/>
              </a:rPr>
              <a:t>młodzi „aspirujący” </a:t>
            </a:r>
          </a:p>
        </p:txBody>
      </p:sp>
      <p:sp>
        <p:nvSpPr>
          <p:cNvPr id="33" name="Rectangle 8">
            <a:extLst>
              <a:ext uri="{FF2B5EF4-FFF2-40B4-BE49-F238E27FC236}">
                <a16:creationId xmlns:a16="http://schemas.microsoft.com/office/drawing/2014/main" id="{14480778-52CC-428B-A720-089422F3B073}"/>
              </a:ext>
            </a:extLst>
          </p:cNvPr>
          <p:cNvSpPr>
            <a:spLocks noChangeArrowheads="1"/>
          </p:cNvSpPr>
          <p:nvPr/>
        </p:nvSpPr>
        <p:spPr bwMode="auto">
          <a:xfrm>
            <a:off x="9496840" y="-12831"/>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3. </a:t>
            </a:r>
            <a:r>
              <a:rPr lang="pl-PL" altLang="pl-PL" sz="2400" dirty="0" err="1">
                <a:latin typeface="Times New Roman" panose="02020603050405020304" pitchFamily="18" charset="0"/>
              </a:rPr>
              <a:t>insight</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2651484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a:extLst>
              <a:ext uri="{FF2B5EF4-FFF2-40B4-BE49-F238E27FC236}">
                <a16:creationId xmlns:a16="http://schemas.microsoft.com/office/drawing/2014/main" id="{A60BD15D-23C0-4BCC-99BC-68757F1FE3F3}"/>
              </a:ext>
            </a:extLst>
          </p:cNvPr>
          <p:cNvSpPr/>
          <p:nvPr/>
        </p:nvSpPr>
        <p:spPr>
          <a:xfrm>
            <a:off x="480392" y="850146"/>
            <a:ext cx="10442714" cy="5838586"/>
          </a:xfrm>
          <a:prstGeom prst="rect">
            <a:avLst/>
          </a:prstGeom>
        </p:spPr>
        <p:txBody>
          <a:bodyPr wrap="square">
            <a:spAutoFit/>
          </a:bodyPr>
          <a:lstStyle/>
          <a:p>
            <a:pPr marL="285750" indent="-285750">
              <a:lnSpc>
                <a:spcPct val="107000"/>
              </a:lnSpc>
              <a:spcAft>
                <a:spcPts val="800"/>
              </a:spcAft>
              <a:buFont typeface="Arial" panose="020B0604020202020204" pitchFamily="34" charset="0"/>
              <a:buChar char="•"/>
            </a:pPr>
            <a:r>
              <a:rPr lang="pl-PL" dirty="0">
                <a:solidFill>
                  <a:srgbClr val="222222"/>
                </a:solidFill>
                <a:latin typeface="Arial" panose="020B0604020202020204" pitchFamily="34" charset="0"/>
                <a:ea typeface="Times New Roman" panose="02020603050405020304" pitchFamily="18" charset="0"/>
                <a:cs typeface="Arial" panose="020B0604020202020204" pitchFamily="34" charset="0"/>
              </a:rPr>
              <a:t>Zidentyfikowano ponad 300 obietnic.                    Dlatego potrzebna była ich synteza, pakietowanie w programy flagowe </a:t>
            </a:r>
          </a:p>
          <a:p>
            <a:pPr marL="285750" indent="-285750">
              <a:lnSpc>
                <a:spcPct val="107000"/>
              </a:lnSpc>
              <a:spcAft>
                <a:spcPts val="800"/>
              </a:spcAft>
              <a:buFont typeface="Arial" panose="020B0604020202020204" pitchFamily="34" charset="0"/>
              <a:buChar char="•"/>
            </a:pPr>
            <a:endParaRPr lang="pl-PL" dirty="0">
              <a:solidFill>
                <a:srgbClr val="222222"/>
              </a:solidFill>
              <a:latin typeface="Arial" panose="020B0604020202020204" pitchFamily="34" charset="0"/>
              <a:ea typeface="Times New Roman" panose="02020603050405020304" pitchFamily="18" charset="0"/>
              <a:cs typeface="Arial" panose="020B0604020202020204" pitchFamily="34" charset="0"/>
            </a:endParaRPr>
          </a:p>
          <a:p>
            <a:pPr marL="285750" indent="-285750">
              <a:lnSpc>
                <a:spcPct val="107000"/>
              </a:lnSpc>
              <a:spcAft>
                <a:spcPts val="800"/>
              </a:spcAft>
              <a:buFont typeface="Arial" panose="020B0604020202020204" pitchFamily="34" charset="0"/>
              <a:buChar char="•"/>
            </a:pPr>
            <a:r>
              <a:rPr lang="pl-PL" dirty="0">
                <a:solidFill>
                  <a:srgbClr val="222222"/>
                </a:solidFill>
                <a:latin typeface="Arial" panose="020B0604020202020204" pitchFamily="34" charset="0"/>
                <a:ea typeface="Times New Roman" panose="02020603050405020304" pitchFamily="18" charset="0"/>
                <a:cs typeface="Arial" panose="020B0604020202020204" pitchFamily="34" charset="0"/>
              </a:rPr>
              <a:t>W kampanii obiecano „5 na 100 dni rządu”, ale wyniki badań pokazują jej umiarkowaną atrakcyjność.                        Stąd potrzeba była rozszerzenia ofensywy.</a:t>
            </a:r>
          </a:p>
          <a:p>
            <a:pPr marL="285750" indent="-285750">
              <a:lnSpc>
                <a:spcPct val="107000"/>
              </a:lnSpc>
              <a:spcAft>
                <a:spcPts val="800"/>
              </a:spcAft>
              <a:buFont typeface="Arial" panose="020B0604020202020204" pitchFamily="34" charset="0"/>
              <a:buChar char="•"/>
            </a:pPr>
            <a:endParaRPr lang="pl-PL" dirty="0">
              <a:solidFill>
                <a:srgbClr val="222222"/>
              </a:solidFill>
              <a:latin typeface="Arial" panose="020B0604020202020204" pitchFamily="34" charset="0"/>
              <a:ea typeface="Times New Roman" panose="02020603050405020304" pitchFamily="18" charset="0"/>
              <a:cs typeface="Arial" panose="020B0604020202020204" pitchFamily="34" charset="0"/>
            </a:endParaRPr>
          </a:p>
          <a:p>
            <a:pPr marL="285750" indent="-285750">
              <a:lnSpc>
                <a:spcPct val="107000"/>
              </a:lnSpc>
              <a:spcAft>
                <a:spcPts val="800"/>
              </a:spcAft>
              <a:buFont typeface="Arial" panose="020B0604020202020204" pitchFamily="34" charset="0"/>
              <a:buChar char="•"/>
            </a:pPr>
            <a:r>
              <a:rPr lang="pl-PL" dirty="0">
                <a:solidFill>
                  <a:srgbClr val="222222"/>
                </a:solidFill>
                <a:effectLst/>
                <a:latin typeface="Arial" panose="020B0604020202020204" pitchFamily="34" charset="0"/>
                <a:ea typeface="Calibri" panose="020F0502020204030204" pitchFamily="34" charset="0"/>
                <a:cs typeface="Arial" panose="020B0604020202020204" pitchFamily="34" charset="0"/>
              </a:rPr>
              <a:t>Coraz ważniejsze są tematy, w których rząd jest w defensywie: „zdrowie”, „klimat”, „edukacja”.      </a:t>
            </a:r>
            <a:r>
              <a:rPr lang="pl-PL" dirty="0">
                <a:solidFill>
                  <a:srgbClr val="222222"/>
                </a:solidFill>
                <a:latin typeface="Arial" panose="020B0604020202020204" pitchFamily="34" charset="0"/>
                <a:ea typeface="Calibri" panose="020F0502020204030204" pitchFamily="34" charset="0"/>
                <a:cs typeface="Arial" panose="020B0604020202020204" pitchFamily="34" charset="0"/>
              </a:rPr>
              <a:t>      </a:t>
            </a:r>
          </a:p>
          <a:p>
            <a:pPr>
              <a:lnSpc>
                <a:spcPct val="107000"/>
              </a:lnSpc>
              <a:spcAft>
                <a:spcPts val="800"/>
              </a:spcAft>
            </a:pPr>
            <a:r>
              <a:rPr lang="pl-PL" dirty="0">
                <a:solidFill>
                  <a:srgbClr val="222222"/>
                </a:solidFill>
                <a:latin typeface="Arial" panose="020B0604020202020204" pitchFamily="34" charset="0"/>
                <a:ea typeface="Calibri" panose="020F0502020204030204" pitchFamily="34" charset="0"/>
                <a:cs typeface="Arial" panose="020B0604020202020204" pitchFamily="34" charset="0"/>
              </a:rPr>
              <a:t>                                       Dlatego należy narzucić własne narracje w tych obszarach. </a:t>
            </a:r>
          </a:p>
          <a:p>
            <a:pPr>
              <a:lnSpc>
                <a:spcPct val="107000"/>
              </a:lnSpc>
              <a:spcAft>
                <a:spcPts val="800"/>
              </a:spcAft>
            </a:pPr>
            <a:endParaRPr lang="pl-PL" dirty="0">
              <a:effectLst/>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spcAft>
                <a:spcPts val="800"/>
              </a:spcAft>
              <a:buFont typeface="Arial" panose="020B0604020202020204" pitchFamily="34" charset="0"/>
              <a:buChar char="•"/>
            </a:pPr>
            <a:r>
              <a:rPr lang="pl-PL" b="1" dirty="0">
                <a:solidFill>
                  <a:srgbClr val="222222"/>
                </a:solidFill>
                <a:latin typeface="Arial" panose="020B0604020202020204" pitchFamily="34" charset="0"/>
                <a:ea typeface="Times New Roman" panose="02020603050405020304" pitchFamily="18" charset="0"/>
                <a:cs typeface="Arial" panose="020B0604020202020204" pitchFamily="34" charset="0"/>
              </a:rPr>
              <a:t>10 programów flagowych, które pokazują, iż rząd jest wiarygodny, dotrzymuje obietnic wyborczych, realizując ambitne programy (ale w duchu konserwatywnych wartości),                         które zaspokajają  potrzeby Polaków w najważniejszych dla nich obszarach.</a:t>
            </a:r>
          </a:p>
          <a:p>
            <a:pPr marL="285750" indent="-285750">
              <a:lnSpc>
                <a:spcPct val="107000"/>
              </a:lnSpc>
              <a:spcAft>
                <a:spcPts val="800"/>
              </a:spcAft>
              <a:buFont typeface="Arial" panose="020B0604020202020204" pitchFamily="34" charset="0"/>
              <a:buChar char="•"/>
            </a:pPr>
            <a:r>
              <a:rPr lang="pl-PL" dirty="0">
                <a:solidFill>
                  <a:srgbClr val="222222"/>
                </a:solidFill>
                <a:effectLst/>
                <a:latin typeface="Arial" panose="020B0604020202020204" pitchFamily="34" charset="0"/>
                <a:ea typeface="Calibri" panose="020F0502020204030204" pitchFamily="34" charset="0"/>
                <a:cs typeface="Arial" panose="020B0604020202020204" pitchFamily="34" charset="0"/>
              </a:rPr>
              <a:t>Ofensywa programowa – opozycja/KO zaś zajmuje się „sama sobą”, czyli wyborami przewodniczącego.</a:t>
            </a:r>
          </a:p>
          <a:p>
            <a:pPr marL="285750" indent="-285750">
              <a:lnSpc>
                <a:spcPct val="107000"/>
              </a:lnSpc>
              <a:spcAft>
                <a:spcPts val="800"/>
              </a:spcAft>
              <a:buFont typeface="Arial" panose="020B0604020202020204" pitchFamily="34" charset="0"/>
              <a:buChar char="•"/>
            </a:pPr>
            <a:r>
              <a:rPr lang="pl-PL" dirty="0">
                <a:solidFill>
                  <a:srgbClr val="222222"/>
                </a:solidFill>
                <a:latin typeface="Arial" panose="020B0604020202020204" pitchFamily="34" charset="0"/>
                <a:ea typeface="Calibri" panose="020F0502020204030204" pitchFamily="34" charset="0"/>
                <a:cs typeface="Arial" panose="020B0604020202020204" pitchFamily="34" charset="0"/>
              </a:rPr>
              <a:t>Każdy przekaz powinien składać się z </a:t>
            </a:r>
            <a:r>
              <a:rPr lang="pl-PL" u="sng" dirty="0">
                <a:solidFill>
                  <a:srgbClr val="222222"/>
                </a:solidFill>
                <a:latin typeface="Arial" panose="020B0604020202020204" pitchFamily="34" charset="0"/>
                <a:ea typeface="Calibri" panose="020F0502020204030204" pitchFamily="34" charset="0"/>
                <a:cs typeface="Arial" panose="020B0604020202020204" pitchFamily="34" charset="0"/>
              </a:rPr>
              <a:t>ogólnej narracji </a:t>
            </a:r>
            <a:r>
              <a:rPr lang="pl-PL" dirty="0">
                <a:solidFill>
                  <a:srgbClr val="222222"/>
                </a:solidFill>
                <a:latin typeface="Arial" panose="020B0604020202020204" pitchFamily="34" charset="0"/>
                <a:ea typeface="Calibri" panose="020F0502020204030204" pitchFamily="34" charset="0"/>
                <a:cs typeface="Arial" panose="020B0604020202020204" pitchFamily="34" charset="0"/>
              </a:rPr>
              <a:t>o danym obszarze </a:t>
            </a:r>
          </a:p>
          <a:p>
            <a:pPr>
              <a:lnSpc>
                <a:spcPct val="107000"/>
              </a:lnSpc>
              <a:spcAft>
                <a:spcPts val="800"/>
              </a:spcAft>
            </a:pPr>
            <a:r>
              <a:rPr lang="pl-PL" dirty="0">
                <a:solidFill>
                  <a:srgbClr val="222222"/>
                </a:solidFill>
                <a:latin typeface="Arial" panose="020B0604020202020204" pitchFamily="34" charset="0"/>
                <a:ea typeface="Calibri" panose="020F0502020204030204" pitchFamily="34" charset="0"/>
                <a:cs typeface="Arial" panose="020B0604020202020204" pitchFamily="34" charset="0"/>
              </a:rPr>
              <a:t>     i prezentacji </a:t>
            </a:r>
            <a:r>
              <a:rPr lang="pl-PL" u="sng" dirty="0">
                <a:solidFill>
                  <a:srgbClr val="222222"/>
                </a:solidFill>
                <a:latin typeface="Arial" panose="020B0604020202020204" pitchFamily="34" charset="0"/>
                <a:ea typeface="Calibri" panose="020F0502020204030204" pitchFamily="34" charset="0"/>
                <a:cs typeface="Arial" panose="020B0604020202020204" pitchFamily="34" charset="0"/>
              </a:rPr>
              <a:t>konkretnego, nowego, atrakcyjnego społecznie programu</a:t>
            </a:r>
            <a:endParaRPr lang="pl-PL" u="sng" dirty="0">
              <a:effectLst/>
              <a:latin typeface="Arial" panose="020B0604020202020204" pitchFamily="34" charset="0"/>
              <a:ea typeface="Calibri" panose="020F0502020204030204" pitchFamily="34" charset="0"/>
              <a:cs typeface="Arial" panose="020B0604020202020204" pitchFamily="34" charset="0"/>
            </a:endParaRPr>
          </a:p>
        </p:txBody>
      </p:sp>
      <p:sp>
        <p:nvSpPr>
          <p:cNvPr id="5" name="Text Box 1037">
            <a:extLst>
              <a:ext uri="{FF2B5EF4-FFF2-40B4-BE49-F238E27FC236}">
                <a16:creationId xmlns:a16="http://schemas.microsoft.com/office/drawing/2014/main" id="{A2ED45C5-3257-4F6B-AFC4-8DFDBDBABED8}"/>
              </a:ext>
            </a:extLst>
          </p:cNvPr>
          <p:cNvSpPr txBox="1">
            <a:spLocks noChangeArrowheads="1"/>
          </p:cNvSpPr>
          <p:nvPr/>
        </p:nvSpPr>
        <p:spPr bwMode="auto">
          <a:xfrm>
            <a:off x="480392" y="295119"/>
            <a:ext cx="6858000" cy="459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396" tIns="14198" rIns="28396" bIns="14198">
            <a:spAutoFit/>
          </a:bodyPr>
          <a:lstStyle>
            <a:lvl1pPr marL="342900" indent="-342900" defTabSz="377825">
              <a:spcBef>
                <a:spcPct val="20000"/>
              </a:spcBef>
              <a:buSzPct val="80000"/>
              <a:buBlip>
                <a:blip r:embed="rId2"/>
              </a:buBlip>
              <a:defRPr sz="3200">
                <a:solidFill>
                  <a:schemeClr val="tx1"/>
                </a:solidFill>
                <a:latin typeface="Arial" panose="020B0604020202020204" pitchFamily="34" charset="0"/>
              </a:defRPr>
            </a:lvl1pPr>
            <a:lvl2pPr marL="188913" defTabSz="377825">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defTabSz="377825">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defTabSz="377825">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defTabSz="377825">
              <a:spcBef>
                <a:spcPct val="20000"/>
              </a:spcBef>
              <a:buChar char="•"/>
              <a:defRPr sz="2000">
                <a:solidFill>
                  <a:schemeClr val="tx1"/>
                </a:solidFill>
                <a:latin typeface="Arial" panose="020B0604020202020204" pitchFamily="34" charset="0"/>
              </a:defRPr>
            </a:lvl5pPr>
            <a:lvl6pPr marL="2514600" indent="-228600" defTabSz="3778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3778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3778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377825" eaLnBrk="0" fontAlgn="base" hangingPunct="0">
              <a:spcBef>
                <a:spcPct val="20000"/>
              </a:spcBef>
              <a:spcAft>
                <a:spcPct val="0"/>
              </a:spcAft>
              <a:buChar char="•"/>
              <a:defRPr sz="2000">
                <a:solidFill>
                  <a:schemeClr val="tx1"/>
                </a:solidFill>
                <a:latin typeface="Arial" panose="020B0604020202020204" pitchFamily="34" charset="0"/>
              </a:defRPr>
            </a:lvl9pPr>
          </a:lstStyle>
          <a:p>
            <a:pPr lvl="1">
              <a:spcBef>
                <a:spcPct val="50000"/>
              </a:spcBef>
              <a:buClrTx/>
              <a:buSzTx/>
              <a:buFontTx/>
              <a:buNone/>
            </a:pPr>
            <a:r>
              <a:rPr lang="pl-PL" altLang="pl-PL" b="1" dirty="0">
                <a:solidFill>
                  <a:srgbClr val="000000"/>
                </a:solidFill>
                <a:latin typeface="Times New Roman" panose="02020603050405020304" pitchFamily="18" charset="0"/>
              </a:rPr>
              <a:t>Przekaz </a:t>
            </a:r>
          </a:p>
        </p:txBody>
      </p:sp>
      <p:sp>
        <p:nvSpPr>
          <p:cNvPr id="2" name="Strzałka: w prawo 1">
            <a:extLst>
              <a:ext uri="{FF2B5EF4-FFF2-40B4-BE49-F238E27FC236}">
                <a16:creationId xmlns:a16="http://schemas.microsoft.com/office/drawing/2014/main" id="{BD571631-9ED0-428D-9D04-E2FB809E249E}"/>
              </a:ext>
            </a:extLst>
          </p:cNvPr>
          <p:cNvSpPr/>
          <p:nvPr/>
        </p:nvSpPr>
        <p:spPr>
          <a:xfrm>
            <a:off x="4723341" y="85014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Strzałka: w prawo 5">
            <a:extLst>
              <a:ext uri="{FF2B5EF4-FFF2-40B4-BE49-F238E27FC236}">
                <a16:creationId xmlns:a16="http://schemas.microsoft.com/office/drawing/2014/main" id="{677794CB-2986-4A3F-92B9-94B5378E193E}"/>
              </a:ext>
            </a:extLst>
          </p:cNvPr>
          <p:cNvSpPr/>
          <p:nvPr/>
        </p:nvSpPr>
        <p:spPr>
          <a:xfrm>
            <a:off x="2487036" y="2259031"/>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Strzałka: w prawo 6">
            <a:extLst>
              <a:ext uri="{FF2B5EF4-FFF2-40B4-BE49-F238E27FC236}">
                <a16:creationId xmlns:a16="http://schemas.microsoft.com/office/drawing/2014/main" id="{62ACA0D9-174C-4B2A-BFFD-B068276E179B}"/>
              </a:ext>
            </a:extLst>
          </p:cNvPr>
          <p:cNvSpPr/>
          <p:nvPr/>
        </p:nvSpPr>
        <p:spPr>
          <a:xfrm>
            <a:off x="1401416" y="34290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Rectangle 8">
            <a:extLst>
              <a:ext uri="{FF2B5EF4-FFF2-40B4-BE49-F238E27FC236}">
                <a16:creationId xmlns:a16="http://schemas.microsoft.com/office/drawing/2014/main" id="{5F4EDC89-C946-4A92-B988-11BD200C9D60}"/>
              </a:ext>
            </a:extLst>
          </p:cNvPr>
          <p:cNvSpPr>
            <a:spLocks noChangeArrowheads="1"/>
          </p:cNvSpPr>
          <p:nvPr/>
        </p:nvSpPr>
        <p:spPr bwMode="auto">
          <a:xfrm>
            <a:off x="9472612" y="0"/>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1958612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Diagram 25">
            <a:extLst>
              <a:ext uri="{FF2B5EF4-FFF2-40B4-BE49-F238E27FC236}">
                <a16:creationId xmlns:a16="http://schemas.microsoft.com/office/drawing/2014/main" id="{5CB47E62-0503-45FB-BB4F-F3C5FD48B3D9}"/>
              </a:ext>
            </a:extLst>
          </p:cNvPr>
          <p:cNvGraphicFramePr/>
          <p:nvPr/>
        </p:nvGraphicFramePr>
        <p:xfrm>
          <a:off x="330926" y="6313714"/>
          <a:ext cx="11429994" cy="439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4" name="Prostokąt 33">
            <a:extLst>
              <a:ext uri="{FF2B5EF4-FFF2-40B4-BE49-F238E27FC236}">
                <a16:creationId xmlns:a16="http://schemas.microsoft.com/office/drawing/2014/main" id="{ADBC9E1E-D934-41CF-9601-628D07F8F7CC}"/>
              </a:ext>
            </a:extLst>
          </p:cNvPr>
          <p:cNvSpPr/>
          <p:nvPr/>
        </p:nvSpPr>
        <p:spPr>
          <a:xfrm>
            <a:off x="7096852" y="1967727"/>
            <a:ext cx="3496377" cy="338554"/>
          </a:xfrm>
          <a:prstGeom prst="rect">
            <a:avLst/>
          </a:prstGeom>
          <a:solidFill>
            <a:schemeClr val="accent5">
              <a:lumMod val="60000"/>
              <a:lumOff val="40000"/>
            </a:schemeClr>
          </a:solidFill>
          <a:ln w="19050">
            <a:solidFill>
              <a:schemeClr val="accent1">
                <a:lumMod val="75000"/>
              </a:schemeClr>
            </a:solidFill>
          </a:ln>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a:ln>
                  <a:noFill/>
                </a:ln>
                <a:solidFill>
                  <a:srgbClr val="000000">
                    <a:lumMod val="95000"/>
                    <a:lumOff val="5000"/>
                  </a:srgbClr>
                </a:solidFill>
                <a:effectLst/>
                <a:uLnTx/>
                <a:uFillTx/>
                <a:latin typeface="Calibri" panose="020F0502020204030204"/>
                <a:ea typeface="+mn-ea"/>
                <a:cs typeface="+mn-cs"/>
              </a:rPr>
              <a:t>Działania diagnostyczno-terapeutyczne</a:t>
            </a:r>
          </a:p>
        </p:txBody>
      </p:sp>
      <p:sp>
        <p:nvSpPr>
          <p:cNvPr id="28" name="Schemat blokowy: łącznik 27">
            <a:extLst>
              <a:ext uri="{FF2B5EF4-FFF2-40B4-BE49-F238E27FC236}">
                <a16:creationId xmlns:a16="http://schemas.microsoft.com/office/drawing/2014/main" id="{6ED3155E-865A-4A0A-9644-9B08BF7FE189}"/>
              </a:ext>
            </a:extLst>
          </p:cNvPr>
          <p:cNvSpPr/>
          <p:nvPr/>
        </p:nvSpPr>
        <p:spPr>
          <a:xfrm>
            <a:off x="1698171" y="6359632"/>
            <a:ext cx="334454" cy="333544"/>
          </a:xfrm>
          <a:prstGeom prst="flowChartConnecto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8" name="Schemat blokowy: łącznik 37">
            <a:extLst>
              <a:ext uri="{FF2B5EF4-FFF2-40B4-BE49-F238E27FC236}">
                <a16:creationId xmlns:a16="http://schemas.microsoft.com/office/drawing/2014/main" id="{835D92B6-D9BF-4D2E-AF6A-DE74B10913CB}"/>
              </a:ext>
            </a:extLst>
          </p:cNvPr>
          <p:cNvSpPr/>
          <p:nvPr/>
        </p:nvSpPr>
        <p:spPr>
          <a:xfrm>
            <a:off x="4458799" y="6364217"/>
            <a:ext cx="334454" cy="333544"/>
          </a:xfrm>
          <a:prstGeom prst="flowChartConnecto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9" name="Schemat blokowy: łącznik 38">
            <a:extLst>
              <a:ext uri="{FF2B5EF4-FFF2-40B4-BE49-F238E27FC236}">
                <a16:creationId xmlns:a16="http://schemas.microsoft.com/office/drawing/2014/main" id="{F40918F7-12CB-494B-A1CE-ADDEEB498BAF}"/>
              </a:ext>
            </a:extLst>
          </p:cNvPr>
          <p:cNvSpPr/>
          <p:nvPr/>
        </p:nvSpPr>
        <p:spPr>
          <a:xfrm>
            <a:off x="7096852" y="6366714"/>
            <a:ext cx="334454" cy="333544"/>
          </a:xfrm>
          <a:prstGeom prst="flowChartConnec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Schemat blokowy: łącznik 39">
            <a:extLst>
              <a:ext uri="{FF2B5EF4-FFF2-40B4-BE49-F238E27FC236}">
                <a16:creationId xmlns:a16="http://schemas.microsoft.com/office/drawing/2014/main" id="{A977F04F-D268-427C-93C3-7D769FDBB1F5}"/>
              </a:ext>
            </a:extLst>
          </p:cNvPr>
          <p:cNvSpPr/>
          <p:nvPr/>
        </p:nvSpPr>
        <p:spPr>
          <a:xfrm>
            <a:off x="10034727" y="6354290"/>
            <a:ext cx="334454" cy="333544"/>
          </a:xfrm>
          <a:prstGeom prst="flowChartConnec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Prostokąt: zaokrąglone rogi 26">
            <a:extLst>
              <a:ext uri="{FF2B5EF4-FFF2-40B4-BE49-F238E27FC236}">
                <a16:creationId xmlns:a16="http://schemas.microsoft.com/office/drawing/2014/main" id="{EEEDA8E4-A195-4DB4-93EE-E942A167486E}"/>
              </a:ext>
            </a:extLst>
          </p:cNvPr>
          <p:cNvSpPr/>
          <p:nvPr/>
        </p:nvSpPr>
        <p:spPr>
          <a:xfrm>
            <a:off x="605254" y="2507643"/>
            <a:ext cx="3853546" cy="3163565"/>
          </a:xfrm>
          <a:prstGeom prst="roundRect">
            <a:avLst/>
          </a:prstGeom>
          <a:solidFill>
            <a:schemeClr val="bg1"/>
          </a:solid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pole tekstowe 16">
            <a:extLst>
              <a:ext uri="{FF2B5EF4-FFF2-40B4-BE49-F238E27FC236}">
                <a16:creationId xmlns:a16="http://schemas.microsoft.com/office/drawing/2014/main" id="{C1D3094A-6F92-47ED-B8B9-BAD711408C62}"/>
              </a:ext>
            </a:extLst>
          </p:cNvPr>
          <p:cNvSpPr txBox="1"/>
          <p:nvPr/>
        </p:nvSpPr>
        <p:spPr>
          <a:xfrm>
            <a:off x="679281" y="2636137"/>
            <a:ext cx="1828800" cy="243143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pl-PL" sz="1050" b="1" i="0" u="none" strike="noStrike" kern="1200" cap="none" spc="0" normalizeH="0" baseline="0" noProof="0" dirty="0">
                <a:ln>
                  <a:noFill/>
                </a:ln>
                <a:solidFill>
                  <a:prstClr val="black"/>
                </a:solidFill>
                <a:effectLst/>
                <a:uLnTx/>
                <a:uFillTx/>
                <a:latin typeface="Calibri" panose="020F0502020204030204"/>
                <a:ea typeface="+mn-ea"/>
                <a:cs typeface="+mn-cs"/>
              </a:rPr>
              <a:t>Wizyta w podmiocie POZ/MP:</a:t>
            </a:r>
          </a:p>
          <a:p>
            <a:pPr marL="87313" marR="0" lvl="0" indent="-87313" algn="l" defTabSz="914400" rtl="0" eaLnBrk="1" fontAlgn="auto" latinLnBrk="0" hangingPunct="1">
              <a:lnSpc>
                <a:spcPct val="100000"/>
              </a:lnSpc>
              <a:spcBef>
                <a:spcPts val="0"/>
              </a:spcBef>
              <a:spcAft>
                <a:spcPts val="0"/>
              </a:spcAft>
              <a:buClrTx/>
              <a:buSzTx/>
              <a:buFontTx/>
              <a:buChar char="-"/>
              <a:tabLst/>
              <a:defRPr/>
            </a:pPr>
            <a:r>
              <a:rPr kumimoji="0" lang="pl-PL" sz="1050" b="0" i="0" u="sng" strike="noStrike" kern="1200" cap="none" spc="0" normalizeH="0" baseline="0" noProof="0" dirty="0">
                <a:ln>
                  <a:noFill/>
                </a:ln>
                <a:solidFill>
                  <a:prstClr val="black"/>
                </a:solidFill>
                <a:effectLst/>
                <a:uLnTx/>
                <a:uFillTx/>
                <a:latin typeface="Calibri" panose="020F0502020204030204"/>
                <a:ea typeface="+mn-ea"/>
                <a:cs typeface="+mn-cs"/>
              </a:rPr>
              <a:t>wypełnienie kwestionariusza ankietowego</a:t>
            </a:r>
          </a:p>
          <a:p>
            <a:pPr marL="87313" marR="0" lvl="0" indent="-87313" algn="l" defTabSz="914400" rtl="0" eaLnBrk="1" fontAlgn="auto" latinLnBrk="0" hangingPunct="1">
              <a:lnSpc>
                <a:spcPct val="100000"/>
              </a:lnSpc>
              <a:spcBef>
                <a:spcPts val="0"/>
              </a:spcBef>
              <a:spcAft>
                <a:spcPts val="0"/>
              </a:spcAft>
              <a:buClrTx/>
              <a:buSzTx/>
              <a:buFontTx/>
              <a:buChar char="-"/>
              <a:tabLst/>
              <a:defRPr/>
            </a:pPr>
            <a:r>
              <a:rPr kumimoji="0" lang="pl-PL" sz="1050" b="0" i="0" u="none" strike="noStrike" kern="1200" cap="none" spc="0" normalizeH="0" baseline="0" noProof="0" dirty="0">
                <a:ln>
                  <a:noFill/>
                </a:ln>
                <a:solidFill>
                  <a:prstClr val="black"/>
                </a:solidFill>
                <a:effectLst/>
                <a:uLnTx/>
                <a:uFillTx/>
                <a:latin typeface="Calibri" panose="020F0502020204030204"/>
                <a:ea typeface="+mn-ea"/>
                <a:cs typeface="+mn-cs"/>
              </a:rPr>
              <a:t>wywiad z pacjentem , m.in. Obciążenie rodzinne, </a:t>
            </a:r>
            <a:r>
              <a:rPr kumimoji="0" lang="pl-PL" sz="1050" b="0" i="0" u="sng" strike="noStrike" kern="1200" cap="none" spc="0" normalizeH="0" baseline="0" noProof="0" dirty="0">
                <a:ln>
                  <a:noFill/>
                </a:ln>
                <a:solidFill>
                  <a:prstClr val="black"/>
                </a:solidFill>
                <a:effectLst/>
                <a:uLnTx/>
                <a:uFillTx/>
                <a:latin typeface="Calibri" panose="020F0502020204030204"/>
                <a:ea typeface="+mn-ea"/>
                <a:cs typeface="+mn-cs"/>
              </a:rPr>
              <a:t>palenie tytoniu</a:t>
            </a:r>
          </a:p>
          <a:p>
            <a:pPr marL="87313" marR="0" lvl="0" indent="-87313" algn="l" defTabSz="914400" rtl="0" eaLnBrk="1" fontAlgn="auto" latinLnBrk="0" hangingPunct="1">
              <a:lnSpc>
                <a:spcPct val="100000"/>
              </a:lnSpc>
              <a:spcBef>
                <a:spcPts val="0"/>
              </a:spcBef>
              <a:spcAft>
                <a:spcPts val="0"/>
              </a:spcAft>
              <a:buClrTx/>
              <a:buSzTx/>
              <a:buFontTx/>
              <a:buChar char="-"/>
              <a:tabLst/>
              <a:defRPr/>
            </a:pPr>
            <a:r>
              <a:rPr kumimoji="0" lang="pl-PL" sz="1050" b="0" i="0" u="none" strike="noStrike" kern="1200" cap="none" spc="0" normalizeH="0" baseline="0" noProof="0" dirty="0">
                <a:ln>
                  <a:noFill/>
                </a:ln>
                <a:solidFill>
                  <a:prstClr val="black"/>
                </a:solidFill>
                <a:effectLst/>
                <a:uLnTx/>
                <a:uFillTx/>
                <a:latin typeface="Calibri" panose="020F0502020204030204"/>
                <a:ea typeface="+mn-ea"/>
                <a:cs typeface="+mn-cs"/>
              </a:rPr>
              <a:t>pomiary antropometryczne: </a:t>
            </a:r>
            <a:r>
              <a:rPr kumimoji="0" lang="pl-PL" sz="1050" b="0" i="0" u="sng" strike="noStrike" kern="1200" cap="none" spc="0" normalizeH="0" baseline="0" noProof="0" dirty="0">
                <a:ln>
                  <a:noFill/>
                </a:ln>
                <a:solidFill>
                  <a:prstClr val="black"/>
                </a:solidFill>
                <a:effectLst/>
                <a:uLnTx/>
                <a:uFillTx/>
                <a:latin typeface="Calibri" panose="020F0502020204030204"/>
                <a:ea typeface="+mn-ea"/>
                <a:cs typeface="+mn-cs"/>
              </a:rPr>
              <a:t>tętno, ciśnienie tętnicze, masa ciała (BMI)</a:t>
            </a:r>
          </a:p>
          <a:p>
            <a:pPr marL="87313" lvl="0" indent="-87313">
              <a:buFontTx/>
              <a:buChar char="-"/>
              <a:defRPr/>
            </a:pPr>
            <a:r>
              <a:rPr kumimoji="0" lang="pl-PL" sz="1050" b="0" i="0" u="none" strike="noStrike" kern="1200" cap="none" spc="0" normalizeH="0" baseline="0" noProof="0" dirty="0">
                <a:ln>
                  <a:noFill/>
                </a:ln>
                <a:solidFill>
                  <a:prstClr val="black"/>
                </a:solidFill>
                <a:effectLst/>
                <a:uLnTx/>
                <a:uFillTx/>
                <a:latin typeface="Calibri" panose="020F0502020204030204"/>
                <a:ea typeface="+mn-ea"/>
                <a:cs typeface="+mn-cs"/>
              </a:rPr>
              <a:t>badania diagnostyczne: </a:t>
            </a:r>
            <a:r>
              <a:rPr kumimoji="0" lang="pl-PL" sz="1050" b="1" i="0" u="none" strike="noStrike" kern="1200" cap="none" spc="0" normalizeH="0" baseline="0" noProof="0" dirty="0">
                <a:ln>
                  <a:noFill/>
                </a:ln>
                <a:solidFill>
                  <a:prstClr val="black"/>
                </a:solidFill>
                <a:effectLst/>
                <a:uLnTx/>
                <a:uFillTx/>
                <a:latin typeface="Calibri" panose="020F0502020204030204"/>
                <a:ea typeface="+mn-ea"/>
                <a:cs typeface="+mn-cs"/>
              </a:rPr>
              <a:t>poziom glukozy</a:t>
            </a:r>
            <a:r>
              <a:rPr lang="pl-PL" sz="1050" b="1" noProof="0" dirty="0">
                <a:solidFill>
                  <a:prstClr val="black"/>
                </a:solidFill>
              </a:rPr>
              <a:t> /</a:t>
            </a:r>
            <a:r>
              <a:rPr lang="pl-PL" sz="1050" b="1" dirty="0">
                <a:solidFill>
                  <a:prstClr val="black"/>
                </a:solidFill>
              </a:rPr>
              <a:t> HbA1c </a:t>
            </a:r>
            <a:r>
              <a:rPr kumimoji="0" lang="pl-PL" sz="1050" b="1" i="0" u="none" strike="noStrike" kern="1200" cap="none" spc="0" normalizeH="0" baseline="0" noProof="0" dirty="0">
                <a:ln>
                  <a:noFill/>
                </a:ln>
                <a:solidFill>
                  <a:prstClr val="black"/>
                </a:solidFill>
                <a:effectLst/>
                <a:uLnTx/>
                <a:uFillTx/>
                <a:latin typeface="Calibri" panose="020F0502020204030204"/>
                <a:ea typeface="+mn-ea"/>
                <a:cs typeface="+mn-cs"/>
              </a:rPr>
              <a:t>pełny profil lipidowy,</a:t>
            </a:r>
          </a:p>
          <a:p>
            <a:pPr marR="0" lvl="0" algn="l" defTabSz="914400" rtl="0" eaLnBrk="1" fontAlgn="auto" latinLnBrk="0" hangingPunct="1">
              <a:lnSpc>
                <a:spcPct val="100000"/>
              </a:lnSpc>
              <a:spcBef>
                <a:spcPts val="0"/>
              </a:spcBef>
              <a:spcAft>
                <a:spcPts val="0"/>
              </a:spcAft>
              <a:buClrTx/>
              <a:buSzTx/>
              <a:tabLst/>
              <a:defRPr/>
            </a:pPr>
            <a:endParaRPr kumimoji="0" lang="pl-PL" sz="105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1" name="pole tekstowe 20">
            <a:extLst>
              <a:ext uri="{FF2B5EF4-FFF2-40B4-BE49-F238E27FC236}">
                <a16:creationId xmlns:a16="http://schemas.microsoft.com/office/drawing/2014/main" id="{B0351398-CEB9-449D-B4DB-C14F526D9726}"/>
              </a:ext>
            </a:extLst>
          </p:cNvPr>
          <p:cNvSpPr txBox="1"/>
          <p:nvPr/>
        </p:nvSpPr>
        <p:spPr>
          <a:xfrm>
            <a:off x="2412283" y="2633064"/>
            <a:ext cx="2046516" cy="307776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pl-PL" sz="1050" b="1" i="0" u="none" strike="noStrike" kern="1200" cap="none" spc="0" normalizeH="0" baseline="0" noProof="0" dirty="0">
                <a:ln>
                  <a:noFill/>
                </a:ln>
                <a:solidFill>
                  <a:prstClr val="black"/>
                </a:solidFill>
                <a:effectLst/>
                <a:uLnTx/>
                <a:uFillTx/>
                <a:latin typeface="Calibri" panose="020F0502020204030204"/>
                <a:ea typeface="+mn-ea"/>
                <a:cs typeface="+mn-cs"/>
              </a:rPr>
              <a:t>Wizyta u lekarza – ocena ryzyka:</a:t>
            </a:r>
          </a:p>
          <a:p>
            <a:pPr marR="0" lvl="0" algn="l" defTabSz="914400" rtl="0" eaLnBrk="1" fontAlgn="auto" latinLnBrk="0" hangingPunct="1">
              <a:lnSpc>
                <a:spcPct val="100000"/>
              </a:lnSpc>
              <a:spcBef>
                <a:spcPts val="0"/>
              </a:spcBef>
              <a:spcAft>
                <a:spcPts val="0"/>
              </a:spcAft>
              <a:buClrTx/>
              <a:buSzTx/>
              <a:tabLst/>
              <a:defRPr/>
            </a:pPr>
            <a:r>
              <a:rPr kumimoji="0" lang="pl-PL" sz="105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pl-PL" sz="1050" b="0" i="0" u="none" strike="noStrike" kern="1200" cap="none" spc="0" normalizeH="0" baseline="0" noProof="0" dirty="0" err="1">
                <a:ln>
                  <a:noFill/>
                </a:ln>
                <a:solidFill>
                  <a:prstClr val="black"/>
                </a:solidFill>
                <a:effectLst/>
                <a:uLnTx/>
                <a:uFillTx/>
                <a:latin typeface="Calibri" panose="020F0502020204030204"/>
                <a:ea typeface="+mn-ea"/>
                <a:cs typeface="+mn-cs"/>
              </a:rPr>
              <a:t>ChUK</a:t>
            </a:r>
            <a:r>
              <a:rPr kumimoji="0" lang="pl-PL" sz="1050" b="0" i="0" u="none" strike="noStrike" kern="1200" cap="none" spc="0" normalizeH="0" baseline="0" noProof="0" dirty="0">
                <a:ln>
                  <a:noFill/>
                </a:ln>
                <a:solidFill>
                  <a:prstClr val="black"/>
                </a:solidFill>
                <a:effectLst/>
                <a:uLnTx/>
                <a:uFillTx/>
                <a:latin typeface="Calibri" panose="020F0502020204030204"/>
                <a:ea typeface="+mn-ea"/>
                <a:cs typeface="+mn-cs"/>
              </a:rPr>
              <a:t> (wg SCORE), chorób </a:t>
            </a:r>
            <a:br>
              <a:rPr kumimoji="0" lang="pl-PL" sz="105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pl-PL" sz="1050" b="0" i="0" u="none" strike="noStrike" kern="1200" cap="none" spc="0" normalizeH="0" baseline="0" noProof="0" dirty="0">
                <a:ln>
                  <a:noFill/>
                </a:ln>
                <a:solidFill>
                  <a:prstClr val="black"/>
                </a:solidFill>
                <a:effectLst/>
                <a:uLnTx/>
                <a:uFillTx/>
                <a:latin typeface="Calibri" panose="020F0502020204030204"/>
                <a:ea typeface="+mn-ea"/>
                <a:cs typeface="+mn-cs"/>
              </a:rPr>
              <a:t>   nowotworowych,</a:t>
            </a:r>
          </a:p>
          <a:p>
            <a:pPr marR="0" lvl="0" algn="l" defTabSz="914400" rtl="0" eaLnBrk="1" fontAlgn="auto" latinLnBrk="0" hangingPunct="1">
              <a:lnSpc>
                <a:spcPct val="100000"/>
              </a:lnSpc>
              <a:spcBef>
                <a:spcPts val="0"/>
              </a:spcBef>
              <a:spcAft>
                <a:spcPts val="0"/>
              </a:spcAft>
              <a:buClrTx/>
              <a:buSzTx/>
              <a:tabLst/>
              <a:defRPr/>
            </a:pPr>
            <a:r>
              <a:rPr kumimoji="0" lang="pl-PL" sz="1050" b="0" i="0" u="none" strike="noStrike" kern="1200" cap="none" spc="0" normalizeH="0" baseline="0" noProof="0" dirty="0">
                <a:ln>
                  <a:noFill/>
                </a:ln>
                <a:solidFill>
                  <a:prstClr val="black"/>
                </a:solidFill>
                <a:effectLst/>
                <a:uLnTx/>
                <a:uFillTx/>
                <a:latin typeface="Calibri" panose="020F0502020204030204"/>
                <a:ea typeface="+mn-ea"/>
                <a:cs typeface="+mn-cs"/>
              </a:rPr>
              <a:t>-  badanie przedmiotowe,</a:t>
            </a:r>
          </a:p>
          <a:p>
            <a:pPr marL="87313" marR="0" lvl="0" indent="-87313" algn="l" defTabSz="914400" rtl="0" eaLnBrk="1" fontAlgn="auto" latinLnBrk="0" hangingPunct="1">
              <a:lnSpc>
                <a:spcPct val="100000"/>
              </a:lnSpc>
              <a:spcBef>
                <a:spcPts val="0"/>
              </a:spcBef>
              <a:spcAft>
                <a:spcPts val="0"/>
              </a:spcAft>
              <a:buClrTx/>
              <a:buSzTx/>
              <a:buFontTx/>
              <a:buChar char="-"/>
              <a:tabLst/>
              <a:defRPr/>
            </a:pPr>
            <a:r>
              <a:rPr kumimoji="0" lang="pl-PL" sz="1050" b="1" i="0" u="none" strike="noStrike" kern="1200" cap="none" spc="0" normalizeH="0" baseline="0" noProof="0" dirty="0">
                <a:ln>
                  <a:noFill/>
                </a:ln>
                <a:solidFill>
                  <a:prstClr val="black"/>
                </a:solidFill>
                <a:effectLst/>
                <a:uLnTx/>
                <a:uFillTx/>
                <a:latin typeface="Calibri" panose="020F0502020204030204"/>
                <a:ea typeface="+mn-ea"/>
                <a:cs typeface="+mn-cs"/>
              </a:rPr>
              <a:t>udzielenie porady lekarskie</a:t>
            </a:r>
            <a:r>
              <a:rPr kumimoji="0" lang="pl-PL" sz="1050" b="0" i="0" u="none" strike="noStrike" kern="1200" cap="none" spc="0" normalizeH="0" baseline="0" noProof="0" dirty="0">
                <a:ln>
                  <a:noFill/>
                </a:ln>
                <a:solidFill>
                  <a:prstClr val="black"/>
                </a:solidFill>
                <a:effectLst/>
                <a:uLnTx/>
                <a:uFillTx/>
                <a:latin typeface="Calibri" panose="020F0502020204030204"/>
                <a:ea typeface="+mn-ea"/>
                <a:cs typeface="+mn-cs"/>
              </a:rPr>
              <a:t>j (edukacja dot. skutków zdrowotnych) </a:t>
            </a:r>
          </a:p>
          <a:p>
            <a:pPr marL="87313" marR="0" lvl="0" indent="-87313" algn="l" defTabSz="914400" rtl="0" eaLnBrk="1" fontAlgn="auto" latinLnBrk="0" hangingPunct="1">
              <a:lnSpc>
                <a:spcPct val="100000"/>
              </a:lnSpc>
              <a:spcBef>
                <a:spcPts val="0"/>
              </a:spcBef>
              <a:spcAft>
                <a:spcPts val="0"/>
              </a:spcAft>
              <a:buClrTx/>
              <a:buSzTx/>
              <a:buFontTx/>
              <a:buChar char="-"/>
              <a:tabLst/>
              <a:defRPr/>
            </a:pPr>
            <a:r>
              <a:rPr kumimoji="0" lang="pl-PL" sz="1050" b="1" i="0" u="none" strike="noStrike" kern="1200" cap="none" spc="0" normalizeH="0" baseline="0" noProof="0" dirty="0">
                <a:ln>
                  <a:noFill/>
                </a:ln>
                <a:solidFill>
                  <a:prstClr val="black"/>
                </a:solidFill>
                <a:effectLst/>
                <a:uLnTx/>
                <a:uFillTx/>
                <a:latin typeface="Calibri" panose="020F0502020204030204"/>
                <a:ea typeface="+mn-ea"/>
                <a:cs typeface="+mn-cs"/>
              </a:rPr>
              <a:t>zalecenia</a:t>
            </a:r>
            <a:r>
              <a:rPr kumimoji="0" lang="pl-PL" sz="1050" b="0" i="0" u="none" strike="noStrike" kern="1200" cap="none" spc="0" normalizeH="0" baseline="0" noProof="0" dirty="0">
                <a:ln>
                  <a:noFill/>
                </a:ln>
                <a:solidFill>
                  <a:prstClr val="black"/>
                </a:solidFill>
                <a:effectLst/>
                <a:uLnTx/>
                <a:uFillTx/>
                <a:latin typeface="Calibri" panose="020F0502020204030204"/>
                <a:ea typeface="+mn-ea"/>
                <a:cs typeface="+mn-cs"/>
              </a:rPr>
              <a:t> dalszego postępowania, w tym  </a:t>
            </a:r>
            <a:r>
              <a:rPr kumimoji="0" lang="pl-PL" sz="1050" b="1" i="0" u="none" strike="noStrike" kern="1200" cap="none" spc="0" normalizeH="0" baseline="0" noProof="0" dirty="0">
                <a:ln>
                  <a:noFill/>
                </a:ln>
                <a:solidFill>
                  <a:prstClr val="black"/>
                </a:solidFill>
                <a:effectLst/>
                <a:uLnTx/>
                <a:uFillTx/>
                <a:latin typeface="Calibri" panose="020F0502020204030204"/>
                <a:ea typeface="+mn-ea"/>
                <a:cs typeface="+mn-cs"/>
              </a:rPr>
              <a:t>zalecenie udziału w badaniach przesiewowych onkolog</a:t>
            </a:r>
            <a:r>
              <a:rPr kumimoji="0" lang="pl-PL" sz="1050" b="0" i="0" u="none" strike="noStrike" kern="1200" cap="none" spc="0" normalizeH="0" baseline="0" noProof="0" dirty="0">
                <a:ln>
                  <a:noFill/>
                </a:ln>
                <a:solidFill>
                  <a:prstClr val="black"/>
                </a:solidFill>
                <a:effectLst/>
                <a:uLnTx/>
                <a:uFillTx/>
                <a:latin typeface="Calibri" panose="020F0502020204030204"/>
                <a:ea typeface="+mn-ea"/>
                <a:cs typeface="+mn-cs"/>
              </a:rPr>
              <a:t>. – </a:t>
            </a:r>
            <a:r>
              <a:rPr kumimoji="0" lang="pl-PL" sz="1050" b="1" i="0" u="none" strike="noStrike" kern="1200" cap="none" spc="0" normalizeH="0" baseline="0" noProof="0" dirty="0">
                <a:ln>
                  <a:noFill/>
                </a:ln>
                <a:solidFill>
                  <a:prstClr val="black"/>
                </a:solidFill>
                <a:effectLst/>
                <a:uLnTx/>
                <a:uFillTx/>
                <a:latin typeface="Calibri" panose="020F0502020204030204"/>
                <a:ea typeface="+mn-ea"/>
                <a:cs typeface="+mn-cs"/>
              </a:rPr>
              <a:t>poza pakietem</a:t>
            </a:r>
            <a:r>
              <a:rPr kumimoji="0" lang="pl-PL" sz="1050" b="0" i="0" u="none" strike="noStrike" kern="1200" cap="none" spc="0" normalizeH="0" baseline="0" noProof="0" dirty="0">
                <a:ln>
                  <a:noFill/>
                </a:ln>
                <a:solidFill>
                  <a:prstClr val="black"/>
                </a:solidFill>
                <a:effectLst/>
                <a:uLnTx/>
                <a:uFillTx/>
                <a:latin typeface="Calibri" panose="020F0502020204030204"/>
                <a:ea typeface="+mn-ea"/>
                <a:cs typeface="+mn-cs"/>
              </a:rPr>
              <a:t>, lub</a:t>
            </a:r>
          </a:p>
          <a:p>
            <a:pPr marL="87313" marR="0" lvl="0" indent="-87313" algn="l" defTabSz="914400" rtl="0" eaLnBrk="1" fontAlgn="auto" latinLnBrk="0" hangingPunct="1">
              <a:lnSpc>
                <a:spcPct val="100000"/>
              </a:lnSpc>
              <a:spcBef>
                <a:spcPts val="0"/>
              </a:spcBef>
              <a:spcAft>
                <a:spcPts val="0"/>
              </a:spcAft>
              <a:buClrTx/>
              <a:buSzTx/>
              <a:buFontTx/>
              <a:buChar char="-"/>
              <a:tabLst/>
              <a:defRPr/>
            </a:pPr>
            <a:r>
              <a:rPr kumimoji="0" lang="pl-PL" sz="1050" b="1" i="0" u="none" strike="noStrike" kern="1200" cap="none" spc="0" normalizeH="0" baseline="0" noProof="0" dirty="0">
                <a:ln>
                  <a:noFill/>
                </a:ln>
                <a:solidFill>
                  <a:prstClr val="black"/>
                </a:solidFill>
                <a:effectLst/>
                <a:uLnTx/>
                <a:uFillTx/>
                <a:latin typeface="Calibri" panose="020F0502020204030204"/>
                <a:ea typeface="+mn-ea"/>
                <a:cs typeface="+mn-cs"/>
              </a:rPr>
              <a:t>kwalifikacja do diagnostyki pogłębionej </a:t>
            </a:r>
            <a:r>
              <a:rPr kumimoji="0" lang="pl-PL" sz="1050" b="0" i="0" u="none" strike="noStrike" kern="1200" cap="none" spc="0" normalizeH="0" baseline="0" noProof="0" dirty="0">
                <a:ln>
                  <a:noFill/>
                </a:ln>
                <a:solidFill>
                  <a:prstClr val="black"/>
                </a:solidFill>
                <a:effectLst/>
                <a:uLnTx/>
                <a:uFillTx/>
                <a:latin typeface="Calibri" panose="020F0502020204030204"/>
                <a:ea typeface="+mn-ea"/>
                <a:cs typeface="+mn-cs"/>
              </a:rPr>
              <a:t>lub</a:t>
            </a:r>
          </a:p>
          <a:p>
            <a:pPr marL="87313" marR="0" lvl="0" indent="-87313" algn="l" defTabSz="914400" rtl="0" eaLnBrk="1" fontAlgn="auto" latinLnBrk="0" hangingPunct="1">
              <a:lnSpc>
                <a:spcPct val="100000"/>
              </a:lnSpc>
              <a:spcBef>
                <a:spcPts val="0"/>
              </a:spcBef>
              <a:spcAft>
                <a:spcPts val="0"/>
              </a:spcAft>
              <a:buClrTx/>
              <a:buSzTx/>
              <a:buFontTx/>
              <a:buChar char="-"/>
              <a:tabLst/>
              <a:defRPr/>
            </a:pPr>
            <a:r>
              <a:rPr kumimoji="0" lang="pl-PL" sz="1050" b="0" i="0" u="none" strike="noStrike" kern="1200" cap="none" spc="0" normalizeH="0" baseline="0" noProof="0" dirty="0">
                <a:ln>
                  <a:noFill/>
                </a:ln>
                <a:solidFill>
                  <a:prstClr val="black"/>
                </a:solidFill>
                <a:effectLst/>
                <a:uLnTx/>
                <a:uFillTx/>
                <a:latin typeface="Calibri" panose="020F0502020204030204"/>
                <a:ea typeface="+mn-ea"/>
                <a:cs typeface="+mn-cs"/>
              </a:rPr>
              <a:t>skierowanie na dalszą diagnostykę AOS/LSZ – </a:t>
            </a:r>
            <a:r>
              <a:rPr kumimoji="0" lang="pl-PL" sz="1050" b="1" i="0" u="none" strike="noStrike" kern="1200" cap="none" spc="0" normalizeH="0" baseline="0" noProof="0" dirty="0">
                <a:ln>
                  <a:noFill/>
                </a:ln>
                <a:solidFill>
                  <a:prstClr val="black"/>
                </a:solidFill>
                <a:effectLst/>
                <a:uLnTx/>
                <a:uFillTx/>
                <a:latin typeface="Calibri" panose="020F0502020204030204"/>
                <a:ea typeface="+mn-ea"/>
                <a:cs typeface="+mn-cs"/>
              </a:rPr>
              <a:t>poza pakietem</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kumimoji="0" lang="pl-PL" sz="105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0" name="Prostokąt 29">
            <a:extLst>
              <a:ext uri="{FF2B5EF4-FFF2-40B4-BE49-F238E27FC236}">
                <a16:creationId xmlns:a16="http://schemas.microsoft.com/office/drawing/2014/main" id="{3D8EFAEB-1F15-418E-B646-13B32DD617AA}"/>
              </a:ext>
            </a:extLst>
          </p:cNvPr>
          <p:cNvSpPr/>
          <p:nvPr/>
        </p:nvSpPr>
        <p:spPr>
          <a:xfrm>
            <a:off x="1612466" y="2028453"/>
            <a:ext cx="1847814" cy="338554"/>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a:ln>
                  <a:noFill/>
                </a:ln>
                <a:solidFill>
                  <a:srgbClr val="FF0000"/>
                </a:solidFill>
                <a:effectLst/>
                <a:uLnTx/>
                <a:uFillTx/>
                <a:latin typeface="Calibri" panose="020F0502020204030204"/>
                <a:ea typeface="+mn-ea"/>
                <a:cs typeface="+mn-cs"/>
              </a:rPr>
              <a:t>Pakiet podstawowy</a:t>
            </a:r>
            <a:endParaRPr kumimoji="0" lang="pl-PL"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1" name="Schemat blokowy: łącznik 40">
            <a:extLst>
              <a:ext uri="{FF2B5EF4-FFF2-40B4-BE49-F238E27FC236}">
                <a16:creationId xmlns:a16="http://schemas.microsoft.com/office/drawing/2014/main" id="{6D3DE3F8-52A9-482E-98C8-115D9FEA595A}"/>
              </a:ext>
            </a:extLst>
          </p:cNvPr>
          <p:cNvSpPr/>
          <p:nvPr/>
        </p:nvSpPr>
        <p:spPr>
          <a:xfrm>
            <a:off x="3458517" y="2048749"/>
            <a:ext cx="334454" cy="333544"/>
          </a:xfrm>
          <a:prstGeom prst="flowChartConnecto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Prostokąt: zaokrąglone rogi 28">
            <a:extLst>
              <a:ext uri="{FF2B5EF4-FFF2-40B4-BE49-F238E27FC236}">
                <a16:creationId xmlns:a16="http://schemas.microsoft.com/office/drawing/2014/main" id="{614908F1-4C02-489C-9E9B-E069D4B3A8D6}"/>
              </a:ext>
            </a:extLst>
          </p:cNvPr>
          <p:cNvSpPr/>
          <p:nvPr/>
        </p:nvSpPr>
        <p:spPr>
          <a:xfrm>
            <a:off x="6707767" y="2507644"/>
            <a:ext cx="4804952" cy="3347800"/>
          </a:xfrm>
          <a:prstGeom prst="roundRect">
            <a:avLst/>
          </a:prstGeom>
          <a:solidFill>
            <a:schemeClr val="bg1"/>
          </a:solid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2" name="pole tekstowe 21">
            <a:extLst>
              <a:ext uri="{FF2B5EF4-FFF2-40B4-BE49-F238E27FC236}">
                <a16:creationId xmlns:a16="http://schemas.microsoft.com/office/drawing/2014/main" id="{31156695-318A-4945-B805-6EDD87C9C9CC}"/>
              </a:ext>
            </a:extLst>
          </p:cNvPr>
          <p:cNvSpPr txBox="1"/>
          <p:nvPr/>
        </p:nvSpPr>
        <p:spPr>
          <a:xfrm>
            <a:off x="4753551" y="2327218"/>
            <a:ext cx="1799157" cy="243143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pl-PL" sz="1050" b="1" i="0" u="none" strike="noStrike" kern="1200" cap="none" spc="0" normalizeH="0" baseline="0" noProof="0" dirty="0">
                <a:ln>
                  <a:noFill/>
                </a:ln>
                <a:solidFill>
                  <a:prstClr val="black"/>
                </a:solidFill>
                <a:effectLst/>
                <a:uLnTx/>
                <a:uFillTx/>
                <a:latin typeface="Calibri" panose="020F0502020204030204"/>
                <a:ea typeface="+mn-ea"/>
                <a:cs typeface="+mn-cs"/>
              </a:rPr>
              <a:t>Diagnostyka  pogłębiona </a:t>
            </a:r>
            <a:r>
              <a:rPr kumimoji="0" lang="pl-PL" sz="1050" b="0" i="0" u="none" strike="noStrike" kern="1200" cap="none" spc="0" normalizeH="0" baseline="0" noProof="0" dirty="0">
                <a:ln>
                  <a:noFill/>
                </a:ln>
                <a:solidFill>
                  <a:prstClr val="black"/>
                </a:solidFill>
                <a:effectLst/>
                <a:uLnTx/>
                <a:uFillTx/>
                <a:latin typeface="Calibri" panose="020F0502020204030204"/>
                <a:ea typeface="+mn-ea"/>
                <a:cs typeface="+mn-cs"/>
              </a:rPr>
              <a:t>(stwierdzone czynniki ryzyka):</a:t>
            </a:r>
          </a:p>
          <a:p>
            <a:pPr marL="87313" lvl="0" indent="-87313">
              <a:buFontTx/>
              <a:buChar char="-"/>
              <a:defRPr/>
            </a:pPr>
            <a:r>
              <a:rPr kumimoji="0" lang="pl-PL" sz="1050" b="1" i="0" u="none" strike="noStrike" kern="1200" cap="none" spc="0" normalizeH="0" baseline="0" noProof="0" dirty="0">
                <a:ln>
                  <a:noFill/>
                </a:ln>
                <a:solidFill>
                  <a:prstClr val="black"/>
                </a:solidFill>
                <a:effectLst/>
                <a:uLnTx/>
                <a:uFillTx/>
                <a:latin typeface="Calibri" panose="020F0502020204030204"/>
                <a:ea typeface="+mn-ea"/>
                <a:cs typeface="+mn-cs"/>
              </a:rPr>
              <a:t>np. kontrolnie profil lipidowy, </a:t>
            </a:r>
            <a:br>
              <a:rPr kumimoji="0" lang="pl-PL" sz="105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pl-PL" sz="1050" b="1" i="0" u="none" strike="noStrike" kern="1200" cap="none" spc="0" normalizeH="0" baseline="0" noProof="0" dirty="0">
                <a:ln>
                  <a:noFill/>
                </a:ln>
                <a:solidFill>
                  <a:prstClr val="black"/>
                </a:solidFill>
                <a:effectLst/>
                <a:uLnTx/>
                <a:uFillTx/>
                <a:latin typeface="Calibri" panose="020F0502020204030204"/>
                <a:ea typeface="+mn-ea"/>
                <a:cs typeface="+mn-cs"/>
              </a:rPr>
              <a:t>p.  glukozy</a:t>
            </a:r>
            <a:r>
              <a:rPr lang="pl-PL" sz="1050" b="1" dirty="0">
                <a:solidFill>
                  <a:prstClr val="black"/>
                </a:solidFill>
              </a:rPr>
              <a:t>/ HbA1c/doustny </a:t>
            </a:r>
            <a:r>
              <a:rPr kumimoji="0" lang="pl-PL" sz="1050" b="1" i="0" u="none" strike="noStrike" kern="1200" cap="none" spc="0" normalizeH="0" baseline="0" noProof="0" dirty="0">
                <a:ln>
                  <a:noFill/>
                </a:ln>
                <a:solidFill>
                  <a:prstClr val="black"/>
                </a:solidFill>
                <a:effectLst/>
                <a:uLnTx/>
                <a:uFillTx/>
                <a:latin typeface="Calibri" panose="020F0502020204030204"/>
                <a:ea typeface="+mn-ea"/>
                <a:cs typeface="+mn-cs"/>
              </a:rPr>
              <a:t>test obciążenia glukozą, </a:t>
            </a:r>
          </a:p>
          <a:p>
            <a:pPr marL="87313" marR="0" lvl="0" indent="-87313" algn="l" defTabSz="914400" rtl="0" eaLnBrk="1" fontAlgn="auto" latinLnBrk="0" hangingPunct="1">
              <a:lnSpc>
                <a:spcPct val="100000"/>
              </a:lnSpc>
              <a:spcBef>
                <a:spcPts val="0"/>
              </a:spcBef>
              <a:spcAft>
                <a:spcPts val="0"/>
              </a:spcAft>
              <a:buClrTx/>
              <a:buSzTx/>
              <a:buFontTx/>
              <a:buChar char="-"/>
              <a:tabLst/>
              <a:defRPr/>
            </a:pPr>
            <a:r>
              <a:rPr kumimoji="0" lang="pl-PL" sz="1050" i="0" u="none" strike="noStrike" kern="1200" cap="none" spc="0" normalizeH="0" baseline="0" noProof="0" dirty="0">
                <a:ln>
                  <a:noFill/>
                </a:ln>
                <a:solidFill>
                  <a:prstClr val="black"/>
                </a:solidFill>
                <a:effectLst/>
                <a:uLnTx/>
                <a:uFillTx/>
                <a:latin typeface="Calibri" panose="020F0502020204030204"/>
                <a:ea typeface="+mn-ea"/>
                <a:cs typeface="+mn-cs"/>
              </a:rPr>
              <a:t>EKG, </a:t>
            </a:r>
            <a:r>
              <a:rPr kumimoji="0" lang="pl-PL" sz="1050" i="0" u="none" strike="noStrike" kern="1200" cap="none" spc="0" normalizeH="0" baseline="0" noProof="0" dirty="0">
                <a:ln>
                  <a:noFill/>
                </a:ln>
                <a:solidFill>
                  <a:srgbClr val="C00000"/>
                </a:solidFill>
                <a:effectLst/>
                <a:uLnTx/>
                <a:uFillTx/>
                <a:latin typeface="Calibri" panose="020F0502020204030204"/>
                <a:ea typeface="+mn-ea"/>
                <a:cs typeface="+mn-cs"/>
              </a:rPr>
              <a:t>USG j. brzusznej </a:t>
            </a:r>
            <a:br>
              <a:rPr kumimoji="0" lang="pl-PL" sz="1050" i="0" u="none" strike="noStrike" kern="1200" cap="none" spc="0" normalizeH="0" baseline="0" noProof="0" dirty="0">
                <a:ln>
                  <a:noFill/>
                </a:ln>
                <a:solidFill>
                  <a:srgbClr val="C00000"/>
                </a:solidFill>
                <a:effectLst/>
                <a:uLnTx/>
                <a:uFillTx/>
                <a:latin typeface="Calibri" panose="020F0502020204030204"/>
                <a:ea typeface="+mn-ea"/>
                <a:cs typeface="+mn-cs"/>
              </a:rPr>
            </a:br>
            <a:r>
              <a:rPr kumimoji="0" lang="pl-PL" sz="1050" i="0" u="none" strike="noStrike" kern="1200" cap="none" spc="0" normalizeH="0" baseline="0" noProof="0" dirty="0">
                <a:ln>
                  <a:noFill/>
                </a:ln>
                <a:solidFill>
                  <a:srgbClr val="C00000"/>
                </a:solidFill>
                <a:effectLst/>
                <a:uLnTx/>
                <a:uFillTx/>
                <a:latin typeface="Calibri" panose="020F0502020204030204"/>
                <a:ea typeface="+mn-ea"/>
                <a:cs typeface="+mn-cs"/>
              </a:rPr>
              <a:t>w kierunku wykrywania tętniaka*</a:t>
            </a:r>
          </a:p>
          <a:p>
            <a:pPr marL="87313" marR="0" lvl="0" indent="-87313" algn="l" defTabSz="914400" rtl="0" eaLnBrk="1" fontAlgn="auto" latinLnBrk="0" hangingPunct="1">
              <a:lnSpc>
                <a:spcPct val="100000"/>
              </a:lnSpc>
              <a:spcBef>
                <a:spcPts val="0"/>
              </a:spcBef>
              <a:spcAft>
                <a:spcPts val="0"/>
              </a:spcAft>
              <a:buClrTx/>
              <a:buSzTx/>
              <a:buFontTx/>
              <a:buChar char="-"/>
              <a:tabLst/>
              <a:defRPr/>
            </a:pPr>
            <a:r>
              <a:rPr kumimoji="0" lang="pl-PL" sz="1050" b="1" i="0" u="none" strike="noStrike" kern="1200" cap="none" spc="0" normalizeH="0" baseline="0" noProof="0" dirty="0">
                <a:ln>
                  <a:noFill/>
                </a:ln>
                <a:solidFill>
                  <a:prstClr val="black"/>
                </a:solidFill>
                <a:effectLst/>
                <a:uLnTx/>
                <a:uFillTx/>
                <a:latin typeface="Calibri" panose="020F0502020204030204"/>
                <a:ea typeface="+mn-ea"/>
                <a:cs typeface="+mn-cs"/>
              </a:rPr>
              <a:t>test FIT, </a:t>
            </a:r>
          </a:p>
          <a:p>
            <a:pPr marL="87313" marR="0" lvl="0" indent="-87313" algn="l" defTabSz="914400" rtl="0" eaLnBrk="1" fontAlgn="auto" latinLnBrk="0" hangingPunct="1">
              <a:lnSpc>
                <a:spcPct val="100000"/>
              </a:lnSpc>
              <a:spcBef>
                <a:spcPts val="0"/>
              </a:spcBef>
              <a:spcAft>
                <a:spcPts val="0"/>
              </a:spcAft>
              <a:buClrTx/>
              <a:buSzTx/>
              <a:buFontTx/>
              <a:buChar char="-"/>
              <a:tabLst/>
              <a:defRPr/>
            </a:pPr>
            <a:r>
              <a:rPr kumimoji="0" lang="pl-PL" sz="1050" b="1" i="0" u="none" strike="noStrike" kern="1200" cap="none" spc="0" normalizeH="0" baseline="0" noProof="0" dirty="0">
                <a:ln>
                  <a:noFill/>
                </a:ln>
                <a:solidFill>
                  <a:prstClr val="black"/>
                </a:solidFill>
                <a:effectLst/>
                <a:uLnTx/>
                <a:uFillTx/>
                <a:latin typeface="Calibri" panose="020F0502020204030204"/>
                <a:ea typeface="+mn-ea"/>
                <a:cs typeface="+mn-cs"/>
              </a:rPr>
              <a:t>poziom PSA </a:t>
            </a:r>
            <a:r>
              <a:rPr kumimoji="0" lang="pl-PL" sz="1050" b="0" i="0" u="none" strike="noStrike" kern="1200" cap="none" spc="0" normalizeH="0" baseline="0" noProof="0" dirty="0">
                <a:ln>
                  <a:noFill/>
                </a:ln>
                <a:solidFill>
                  <a:prstClr val="black"/>
                </a:solidFill>
                <a:effectLst/>
                <a:uLnTx/>
                <a:uFillTx/>
                <a:latin typeface="Calibri" panose="020F0502020204030204"/>
                <a:ea typeface="+mn-ea"/>
                <a:cs typeface="+mn-cs"/>
              </a:rPr>
              <a:t>(oportunistycznie)</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kumimoji="0" lang="pl-PL" sz="105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3" name="pole tekstowe 22">
            <a:extLst>
              <a:ext uri="{FF2B5EF4-FFF2-40B4-BE49-F238E27FC236}">
                <a16:creationId xmlns:a16="http://schemas.microsoft.com/office/drawing/2014/main" id="{83EBAFB9-2A97-4746-A63A-7198954C9C1A}"/>
              </a:ext>
            </a:extLst>
          </p:cNvPr>
          <p:cNvSpPr txBox="1"/>
          <p:nvPr/>
        </p:nvSpPr>
        <p:spPr>
          <a:xfrm>
            <a:off x="4714780" y="4547564"/>
            <a:ext cx="1876697" cy="15465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050" b="1" i="0" u="none" strike="noStrike" kern="1200" cap="none" spc="0" normalizeH="0" baseline="0" noProof="0" dirty="0">
                <a:ln>
                  <a:noFill/>
                </a:ln>
                <a:solidFill>
                  <a:srgbClr val="C00000"/>
                </a:solidFill>
                <a:effectLst/>
                <a:uLnTx/>
                <a:uFillTx/>
                <a:latin typeface="Calibri" panose="020F0502020204030204"/>
                <a:ea typeface="+mn-ea"/>
                <a:cs typeface="+mn-cs"/>
              </a:rPr>
              <a:t>Wizyta u lekarza</a:t>
            </a:r>
          </a:p>
          <a:p>
            <a:pPr marL="87313" marR="0" lvl="0" indent="-87313" algn="l" defTabSz="914400" rtl="0" eaLnBrk="1" fontAlgn="auto" latinLnBrk="0" hangingPunct="1">
              <a:lnSpc>
                <a:spcPct val="100000"/>
              </a:lnSpc>
              <a:spcBef>
                <a:spcPts val="0"/>
              </a:spcBef>
              <a:spcAft>
                <a:spcPts val="0"/>
              </a:spcAft>
              <a:buClrTx/>
              <a:buSzTx/>
              <a:buFontTx/>
              <a:buChar char="-"/>
              <a:tabLst/>
              <a:defRPr/>
            </a:pPr>
            <a:r>
              <a:rPr kumimoji="0" lang="pl-PL" sz="1050" b="1" i="0" u="none" strike="noStrike" kern="1200" cap="none" spc="0" normalizeH="0" baseline="0" noProof="0" dirty="0">
                <a:ln>
                  <a:noFill/>
                </a:ln>
                <a:solidFill>
                  <a:srgbClr val="C00000"/>
                </a:solidFill>
                <a:effectLst/>
                <a:uLnTx/>
                <a:uFillTx/>
                <a:latin typeface="Calibri" panose="020F0502020204030204"/>
                <a:ea typeface="+mn-ea"/>
                <a:cs typeface="+mn-cs"/>
              </a:rPr>
              <a:t>zalecenia </a:t>
            </a:r>
            <a:r>
              <a:rPr kumimoji="0" lang="pl-PL" sz="1050" b="0" i="0" u="none" strike="noStrike" kern="1200" cap="none" spc="0" normalizeH="0" baseline="0" noProof="0" dirty="0">
                <a:ln>
                  <a:noFill/>
                </a:ln>
                <a:solidFill>
                  <a:srgbClr val="C00000"/>
                </a:solidFill>
                <a:effectLst/>
                <a:uLnTx/>
                <a:uFillTx/>
                <a:latin typeface="Calibri" panose="020F0502020204030204"/>
                <a:ea typeface="+mn-ea"/>
                <a:cs typeface="+mn-cs"/>
              </a:rPr>
              <a:t>dalszego postępowania</a:t>
            </a:r>
          </a:p>
          <a:p>
            <a:pPr marL="87313" marR="0" lvl="0" indent="-87313" algn="l" defTabSz="914400" rtl="0" eaLnBrk="1" fontAlgn="auto" latinLnBrk="0" hangingPunct="1">
              <a:lnSpc>
                <a:spcPct val="100000"/>
              </a:lnSpc>
              <a:spcBef>
                <a:spcPts val="0"/>
              </a:spcBef>
              <a:spcAft>
                <a:spcPts val="0"/>
              </a:spcAft>
              <a:buClrTx/>
              <a:buSzTx/>
              <a:buFontTx/>
              <a:buChar char="-"/>
              <a:tabLst/>
              <a:defRPr/>
            </a:pPr>
            <a:r>
              <a:rPr lang="pl-PL" sz="1050" dirty="0">
                <a:solidFill>
                  <a:srgbClr val="C00000"/>
                </a:solidFill>
                <a:latin typeface="Calibri" panose="020F0502020204030204"/>
              </a:rPr>
              <a:t>d</a:t>
            </a:r>
            <a:r>
              <a:rPr kumimoji="0" lang="pl-PL" sz="1050" b="0" i="0" u="none" strike="noStrike" kern="1200" cap="none" spc="0" normalizeH="0" baseline="0" noProof="0" dirty="0" err="1">
                <a:ln>
                  <a:noFill/>
                </a:ln>
                <a:solidFill>
                  <a:srgbClr val="C00000"/>
                </a:solidFill>
                <a:effectLst/>
                <a:uLnTx/>
                <a:uFillTx/>
                <a:latin typeface="Calibri" panose="020F0502020204030204"/>
                <a:ea typeface="+mn-ea"/>
                <a:cs typeface="+mn-cs"/>
              </a:rPr>
              <a:t>ziałania</a:t>
            </a:r>
            <a:r>
              <a:rPr kumimoji="0" lang="pl-PL" sz="1050" b="0" i="0" u="none" strike="noStrike" kern="1200" cap="none" spc="0" normalizeH="0" baseline="0" noProof="0" dirty="0">
                <a:ln>
                  <a:noFill/>
                </a:ln>
                <a:solidFill>
                  <a:srgbClr val="C00000"/>
                </a:solidFill>
                <a:effectLst/>
                <a:uLnTx/>
                <a:uFillTx/>
                <a:latin typeface="Calibri" panose="020F0502020204030204"/>
                <a:ea typeface="+mn-ea"/>
                <a:cs typeface="+mn-cs"/>
              </a:rPr>
              <a:t> edukacyjne wynikające z czynników ryzyka (np. edukacja dietetyczna wraz kontrolą efektów) – </a:t>
            </a:r>
            <a:r>
              <a:rPr kumimoji="0" lang="pl-PL" sz="1050" b="1" i="0" u="none" strike="noStrike" kern="1200" cap="none" spc="0" normalizeH="0" baseline="0" noProof="0" dirty="0">
                <a:ln>
                  <a:noFill/>
                </a:ln>
                <a:solidFill>
                  <a:srgbClr val="C00000"/>
                </a:solidFill>
                <a:effectLst/>
                <a:uLnTx/>
                <a:uFillTx/>
                <a:latin typeface="Calibri" panose="020F0502020204030204"/>
                <a:ea typeface="+mn-ea"/>
                <a:cs typeface="+mn-cs"/>
              </a:rPr>
              <a:t>ewentualnie </a:t>
            </a:r>
            <a:br>
              <a:rPr kumimoji="0" lang="pl-PL" sz="1050" b="1" i="0" u="none" strike="noStrike" kern="1200" cap="none" spc="0" normalizeH="0" baseline="0" noProof="0" dirty="0">
                <a:ln>
                  <a:noFill/>
                </a:ln>
                <a:solidFill>
                  <a:srgbClr val="C00000"/>
                </a:solidFill>
                <a:effectLst/>
                <a:uLnTx/>
                <a:uFillTx/>
                <a:latin typeface="Calibri" panose="020F0502020204030204"/>
                <a:ea typeface="+mn-ea"/>
                <a:cs typeface="+mn-cs"/>
              </a:rPr>
            </a:br>
            <a:r>
              <a:rPr kumimoji="0" lang="pl-PL" sz="1050" b="1" i="0" u="none" strike="noStrike" kern="1200" cap="none" spc="0" normalizeH="0" baseline="0" noProof="0" dirty="0">
                <a:ln>
                  <a:noFill/>
                </a:ln>
                <a:solidFill>
                  <a:srgbClr val="C00000"/>
                </a:solidFill>
                <a:effectLst/>
                <a:uLnTx/>
                <a:uFillTx/>
                <a:latin typeface="Calibri" panose="020F0502020204030204"/>
                <a:ea typeface="+mn-ea"/>
                <a:cs typeface="+mn-cs"/>
              </a:rPr>
              <a:t>do wprowadzenia</a:t>
            </a:r>
          </a:p>
        </p:txBody>
      </p:sp>
      <p:sp>
        <p:nvSpPr>
          <p:cNvPr id="31" name="Prostokąt 30">
            <a:extLst>
              <a:ext uri="{FF2B5EF4-FFF2-40B4-BE49-F238E27FC236}">
                <a16:creationId xmlns:a16="http://schemas.microsoft.com/office/drawing/2014/main" id="{B8425124-787C-40CF-A9A6-CF92BE214B81}"/>
              </a:ext>
            </a:extLst>
          </p:cNvPr>
          <p:cNvSpPr/>
          <p:nvPr/>
        </p:nvSpPr>
        <p:spPr>
          <a:xfrm>
            <a:off x="4852759" y="1806135"/>
            <a:ext cx="1136337" cy="58477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a:ln>
                  <a:noFill/>
                </a:ln>
                <a:solidFill>
                  <a:srgbClr val="00007A"/>
                </a:solidFill>
                <a:effectLst/>
                <a:uLnTx/>
                <a:uFillTx/>
                <a:latin typeface="Calibri" panose="020F0502020204030204"/>
                <a:ea typeface="+mn-ea"/>
                <a:cs typeface="+mn-cs"/>
              </a:rPr>
              <a:t>Pakiet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a:ln>
                  <a:noFill/>
                </a:ln>
                <a:solidFill>
                  <a:srgbClr val="00007A"/>
                </a:solidFill>
                <a:effectLst/>
                <a:uLnTx/>
                <a:uFillTx/>
                <a:latin typeface="Calibri" panose="020F0502020204030204"/>
                <a:ea typeface="+mn-ea"/>
                <a:cs typeface="+mn-cs"/>
              </a:rPr>
              <a:t>pogłębiony</a:t>
            </a:r>
            <a:endParaRPr kumimoji="0" lang="pl-PL"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2" name="Schemat blokowy: łącznik 41">
            <a:extLst>
              <a:ext uri="{FF2B5EF4-FFF2-40B4-BE49-F238E27FC236}">
                <a16:creationId xmlns:a16="http://schemas.microsoft.com/office/drawing/2014/main" id="{55032C15-0E72-4F95-93EB-EF972B9CCD26}"/>
              </a:ext>
            </a:extLst>
          </p:cNvPr>
          <p:cNvSpPr/>
          <p:nvPr/>
        </p:nvSpPr>
        <p:spPr>
          <a:xfrm>
            <a:off x="5928773" y="1941457"/>
            <a:ext cx="334454" cy="333544"/>
          </a:xfrm>
          <a:prstGeom prst="flowChartConnecto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pole tekstowe 23">
            <a:extLst>
              <a:ext uri="{FF2B5EF4-FFF2-40B4-BE49-F238E27FC236}">
                <a16:creationId xmlns:a16="http://schemas.microsoft.com/office/drawing/2014/main" id="{80C51DB7-0277-4A59-9431-617C8CAC67BC}"/>
              </a:ext>
            </a:extLst>
          </p:cNvPr>
          <p:cNvSpPr txBox="1"/>
          <p:nvPr/>
        </p:nvSpPr>
        <p:spPr>
          <a:xfrm>
            <a:off x="6681133" y="2601768"/>
            <a:ext cx="2551612" cy="34009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050" b="1" i="0"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rPr>
              <a:t>Interwencje profilaktyczne </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pl-PL" sz="1050" b="1" i="0"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rPr>
              <a:t>poza pakietem </a:t>
            </a:r>
            <a:r>
              <a:rPr kumimoji="0" lang="pl-PL" sz="1050" b="0" i="0"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rPr>
              <a:t>(finansuje: NFZ, MZ)</a:t>
            </a:r>
            <a:r>
              <a:rPr kumimoji="0" lang="pl-PL" sz="1050" b="1" i="0"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rPr>
              <a:t> </a:t>
            </a:r>
          </a:p>
          <a:p>
            <a:pPr marL="87313" marR="0" lvl="0" indent="-87313" algn="l" defTabSz="914400" rtl="0" eaLnBrk="1" fontAlgn="auto" latinLnBrk="0" hangingPunct="1">
              <a:lnSpc>
                <a:spcPct val="100000"/>
              </a:lnSpc>
              <a:spcBef>
                <a:spcPts val="0"/>
              </a:spcBef>
              <a:spcAft>
                <a:spcPts val="0"/>
              </a:spcAft>
              <a:buClrTx/>
              <a:buSzTx/>
              <a:buFontTx/>
              <a:buChar char="-"/>
              <a:tabLst/>
              <a:defRPr/>
            </a:pPr>
            <a:r>
              <a:rPr kumimoji="0" lang="pl-PL" sz="1050" b="0" i="0" u="sng" strike="noStrike" kern="1200" cap="none" spc="0" normalizeH="0" baseline="0" noProof="0" dirty="0">
                <a:ln>
                  <a:noFill/>
                </a:ln>
                <a:solidFill>
                  <a:prstClr val="black"/>
                </a:solidFill>
                <a:effectLst/>
                <a:uLnTx/>
                <a:uFillTx/>
                <a:latin typeface="Calibri" panose="020F0502020204030204"/>
                <a:ea typeface="+mn-ea"/>
                <a:cs typeface="+mn-cs"/>
              </a:rPr>
              <a:t>Program profilaktyki raka piersi  (mammografia) </a:t>
            </a:r>
            <a:r>
              <a:rPr kumimoji="0" lang="pl-PL" sz="1050" b="0" i="0" u="none" strike="noStrike" kern="1200" cap="none" spc="0" normalizeH="0" baseline="0" noProof="0" dirty="0">
                <a:ln>
                  <a:noFill/>
                </a:ln>
                <a:solidFill>
                  <a:prstClr val="black"/>
                </a:solidFill>
                <a:effectLst/>
                <a:uLnTx/>
                <a:uFillTx/>
                <a:latin typeface="Calibri" panose="020F0502020204030204"/>
                <a:ea typeface="+mn-ea"/>
                <a:cs typeface="+mn-cs"/>
              </a:rPr>
              <a:t>– NFZ,</a:t>
            </a:r>
          </a:p>
          <a:p>
            <a:pPr marL="87313" marR="0" lvl="0" indent="-87313" algn="l" defTabSz="914400" rtl="0" eaLnBrk="1" fontAlgn="auto" latinLnBrk="0" hangingPunct="1">
              <a:lnSpc>
                <a:spcPct val="100000"/>
              </a:lnSpc>
              <a:spcBef>
                <a:spcPts val="0"/>
              </a:spcBef>
              <a:spcAft>
                <a:spcPts val="0"/>
              </a:spcAft>
              <a:buClrTx/>
              <a:buSzTx/>
              <a:buFontTx/>
              <a:buChar char="-"/>
              <a:tabLst/>
              <a:defRPr/>
            </a:pPr>
            <a:r>
              <a:rPr kumimoji="0" lang="pl-PL" sz="1050" b="0" i="0" u="sng" strike="noStrike" kern="1200" cap="none" spc="0" normalizeH="0" baseline="0" noProof="0" dirty="0">
                <a:ln>
                  <a:noFill/>
                </a:ln>
                <a:solidFill>
                  <a:prstClr val="black"/>
                </a:solidFill>
                <a:effectLst/>
                <a:uLnTx/>
                <a:uFillTx/>
                <a:latin typeface="Calibri" panose="020F0502020204030204"/>
                <a:ea typeface="+mn-ea"/>
                <a:cs typeface="+mn-cs"/>
              </a:rPr>
              <a:t>Program profilaktyki raka szyjki macicy</a:t>
            </a:r>
            <a:r>
              <a:rPr kumimoji="0" lang="pl-PL" sz="1050" b="0" i="0" u="none" strike="noStrike" kern="1200" cap="none" spc="0" normalizeH="0" baseline="0" noProof="0" dirty="0">
                <a:ln>
                  <a:noFill/>
                </a:ln>
                <a:solidFill>
                  <a:prstClr val="black"/>
                </a:solidFill>
                <a:effectLst/>
                <a:uLnTx/>
                <a:uFillTx/>
                <a:latin typeface="Calibri" panose="020F0502020204030204"/>
                <a:ea typeface="+mn-ea"/>
                <a:cs typeface="+mn-cs"/>
              </a:rPr>
              <a:t> – NFZ,</a:t>
            </a:r>
          </a:p>
          <a:p>
            <a:pPr marL="87313" marR="0" lvl="0" indent="-87313" algn="l" defTabSz="914400" rtl="0" eaLnBrk="1" fontAlgn="auto" latinLnBrk="0" hangingPunct="1">
              <a:lnSpc>
                <a:spcPct val="100000"/>
              </a:lnSpc>
              <a:spcBef>
                <a:spcPts val="0"/>
              </a:spcBef>
              <a:spcAft>
                <a:spcPts val="0"/>
              </a:spcAft>
              <a:buClrTx/>
              <a:buSzTx/>
              <a:buFontTx/>
              <a:buChar char="-"/>
              <a:tabLst/>
              <a:defRPr/>
            </a:pPr>
            <a:r>
              <a:rPr kumimoji="0" lang="pl-PL" sz="1050" b="0" i="0" u="sng" strike="noStrike" kern="1200" cap="none" spc="0" normalizeH="0" baseline="0" noProof="0" dirty="0">
                <a:ln>
                  <a:noFill/>
                </a:ln>
                <a:solidFill>
                  <a:prstClr val="black"/>
                </a:solidFill>
                <a:effectLst/>
                <a:uLnTx/>
                <a:uFillTx/>
                <a:latin typeface="Calibri" panose="020F0502020204030204"/>
                <a:ea typeface="+mn-ea"/>
                <a:cs typeface="+mn-cs"/>
              </a:rPr>
              <a:t>Program badań przesiewowych dla wczesnego wykrywania raka jelita grubego</a:t>
            </a:r>
            <a:r>
              <a:rPr kumimoji="0" lang="pl-PL" sz="1050" b="0" i="0" u="none" strike="noStrike" kern="1200" cap="none" spc="0" normalizeH="0" baseline="0" noProof="0" dirty="0">
                <a:ln>
                  <a:noFill/>
                </a:ln>
                <a:solidFill>
                  <a:prstClr val="black"/>
                </a:solidFill>
                <a:effectLst/>
                <a:uLnTx/>
                <a:uFillTx/>
                <a:latin typeface="Calibri" panose="020F0502020204030204"/>
                <a:ea typeface="+mn-ea"/>
                <a:cs typeface="+mn-cs"/>
              </a:rPr>
              <a:t> – MZ</a:t>
            </a:r>
          </a:p>
          <a:p>
            <a:pPr marL="87313" marR="0" lvl="0" indent="-87313" algn="l" defTabSz="914400" rtl="0" eaLnBrk="1" fontAlgn="auto" latinLnBrk="0" hangingPunct="1">
              <a:lnSpc>
                <a:spcPct val="100000"/>
              </a:lnSpc>
              <a:spcBef>
                <a:spcPts val="0"/>
              </a:spcBef>
              <a:spcAft>
                <a:spcPts val="0"/>
              </a:spcAft>
              <a:buClrTx/>
              <a:buSzTx/>
              <a:buFontTx/>
              <a:buChar char="-"/>
              <a:tabLst/>
              <a:defRPr/>
            </a:pPr>
            <a:r>
              <a:rPr kumimoji="0" lang="pl-PL" sz="1050" b="0" i="0" u="sng" strike="noStrike" kern="1200" cap="none" spc="0" normalizeH="0" baseline="0" noProof="0" dirty="0">
                <a:ln>
                  <a:noFill/>
                </a:ln>
                <a:solidFill>
                  <a:prstClr val="black"/>
                </a:solidFill>
                <a:effectLst/>
                <a:uLnTx/>
                <a:uFillTx/>
                <a:latin typeface="Calibri" panose="020F0502020204030204"/>
                <a:ea typeface="+mn-ea"/>
                <a:cs typeface="+mn-cs"/>
              </a:rPr>
              <a:t>Program opieki nad rodzinami wysokiego, dziedzicznie uwarunkowanego ryzyka zachorowania na nowotwory złośliwe </a:t>
            </a:r>
            <a:r>
              <a:rPr kumimoji="0" lang="pl-PL" sz="1050" b="0" i="0" u="none" strike="noStrike" kern="1200" cap="none" spc="0" normalizeH="0" baseline="0" noProof="0" dirty="0">
                <a:ln>
                  <a:noFill/>
                </a:ln>
                <a:solidFill>
                  <a:prstClr val="black"/>
                </a:solidFill>
                <a:effectLst/>
                <a:uLnTx/>
                <a:uFillTx/>
                <a:latin typeface="Calibri" panose="020F0502020204030204"/>
                <a:ea typeface="+mn-ea"/>
                <a:cs typeface="+mn-cs"/>
              </a:rPr>
              <a:t>(wczesne wykrywanie (…) dziedzicznie uwarunkowanego ryzyka zachorowania na raka piersi i raka jajnika – MZ</a:t>
            </a:r>
          </a:p>
          <a:p>
            <a:pPr marL="87313" marR="0" lvl="0" indent="-87313" algn="l" defTabSz="914400" rtl="0" eaLnBrk="1" fontAlgn="auto" latinLnBrk="0" hangingPunct="1">
              <a:lnSpc>
                <a:spcPct val="100000"/>
              </a:lnSpc>
              <a:spcBef>
                <a:spcPts val="0"/>
              </a:spcBef>
              <a:spcAft>
                <a:spcPts val="0"/>
              </a:spcAft>
              <a:buClrTx/>
              <a:buSzTx/>
              <a:buFontTx/>
              <a:buChar char="-"/>
              <a:tabLst/>
              <a:defRPr/>
            </a:pPr>
            <a:r>
              <a:rPr kumimoji="0" lang="pl-PL" sz="1050" b="1" i="0" u="none" strike="noStrike" kern="1200" cap="none" spc="0" normalizeH="0" baseline="0" noProof="0" dirty="0">
                <a:ln>
                  <a:noFill/>
                </a:ln>
                <a:solidFill>
                  <a:prstClr val="black"/>
                </a:solidFill>
                <a:effectLst/>
                <a:uLnTx/>
                <a:uFillTx/>
                <a:latin typeface="Calibri" panose="020F0502020204030204"/>
                <a:ea typeface="+mn-ea"/>
                <a:cs typeface="+mn-cs"/>
              </a:rPr>
              <a:t>Telefoniczna Poradnia Pomocy Palącym (TPPP) </a:t>
            </a:r>
            <a:r>
              <a:rPr kumimoji="0" lang="pl-PL" sz="1050" b="0" i="0" u="none" strike="noStrike" kern="1200" cap="none" spc="0" normalizeH="0" baseline="0" noProof="0" dirty="0">
                <a:ln>
                  <a:noFill/>
                </a:ln>
                <a:solidFill>
                  <a:prstClr val="black"/>
                </a:solidFill>
                <a:effectLst/>
                <a:uLnTx/>
                <a:uFillTx/>
                <a:latin typeface="Calibri" panose="020F0502020204030204"/>
                <a:ea typeface="+mn-ea"/>
                <a:cs typeface="+mn-cs"/>
              </a:rPr>
              <a:t>- ogólnopolska placówka dla osób uzależnionych od tytuniu -</a:t>
            </a:r>
            <a:r>
              <a:rPr kumimoji="0" lang="pl-PL" sz="1050" b="1" i="0" u="none" strike="noStrike" kern="1200" cap="none" spc="0" normalizeH="0" baseline="0" noProof="0" dirty="0">
                <a:ln>
                  <a:noFill/>
                </a:ln>
                <a:solidFill>
                  <a:prstClr val="black"/>
                </a:solidFill>
                <a:effectLst/>
                <a:uLnTx/>
                <a:uFillTx/>
                <a:latin typeface="Calibri" panose="020F0502020204030204"/>
                <a:ea typeface="+mn-ea"/>
                <a:cs typeface="+mn-cs"/>
              </a:rPr>
              <a:t> poradnictwo przez telefon: 801 108 108)</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kumimoji="0" lang="pl-PL" sz="105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3" name="Schemat blokowy: łącznik 42">
            <a:extLst>
              <a:ext uri="{FF2B5EF4-FFF2-40B4-BE49-F238E27FC236}">
                <a16:creationId xmlns:a16="http://schemas.microsoft.com/office/drawing/2014/main" id="{C40A864C-96FA-4FCC-A84F-680A47C3A253}"/>
              </a:ext>
            </a:extLst>
          </p:cNvPr>
          <p:cNvSpPr/>
          <p:nvPr/>
        </p:nvSpPr>
        <p:spPr>
          <a:xfrm>
            <a:off x="8737687" y="2717426"/>
            <a:ext cx="334454" cy="333544"/>
          </a:xfrm>
          <a:prstGeom prst="flowChartConnec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pole tekstowe 24">
            <a:extLst>
              <a:ext uri="{FF2B5EF4-FFF2-40B4-BE49-F238E27FC236}">
                <a16:creationId xmlns:a16="http://schemas.microsoft.com/office/drawing/2014/main" id="{3585D45C-5F5A-4565-9F77-EB98208AA225}"/>
              </a:ext>
            </a:extLst>
          </p:cNvPr>
          <p:cNvSpPr txBox="1"/>
          <p:nvPr/>
        </p:nvSpPr>
        <p:spPr>
          <a:xfrm>
            <a:off x="9139637" y="2633063"/>
            <a:ext cx="2551612" cy="178510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pl-PL" sz="1050" b="1" i="0"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rPr>
              <a:t>Interwencje poza pakietem </a:t>
            </a:r>
            <a:br>
              <a:rPr kumimoji="0" lang="pl-PL" sz="1050" b="1" i="0"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rPr>
            </a:br>
            <a:r>
              <a:rPr kumimoji="0" lang="pl-PL" sz="1050" b="1" i="0"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rPr>
              <a:t>w ramach: POZ, AOS, LSZ</a:t>
            </a:r>
          </a:p>
          <a:p>
            <a:pPr marL="87313" marR="0" lvl="0" indent="-87313" algn="l" defTabSz="914400" rtl="0" eaLnBrk="1" fontAlgn="auto" latinLnBrk="0" hangingPunct="1">
              <a:lnSpc>
                <a:spcPct val="100000"/>
              </a:lnSpc>
              <a:spcBef>
                <a:spcPts val="0"/>
              </a:spcBef>
              <a:spcAft>
                <a:spcPts val="0"/>
              </a:spcAft>
              <a:buClrTx/>
              <a:buSzTx/>
              <a:buFontTx/>
              <a:buChar char="-"/>
              <a:tabLst/>
              <a:defRPr/>
            </a:pPr>
            <a:r>
              <a:rPr kumimoji="0" lang="pl-PL" sz="1050" b="0" i="0" u="none" strike="noStrike" kern="1200" cap="none" spc="0" normalizeH="0" baseline="0" noProof="0" dirty="0">
                <a:ln>
                  <a:noFill/>
                </a:ln>
                <a:solidFill>
                  <a:prstClr val="black"/>
                </a:solidFill>
                <a:effectLst/>
                <a:uLnTx/>
                <a:uFillTx/>
                <a:latin typeface="Calibri" panose="020F0502020204030204"/>
                <a:ea typeface="+mn-ea"/>
                <a:cs typeface="+mn-cs"/>
              </a:rPr>
              <a:t>dodatkowe  badania diagnostyczne,</a:t>
            </a:r>
          </a:p>
          <a:p>
            <a:pPr marL="87313" marR="0" lvl="0" indent="-87313" algn="l" defTabSz="914400" rtl="0" eaLnBrk="1" fontAlgn="auto" latinLnBrk="0" hangingPunct="1">
              <a:lnSpc>
                <a:spcPct val="100000"/>
              </a:lnSpc>
              <a:spcBef>
                <a:spcPts val="0"/>
              </a:spcBef>
              <a:spcAft>
                <a:spcPts val="0"/>
              </a:spcAft>
              <a:buClrTx/>
              <a:buSzTx/>
              <a:buFontTx/>
              <a:buChar char="-"/>
              <a:tabLst/>
              <a:defRPr/>
            </a:pPr>
            <a:r>
              <a:rPr kumimoji="0" lang="pl-PL" sz="1050" b="0" i="0" u="none" strike="noStrike" kern="1200" cap="none" spc="0" normalizeH="0" baseline="0" noProof="0" dirty="0">
                <a:ln>
                  <a:noFill/>
                </a:ln>
                <a:solidFill>
                  <a:prstClr val="black"/>
                </a:solidFill>
                <a:effectLst/>
                <a:uLnTx/>
                <a:uFillTx/>
                <a:latin typeface="Calibri" panose="020F0502020204030204"/>
                <a:ea typeface="+mn-ea"/>
                <a:cs typeface="+mn-cs"/>
              </a:rPr>
              <a:t>konsultacje specjalistyczne,</a:t>
            </a:r>
          </a:p>
          <a:p>
            <a:pPr marL="87313" marR="0" lvl="0" indent="-87313" algn="l" defTabSz="914400" rtl="0" eaLnBrk="1" fontAlgn="auto" latinLnBrk="0" hangingPunct="1">
              <a:lnSpc>
                <a:spcPct val="100000"/>
              </a:lnSpc>
              <a:spcBef>
                <a:spcPts val="0"/>
              </a:spcBef>
              <a:spcAft>
                <a:spcPts val="0"/>
              </a:spcAft>
              <a:buClrTx/>
              <a:buSzTx/>
              <a:buFontTx/>
              <a:buChar char="-"/>
              <a:tabLst/>
              <a:defRPr/>
            </a:pPr>
            <a:r>
              <a:rPr kumimoji="0" lang="pl-PL" sz="1050" b="0" i="0" u="none" strike="noStrike" kern="1200" cap="none" spc="0" normalizeH="0" baseline="0" noProof="0" dirty="0">
                <a:ln>
                  <a:noFill/>
                </a:ln>
                <a:solidFill>
                  <a:prstClr val="black"/>
                </a:solidFill>
                <a:effectLst/>
                <a:uLnTx/>
                <a:uFillTx/>
                <a:latin typeface="Calibri" panose="020F0502020204030204"/>
                <a:ea typeface="+mn-ea"/>
                <a:cs typeface="+mn-cs"/>
              </a:rPr>
              <a:t>leczenie farmakologiczne</a:t>
            </a:r>
          </a:p>
          <a:p>
            <a:pPr marL="87313" marR="0" lvl="0" indent="-87313" algn="l" defTabSz="914400" rtl="0" eaLnBrk="1" fontAlgn="auto" latinLnBrk="0" hangingPunct="1">
              <a:lnSpc>
                <a:spcPct val="100000"/>
              </a:lnSpc>
              <a:spcBef>
                <a:spcPts val="0"/>
              </a:spcBef>
              <a:spcAft>
                <a:spcPts val="0"/>
              </a:spcAft>
              <a:buClrTx/>
              <a:buSzTx/>
              <a:buFontTx/>
              <a:buChar char="-"/>
              <a:tabLst/>
              <a:defRPr/>
            </a:pPr>
            <a:r>
              <a:rPr kumimoji="0" lang="pl-PL" sz="1050" b="0" i="0" u="none" strike="noStrike" kern="1200" cap="none" spc="0" normalizeH="0" baseline="0" noProof="0" dirty="0">
                <a:ln>
                  <a:noFill/>
                </a:ln>
                <a:solidFill>
                  <a:prstClr val="black"/>
                </a:solidFill>
                <a:effectLst/>
                <a:uLnTx/>
                <a:uFillTx/>
                <a:latin typeface="Calibri" panose="020F0502020204030204"/>
                <a:ea typeface="+mn-ea"/>
                <a:cs typeface="+mn-cs"/>
              </a:rPr>
              <a:t>lub zabiegowe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l-PL" sz="1050" b="0" i="0" u="none" strike="noStrike" kern="1200" cap="none" spc="0" normalizeH="0" baseline="0" noProof="0" dirty="0">
              <a:ln>
                <a:noFill/>
              </a:ln>
              <a:solidFill>
                <a:sysClr val="windowText" lastClr="000000">
                  <a:hueOff val="0"/>
                  <a:satOff val="0"/>
                  <a:lumOff val="0"/>
                  <a:alphaOff val="0"/>
                </a:sysClr>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050" b="0" i="0" u="none" strike="noStrike" kern="1200" cap="none" spc="0" normalizeH="0" baseline="0" noProof="0" dirty="0">
                <a:ln>
                  <a:noFill/>
                </a:ln>
                <a:solidFill>
                  <a:srgbClr val="C00000"/>
                </a:solidFill>
                <a:effectLst/>
                <a:uLnTx/>
                <a:uFillTx/>
                <a:latin typeface="Calibri" panose="020F0502020204030204"/>
                <a:ea typeface="+mn-ea"/>
                <a:cs typeface="+mn-cs"/>
              </a:rPr>
              <a:t>*Badanie USG jamy brzusznej w kierunku wykrywania tętniaka aorty</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kumimoji="0" lang="pl-PL" sz="105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4" name="Schemat blokowy: łącznik 43">
            <a:extLst>
              <a:ext uri="{FF2B5EF4-FFF2-40B4-BE49-F238E27FC236}">
                <a16:creationId xmlns:a16="http://schemas.microsoft.com/office/drawing/2014/main" id="{AD33019D-E646-437E-B5C8-E90A340FEC41}"/>
              </a:ext>
            </a:extLst>
          </p:cNvPr>
          <p:cNvSpPr/>
          <p:nvPr/>
        </p:nvSpPr>
        <p:spPr>
          <a:xfrm>
            <a:off x="10804613" y="2717426"/>
            <a:ext cx="334454" cy="333544"/>
          </a:xfrm>
          <a:prstGeom prst="flowChartConnec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pole tekstowe 49">
            <a:extLst>
              <a:ext uri="{FF2B5EF4-FFF2-40B4-BE49-F238E27FC236}">
                <a16:creationId xmlns:a16="http://schemas.microsoft.com/office/drawing/2014/main" id="{A0E57DE0-A1FC-4FF3-B7D8-2CB62A01D92D}"/>
              </a:ext>
            </a:extLst>
          </p:cNvPr>
          <p:cNvSpPr txBox="1"/>
          <p:nvPr/>
        </p:nvSpPr>
        <p:spPr>
          <a:xfrm>
            <a:off x="77430" y="28222"/>
            <a:ext cx="1089441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Odcinek 1 – </a:t>
            </a:r>
            <a:r>
              <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Pakiet badań profilaktycznych</a:t>
            </a:r>
          </a:p>
        </p:txBody>
      </p:sp>
      <p:grpSp>
        <p:nvGrpSpPr>
          <p:cNvPr id="58" name="Grupa 57">
            <a:extLst>
              <a:ext uri="{FF2B5EF4-FFF2-40B4-BE49-F238E27FC236}">
                <a16:creationId xmlns:a16="http://schemas.microsoft.com/office/drawing/2014/main" id="{55BBF62F-B1F2-4FE9-8D28-5AEDB976F6B9}"/>
              </a:ext>
            </a:extLst>
          </p:cNvPr>
          <p:cNvGrpSpPr/>
          <p:nvPr/>
        </p:nvGrpSpPr>
        <p:grpSpPr>
          <a:xfrm>
            <a:off x="362007" y="1561352"/>
            <a:ext cx="6869303" cy="4532789"/>
            <a:chOff x="-1872499" y="1541541"/>
            <a:chExt cx="6900860" cy="4532789"/>
          </a:xfrm>
        </p:grpSpPr>
        <p:sp>
          <p:nvSpPr>
            <p:cNvPr id="32" name="Prostokąt: zaokrąglone rogi 31">
              <a:extLst>
                <a:ext uri="{FF2B5EF4-FFF2-40B4-BE49-F238E27FC236}">
                  <a16:creationId xmlns:a16="http://schemas.microsoft.com/office/drawing/2014/main" id="{2D228064-94E0-475C-819A-1FC4727FED53}"/>
                </a:ext>
              </a:extLst>
            </p:cNvPr>
            <p:cNvSpPr/>
            <p:nvPr/>
          </p:nvSpPr>
          <p:spPr>
            <a:xfrm>
              <a:off x="-1872499" y="1567708"/>
              <a:ext cx="6102513" cy="450662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500" b="1" i="0" u="none" strike="noStrike" kern="1200" cap="none" spc="0" normalizeH="0" baseline="0" noProof="0" dirty="0">
                <a:ln>
                  <a:noFill/>
                </a:ln>
                <a:solidFill>
                  <a:srgbClr val="000000">
                    <a:lumMod val="95000"/>
                    <a:lumOff val="5000"/>
                  </a:srgbClr>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500" b="1" i="0" u="none" strike="noStrike" kern="1200" cap="none" spc="0" normalizeH="0" baseline="0" noProof="0" dirty="0">
                  <a:ln>
                    <a:noFill/>
                  </a:ln>
                  <a:solidFill>
                    <a:srgbClr val="000000">
                      <a:lumMod val="95000"/>
                      <a:lumOff val="5000"/>
                    </a:srgbClr>
                  </a:solidFill>
                  <a:effectLst/>
                  <a:uLnTx/>
                  <a:uFillTx/>
                  <a:latin typeface="Arial"/>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l-PL" sz="1500" b="1" i="0" u="none" strike="noStrike" kern="1200" cap="none" spc="0" normalizeH="0" baseline="0" noProof="0" dirty="0">
                <a:ln>
                  <a:noFill/>
                </a:ln>
                <a:solidFill>
                  <a:srgbClr val="000000">
                    <a:lumMod val="95000"/>
                    <a:lumOff val="5000"/>
                  </a:srgbClr>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l-PL" sz="1500" b="1" i="0" u="none" strike="noStrike" kern="1200" cap="none" spc="0" normalizeH="0" baseline="0" noProof="0" dirty="0">
                <a:ln>
                  <a:noFill/>
                </a:ln>
                <a:solidFill>
                  <a:srgbClr val="000000">
                    <a:lumMod val="95000"/>
                    <a:lumOff val="5000"/>
                  </a:srgbClr>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l-PL" sz="1500" b="1" i="0" u="none" strike="noStrike" kern="1200" cap="none" spc="0" normalizeH="0" baseline="0" noProof="0" dirty="0">
                <a:ln>
                  <a:noFill/>
                </a:ln>
                <a:solidFill>
                  <a:srgbClr val="000000">
                    <a:lumMod val="95000"/>
                    <a:lumOff val="5000"/>
                  </a:srgbClr>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l-PL" sz="1500" b="1" i="0" u="none" strike="noStrike" kern="1200" cap="none" spc="0" normalizeH="0" baseline="0" noProof="0" dirty="0">
                <a:ln>
                  <a:noFill/>
                </a:ln>
                <a:solidFill>
                  <a:srgbClr val="000000">
                    <a:lumMod val="95000"/>
                    <a:lumOff val="5000"/>
                  </a:srgbClr>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l-PL" sz="1500" b="1" i="0" u="none" strike="noStrike" kern="1200" cap="none" spc="0" normalizeH="0" baseline="0" noProof="0" dirty="0">
                <a:ln>
                  <a:noFill/>
                </a:ln>
                <a:solidFill>
                  <a:srgbClr val="000000">
                    <a:lumMod val="95000"/>
                    <a:lumOff val="5000"/>
                  </a:srgbClr>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l-PL" sz="1500" b="1" i="0" u="none" strike="noStrike" kern="1200" cap="none" spc="0" normalizeH="0" baseline="0" noProof="0" dirty="0">
                <a:ln>
                  <a:noFill/>
                </a:ln>
                <a:solidFill>
                  <a:srgbClr val="000000">
                    <a:lumMod val="95000"/>
                    <a:lumOff val="5000"/>
                  </a:srgbClr>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l-PL" sz="1500" b="1" i="0" u="none" strike="noStrike" kern="1200" cap="none" spc="0" normalizeH="0" baseline="0" noProof="0" dirty="0">
                <a:ln>
                  <a:noFill/>
                </a:ln>
                <a:solidFill>
                  <a:srgbClr val="000000">
                    <a:lumMod val="95000"/>
                    <a:lumOff val="5000"/>
                  </a:srgbClr>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pl-PL" sz="1800" b="0" i="0" u="none" strike="noStrike" kern="1200" cap="none" spc="0" normalizeH="0" baseline="0" noProof="0" dirty="0">
                  <a:ln>
                    <a:noFill/>
                  </a:ln>
                  <a:solidFill>
                    <a:srgbClr val="FFFFFF"/>
                  </a:solidFill>
                  <a:effectLst/>
                  <a:uLnTx/>
                  <a:uFillTx/>
                  <a:latin typeface="Arial"/>
                  <a:ea typeface="+mn-ea"/>
                  <a:cs typeface="+mn-cs"/>
                </a:rPr>
              </a:br>
              <a:endParaRPr kumimoji="0" lang="pl-PL" sz="9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9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9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900" b="0" i="0" u="none" strike="noStrike" kern="1200" cap="none" spc="0" normalizeH="0" baseline="0" noProof="0" dirty="0">
                  <a:ln>
                    <a:noFill/>
                  </a:ln>
                  <a:solidFill>
                    <a:srgbClr val="000000"/>
                  </a:solidFill>
                  <a:effectLst/>
                  <a:uLnTx/>
                  <a:uFillTx/>
                  <a:latin typeface="Arial"/>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900" b="0" i="0" u="none" strike="noStrike" kern="1200" cap="none" spc="0" normalizeH="0" baseline="0" noProof="0" dirty="0">
                  <a:ln>
                    <a:noFill/>
                  </a:ln>
                  <a:solidFill>
                    <a:srgbClr val="000000"/>
                  </a:solidFill>
                  <a:effectLst/>
                  <a:uLnTx/>
                  <a:uFillTx/>
                  <a:latin typeface="Arial"/>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900" b="1" i="0" u="none" strike="noStrike" kern="1200" cap="none" spc="0" normalizeH="0" baseline="0" noProof="0" dirty="0">
                <a:ln>
                  <a:noFill/>
                </a:ln>
                <a:solidFill>
                  <a:srgbClr val="00000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900" b="1" i="0" u="none" strike="noStrike" kern="1200" cap="none" spc="0" normalizeH="0" baseline="0" noProof="0" dirty="0">
                <a:ln>
                  <a:noFill/>
                </a:ln>
                <a:solidFill>
                  <a:srgbClr val="00000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900" b="1" i="0" u="none" strike="noStrike" kern="1200" cap="none" spc="0" normalizeH="0" baseline="0" noProof="0" dirty="0">
                <a:ln>
                  <a:noFill/>
                </a:ln>
                <a:solidFill>
                  <a:srgbClr val="00000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900" b="1" i="0" u="none" strike="noStrike" kern="1200" cap="none" spc="0" normalizeH="0" baseline="0" noProof="0" dirty="0">
                <a:ln>
                  <a:noFill/>
                </a:ln>
                <a:solidFill>
                  <a:srgbClr val="00000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900" b="1" i="0" u="none" strike="noStrike" kern="1200" cap="none" spc="0" normalizeH="0" baseline="0" noProof="0" dirty="0">
                <a:ln>
                  <a:noFill/>
                </a:ln>
                <a:solidFill>
                  <a:srgbClr val="00000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900" b="1" i="0" u="none" strike="noStrike" kern="1200" cap="none" spc="0" normalizeH="0" baseline="0" noProof="0" dirty="0">
                <a:ln>
                  <a:noFill/>
                </a:ln>
                <a:solidFill>
                  <a:srgbClr val="00000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900" b="1" i="0" u="none" strike="noStrike" kern="1200" cap="none" spc="0" normalizeH="0" baseline="0" noProof="0" dirty="0">
                <a:ln>
                  <a:noFill/>
                </a:ln>
                <a:solidFill>
                  <a:srgbClr val="00000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900" b="1" i="0" u="none" strike="noStrike" kern="1200" cap="none" spc="0" normalizeH="0" baseline="0" noProof="0" dirty="0">
                <a:ln>
                  <a:noFill/>
                </a:ln>
                <a:solidFill>
                  <a:srgbClr val="00000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900" b="1" i="0" u="none" strike="noStrike" kern="1200" cap="none" spc="0" normalizeH="0" baseline="0" noProof="0" dirty="0">
                <a:ln>
                  <a:noFill/>
                </a:ln>
                <a:solidFill>
                  <a:srgbClr val="00000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900" b="1" i="0" u="none" strike="noStrike" kern="1200" cap="none" spc="0" normalizeH="0" baseline="0" noProof="0" dirty="0">
                <a:ln>
                  <a:noFill/>
                </a:ln>
                <a:solidFill>
                  <a:srgbClr val="00000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900" b="1" i="0" u="none" strike="noStrike" kern="1200" cap="none" spc="0" normalizeH="0" baseline="0" noProof="0" dirty="0">
                <a:ln>
                  <a:noFill/>
                </a:ln>
                <a:solidFill>
                  <a:srgbClr val="00000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900" b="1" i="0" u="none" strike="noStrike" kern="1200" cap="none" spc="0" normalizeH="0" baseline="0" noProof="0" dirty="0">
                  <a:ln>
                    <a:noFill/>
                  </a:ln>
                  <a:solidFill>
                    <a:srgbClr val="000000"/>
                  </a:solidFill>
                  <a:effectLst/>
                  <a:uLnTx/>
                  <a:uFillTx/>
                  <a:latin typeface="Arial"/>
                  <a:ea typeface="+mn-ea"/>
                  <a:cs typeface="+mn-cs"/>
                </a:rPr>
                <a:t>					</a:t>
              </a:r>
            </a:p>
          </p:txBody>
        </p:sp>
        <p:sp>
          <p:nvSpPr>
            <p:cNvPr id="33" name="Prostokąt 32">
              <a:extLst>
                <a:ext uri="{FF2B5EF4-FFF2-40B4-BE49-F238E27FC236}">
                  <a16:creationId xmlns:a16="http://schemas.microsoft.com/office/drawing/2014/main" id="{C4759547-038E-43A8-8913-31FFCD76EBBB}"/>
                </a:ext>
              </a:extLst>
            </p:cNvPr>
            <p:cNvSpPr/>
            <p:nvPr/>
          </p:nvSpPr>
          <p:spPr>
            <a:xfrm>
              <a:off x="1913406" y="1541541"/>
              <a:ext cx="3114955" cy="338554"/>
            </a:xfrm>
            <a:prstGeom prst="rect">
              <a:avLst/>
            </a:prstGeom>
            <a:solidFill>
              <a:schemeClr val="accent5">
                <a:lumMod val="40000"/>
                <a:lumOff val="60000"/>
              </a:schemeClr>
            </a:solidFill>
            <a:ln w="28575">
              <a:solidFill>
                <a:srgbClr val="FF0000"/>
              </a:solidFill>
            </a:ln>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a:ln>
                    <a:noFill/>
                  </a:ln>
                  <a:solidFill>
                    <a:srgbClr val="000000">
                      <a:lumMod val="95000"/>
                      <a:lumOff val="5000"/>
                    </a:srgbClr>
                  </a:solidFill>
                  <a:effectLst/>
                  <a:uLnTx/>
                  <a:uFillTx/>
                  <a:latin typeface="Calibri" panose="020F0502020204030204"/>
                  <a:ea typeface="+mn-ea"/>
                  <a:cs typeface="+mn-cs"/>
                </a:rPr>
                <a:t>Pakiet profilaktyczny 40 PLUS</a:t>
              </a:r>
            </a:p>
          </p:txBody>
        </p:sp>
      </p:grpSp>
      <p:pic>
        <p:nvPicPr>
          <p:cNvPr id="57" name="Grafika 56" descr="Doktor">
            <a:extLst>
              <a:ext uri="{FF2B5EF4-FFF2-40B4-BE49-F238E27FC236}">
                <a16:creationId xmlns:a16="http://schemas.microsoft.com/office/drawing/2014/main" id="{27AC9D13-96D2-4BA7-A4F8-3F8B89FC1F33}"/>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517466" y="4302234"/>
            <a:ext cx="1368975" cy="1368975"/>
          </a:xfrm>
          <a:prstGeom prst="rect">
            <a:avLst/>
          </a:prstGeom>
        </p:spPr>
      </p:pic>
      <p:pic>
        <p:nvPicPr>
          <p:cNvPr id="59" name="Grafika 58" descr="Doktor">
            <a:extLst>
              <a:ext uri="{FF2B5EF4-FFF2-40B4-BE49-F238E27FC236}">
                <a16:creationId xmlns:a16="http://schemas.microsoft.com/office/drawing/2014/main" id="{AD3D8CA2-5F08-4457-9AF6-9E568E38D633}"/>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836211" y="4780390"/>
            <a:ext cx="795083" cy="795083"/>
          </a:xfrm>
          <a:prstGeom prst="rect">
            <a:avLst/>
          </a:prstGeom>
        </p:spPr>
      </p:pic>
      <p:sp>
        <p:nvSpPr>
          <p:cNvPr id="2" name="Prostokąt 1">
            <a:extLst>
              <a:ext uri="{FF2B5EF4-FFF2-40B4-BE49-F238E27FC236}">
                <a16:creationId xmlns:a16="http://schemas.microsoft.com/office/drawing/2014/main" id="{2497A718-937B-455A-A35C-6227C026C2E2}"/>
              </a:ext>
            </a:extLst>
          </p:cNvPr>
          <p:cNvSpPr/>
          <p:nvPr/>
        </p:nvSpPr>
        <p:spPr>
          <a:xfrm>
            <a:off x="177164" y="522456"/>
            <a:ext cx="11837671" cy="772519"/>
          </a:xfrm>
          <a:prstGeom prst="rect">
            <a:avLst/>
          </a:prstGeom>
        </p:spPr>
        <p:txBody>
          <a:bodyPr wrap="square">
            <a:spAutoFit/>
          </a:bodyPr>
          <a:lstStyle/>
          <a:p>
            <a:pPr>
              <a:lnSpc>
                <a:spcPct val="107000"/>
              </a:lnSpc>
              <a:spcAft>
                <a:spcPts val="800"/>
              </a:spcAft>
            </a:pPr>
            <a:r>
              <a:rPr lang="pl-PL" sz="1400" dirty="0">
                <a:latin typeface="Times New Roman" panose="02020603050405020304" pitchFamily="18" charset="0"/>
                <a:ea typeface="Calibri" panose="020F0502020204030204" pitchFamily="34" charset="0"/>
                <a:cs typeface="Times New Roman" panose="02020603050405020304" pitchFamily="18" charset="0"/>
              </a:rPr>
              <a:t>Propozycje programowe PiS związane ze zdrowiem były oceniane jako najważniejsze ze wszystkich obietnic kampanijnych. Opieka zdrowotna to najważniejszy problem zdaniem Polaków (80% wskazań). Trudno jest szybko poprawić funkcjonowanie całej opieki zdrowotnej, ale można polepszyć jej społeczną percepcję, prezentując dobrze zaplanowane, atrakcyjne programy. One staną się projektami flagowymi.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5" name="Rectangle 8">
            <a:extLst>
              <a:ext uri="{FF2B5EF4-FFF2-40B4-BE49-F238E27FC236}">
                <a16:creationId xmlns:a16="http://schemas.microsoft.com/office/drawing/2014/main" id="{B5A4F0AC-EB7A-4972-8A5F-6096D1937826}"/>
              </a:ext>
            </a:extLst>
          </p:cNvPr>
          <p:cNvSpPr>
            <a:spLocks noChangeArrowheads="1"/>
          </p:cNvSpPr>
          <p:nvPr/>
        </p:nvSpPr>
        <p:spPr bwMode="auto">
          <a:xfrm>
            <a:off x="9472612" y="8106"/>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10"/>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additive="base">
                                        <p:cTn id="7" dur="500" fill="hold"/>
                                        <p:tgtEl>
                                          <p:spTgt spid="30"/>
                                        </p:tgtEl>
                                        <p:attrNameLst>
                                          <p:attrName>ppt_x</p:attrName>
                                        </p:attrNameLst>
                                      </p:cBhvr>
                                      <p:tavLst>
                                        <p:tav tm="0">
                                          <p:val>
                                            <p:strVal val="0-#ppt_w/2"/>
                                          </p:val>
                                        </p:tav>
                                        <p:tav tm="100000">
                                          <p:val>
                                            <p:strVal val="#ppt_x"/>
                                          </p:val>
                                        </p:tav>
                                      </p:tavLst>
                                    </p:anim>
                                    <p:anim calcmode="lin" valueType="num">
                                      <p:cBhvr additive="base">
                                        <p:cTn id="8" dur="500" fill="hold"/>
                                        <p:tgtEl>
                                          <p:spTgt spid="30"/>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41"/>
                                        </p:tgtEl>
                                        <p:attrNameLst>
                                          <p:attrName>style.visibility</p:attrName>
                                        </p:attrNameLst>
                                      </p:cBhvr>
                                      <p:to>
                                        <p:strVal val="visible"/>
                                      </p:to>
                                    </p:set>
                                    <p:anim calcmode="lin" valueType="num">
                                      <p:cBhvr additive="base">
                                        <p:cTn id="11" dur="500" fill="hold"/>
                                        <p:tgtEl>
                                          <p:spTgt spid="41"/>
                                        </p:tgtEl>
                                        <p:attrNameLst>
                                          <p:attrName>ppt_x</p:attrName>
                                        </p:attrNameLst>
                                      </p:cBhvr>
                                      <p:tavLst>
                                        <p:tav tm="0">
                                          <p:val>
                                            <p:strVal val="0-#ppt_w/2"/>
                                          </p:val>
                                        </p:tav>
                                        <p:tav tm="100000">
                                          <p:val>
                                            <p:strVal val="#ppt_x"/>
                                          </p:val>
                                        </p:tav>
                                      </p:tavLst>
                                    </p:anim>
                                    <p:anim calcmode="lin" valueType="num">
                                      <p:cBhvr additive="base">
                                        <p:cTn id="12" dur="500" fill="hold"/>
                                        <p:tgtEl>
                                          <p:spTgt spid="41"/>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additive="base">
                                        <p:cTn id="15" dur="500" fill="hold"/>
                                        <p:tgtEl>
                                          <p:spTgt spid="17"/>
                                        </p:tgtEl>
                                        <p:attrNameLst>
                                          <p:attrName>ppt_x</p:attrName>
                                        </p:attrNameLst>
                                      </p:cBhvr>
                                      <p:tavLst>
                                        <p:tav tm="0">
                                          <p:val>
                                            <p:strVal val="0-#ppt_w/2"/>
                                          </p:val>
                                        </p:tav>
                                        <p:tav tm="100000">
                                          <p:val>
                                            <p:strVal val="#ppt_x"/>
                                          </p:val>
                                        </p:tav>
                                      </p:tavLst>
                                    </p:anim>
                                    <p:anim calcmode="lin" valueType="num">
                                      <p:cBhvr additive="base">
                                        <p:cTn id="16" dur="500" fill="hold"/>
                                        <p:tgtEl>
                                          <p:spTgt spid="17"/>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 calcmode="lin" valueType="num">
                                      <p:cBhvr additive="base">
                                        <p:cTn id="19" dur="500" fill="hold"/>
                                        <p:tgtEl>
                                          <p:spTgt spid="27"/>
                                        </p:tgtEl>
                                        <p:attrNameLst>
                                          <p:attrName>ppt_x</p:attrName>
                                        </p:attrNameLst>
                                      </p:cBhvr>
                                      <p:tavLst>
                                        <p:tav tm="0">
                                          <p:val>
                                            <p:strVal val="0-#ppt_w/2"/>
                                          </p:val>
                                        </p:tav>
                                        <p:tav tm="100000">
                                          <p:val>
                                            <p:strVal val="#ppt_x"/>
                                          </p:val>
                                        </p:tav>
                                      </p:tavLst>
                                    </p:anim>
                                    <p:anim calcmode="lin" valueType="num">
                                      <p:cBhvr additive="base">
                                        <p:cTn id="20" dur="500" fill="hold"/>
                                        <p:tgtEl>
                                          <p:spTgt spid="27"/>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anim calcmode="lin" valueType="num">
                                      <p:cBhvr additive="base">
                                        <p:cTn id="23" dur="500" fill="hold"/>
                                        <p:tgtEl>
                                          <p:spTgt spid="21"/>
                                        </p:tgtEl>
                                        <p:attrNameLst>
                                          <p:attrName>ppt_x</p:attrName>
                                        </p:attrNameLst>
                                      </p:cBhvr>
                                      <p:tavLst>
                                        <p:tav tm="0">
                                          <p:val>
                                            <p:strVal val="0-#ppt_w/2"/>
                                          </p:val>
                                        </p:tav>
                                        <p:tav tm="100000">
                                          <p:val>
                                            <p:strVal val="#ppt_x"/>
                                          </p:val>
                                        </p:tav>
                                      </p:tavLst>
                                    </p:anim>
                                    <p:anim calcmode="lin" valueType="num">
                                      <p:cBhvr additive="base">
                                        <p:cTn id="24" dur="500" fill="hold"/>
                                        <p:tgtEl>
                                          <p:spTgt spid="21"/>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59"/>
                                        </p:tgtEl>
                                        <p:attrNameLst>
                                          <p:attrName>style.visibility</p:attrName>
                                        </p:attrNameLst>
                                      </p:cBhvr>
                                      <p:to>
                                        <p:strVal val="visible"/>
                                      </p:to>
                                    </p:set>
                                    <p:anim calcmode="lin" valueType="num">
                                      <p:cBhvr additive="base">
                                        <p:cTn id="27" dur="500" fill="hold"/>
                                        <p:tgtEl>
                                          <p:spTgt spid="59"/>
                                        </p:tgtEl>
                                        <p:attrNameLst>
                                          <p:attrName>ppt_x</p:attrName>
                                        </p:attrNameLst>
                                      </p:cBhvr>
                                      <p:tavLst>
                                        <p:tav tm="0">
                                          <p:val>
                                            <p:strVal val="0-#ppt_w/2"/>
                                          </p:val>
                                        </p:tav>
                                        <p:tav tm="100000">
                                          <p:val>
                                            <p:strVal val="#ppt_x"/>
                                          </p:val>
                                        </p:tav>
                                      </p:tavLst>
                                    </p:anim>
                                    <p:anim calcmode="lin" valueType="num">
                                      <p:cBhvr additive="base">
                                        <p:cTn id="28" dur="500" fill="hold"/>
                                        <p:tgtEl>
                                          <p:spTgt spid="59"/>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additive="base">
                                        <p:cTn id="31" dur="500" fill="hold"/>
                                        <p:tgtEl>
                                          <p:spTgt spid="28"/>
                                        </p:tgtEl>
                                        <p:attrNameLst>
                                          <p:attrName>ppt_x</p:attrName>
                                        </p:attrNameLst>
                                      </p:cBhvr>
                                      <p:tavLst>
                                        <p:tav tm="0">
                                          <p:val>
                                            <p:strVal val="0-#ppt_w/2"/>
                                          </p:val>
                                        </p:tav>
                                        <p:tav tm="100000">
                                          <p:val>
                                            <p:strVal val="#ppt_x"/>
                                          </p:val>
                                        </p:tav>
                                      </p:tavLst>
                                    </p:anim>
                                    <p:anim calcmode="lin" valueType="num">
                                      <p:cBhvr additive="base">
                                        <p:cTn id="32" dur="500" fill="hold"/>
                                        <p:tgtEl>
                                          <p:spTgt spid="28"/>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1"/>
                                        </p:tgtEl>
                                        <p:attrNameLst>
                                          <p:attrName>style.visibility</p:attrName>
                                        </p:attrNameLst>
                                      </p:cBhvr>
                                      <p:to>
                                        <p:strVal val="visible"/>
                                      </p:to>
                                    </p:set>
                                    <p:anim calcmode="lin" valueType="num">
                                      <p:cBhvr additive="base">
                                        <p:cTn id="37" dur="500" fill="hold"/>
                                        <p:tgtEl>
                                          <p:spTgt spid="31"/>
                                        </p:tgtEl>
                                        <p:attrNameLst>
                                          <p:attrName>ppt_x</p:attrName>
                                        </p:attrNameLst>
                                      </p:cBhvr>
                                      <p:tavLst>
                                        <p:tav tm="0">
                                          <p:val>
                                            <p:strVal val="0-#ppt_w/2"/>
                                          </p:val>
                                        </p:tav>
                                        <p:tav tm="100000">
                                          <p:val>
                                            <p:strVal val="#ppt_x"/>
                                          </p:val>
                                        </p:tav>
                                      </p:tavLst>
                                    </p:anim>
                                    <p:anim calcmode="lin" valueType="num">
                                      <p:cBhvr additive="base">
                                        <p:cTn id="38" dur="500" fill="hold"/>
                                        <p:tgtEl>
                                          <p:spTgt spid="31"/>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42"/>
                                        </p:tgtEl>
                                        <p:attrNameLst>
                                          <p:attrName>style.visibility</p:attrName>
                                        </p:attrNameLst>
                                      </p:cBhvr>
                                      <p:to>
                                        <p:strVal val="visible"/>
                                      </p:to>
                                    </p:set>
                                    <p:anim calcmode="lin" valueType="num">
                                      <p:cBhvr additive="base">
                                        <p:cTn id="41" dur="500" fill="hold"/>
                                        <p:tgtEl>
                                          <p:spTgt spid="42"/>
                                        </p:tgtEl>
                                        <p:attrNameLst>
                                          <p:attrName>ppt_x</p:attrName>
                                        </p:attrNameLst>
                                      </p:cBhvr>
                                      <p:tavLst>
                                        <p:tav tm="0">
                                          <p:val>
                                            <p:strVal val="0-#ppt_w/2"/>
                                          </p:val>
                                        </p:tav>
                                        <p:tav tm="100000">
                                          <p:val>
                                            <p:strVal val="#ppt_x"/>
                                          </p:val>
                                        </p:tav>
                                      </p:tavLst>
                                    </p:anim>
                                    <p:anim calcmode="lin" valueType="num">
                                      <p:cBhvr additive="base">
                                        <p:cTn id="42" dur="500" fill="hold"/>
                                        <p:tgtEl>
                                          <p:spTgt spid="42"/>
                                        </p:tgtEl>
                                        <p:attrNameLst>
                                          <p:attrName>ppt_y</p:attrName>
                                        </p:attrNameLst>
                                      </p:cBhvr>
                                      <p:tavLst>
                                        <p:tav tm="0">
                                          <p:val>
                                            <p:strVal val="#ppt_y"/>
                                          </p:val>
                                        </p:tav>
                                        <p:tav tm="100000">
                                          <p:val>
                                            <p:strVal val="#ppt_y"/>
                                          </p:val>
                                        </p:tav>
                                      </p:tavLst>
                                    </p:anim>
                                  </p:childTnLst>
                                </p:cTn>
                              </p:par>
                              <p:par>
                                <p:cTn id="43" presetID="2" presetClass="entr" presetSubtype="8" fill="hold" grpId="0" nodeType="withEffect">
                                  <p:stCondLst>
                                    <p:cond delay="0"/>
                                  </p:stCondLst>
                                  <p:childTnLst>
                                    <p:set>
                                      <p:cBhvr>
                                        <p:cTn id="44" dur="1" fill="hold">
                                          <p:stCondLst>
                                            <p:cond delay="0"/>
                                          </p:stCondLst>
                                        </p:cTn>
                                        <p:tgtEl>
                                          <p:spTgt spid="22"/>
                                        </p:tgtEl>
                                        <p:attrNameLst>
                                          <p:attrName>style.visibility</p:attrName>
                                        </p:attrNameLst>
                                      </p:cBhvr>
                                      <p:to>
                                        <p:strVal val="visible"/>
                                      </p:to>
                                    </p:set>
                                    <p:anim calcmode="lin" valueType="num">
                                      <p:cBhvr additive="base">
                                        <p:cTn id="45" dur="500" fill="hold"/>
                                        <p:tgtEl>
                                          <p:spTgt spid="22"/>
                                        </p:tgtEl>
                                        <p:attrNameLst>
                                          <p:attrName>ppt_x</p:attrName>
                                        </p:attrNameLst>
                                      </p:cBhvr>
                                      <p:tavLst>
                                        <p:tav tm="0">
                                          <p:val>
                                            <p:strVal val="0-#ppt_w/2"/>
                                          </p:val>
                                        </p:tav>
                                        <p:tav tm="100000">
                                          <p:val>
                                            <p:strVal val="#ppt_x"/>
                                          </p:val>
                                        </p:tav>
                                      </p:tavLst>
                                    </p:anim>
                                    <p:anim calcmode="lin" valueType="num">
                                      <p:cBhvr additive="base">
                                        <p:cTn id="46" dur="500" fill="hold"/>
                                        <p:tgtEl>
                                          <p:spTgt spid="22"/>
                                        </p:tgtEl>
                                        <p:attrNameLst>
                                          <p:attrName>ppt_y</p:attrName>
                                        </p:attrNameLst>
                                      </p:cBhvr>
                                      <p:tavLst>
                                        <p:tav tm="0">
                                          <p:val>
                                            <p:strVal val="#ppt_y"/>
                                          </p:val>
                                        </p:tav>
                                        <p:tav tm="100000">
                                          <p:val>
                                            <p:strVal val="#ppt_y"/>
                                          </p:val>
                                        </p:tav>
                                      </p:tavLst>
                                    </p:anim>
                                  </p:childTnLst>
                                </p:cTn>
                              </p:par>
                              <p:par>
                                <p:cTn id="47" presetID="2" presetClass="entr" presetSubtype="8" fill="hold" grpId="0" nodeType="withEffect">
                                  <p:stCondLst>
                                    <p:cond delay="0"/>
                                  </p:stCondLst>
                                  <p:childTnLst>
                                    <p:set>
                                      <p:cBhvr>
                                        <p:cTn id="48" dur="1" fill="hold">
                                          <p:stCondLst>
                                            <p:cond delay="0"/>
                                          </p:stCondLst>
                                        </p:cTn>
                                        <p:tgtEl>
                                          <p:spTgt spid="23"/>
                                        </p:tgtEl>
                                        <p:attrNameLst>
                                          <p:attrName>style.visibility</p:attrName>
                                        </p:attrNameLst>
                                      </p:cBhvr>
                                      <p:to>
                                        <p:strVal val="visible"/>
                                      </p:to>
                                    </p:set>
                                    <p:anim calcmode="lin" valueType="num">
                                      <p:cBhvr additive="base">
                                        <p:cTn id="49" dur="500" fill="hold"/>
                                        <p:tgtEl>
                                          <p:spTgt spid="23"/>
                                        </p:tgtEl>
                                        <p:attrNameLst>
                                          <p:attrName>ppt_x</p:attrName>
                                        </p:attrNameLst>
                                      </p:cBhvr>
                                      <p:tavLst>
                                        <p:tav tm="0">
                                          <p:val>
                                            <p:strVal val="0-#ppt_w/2"/>
                                          </p:val>
                                        </p:tav>
                                        <p:tav tm="100000">
                                          <p:val>
                                            <p:strVal val="#ppt_x"/>
                                          </p:val>
                                        </p:tav>
                                      </p:tavLst>
                                    </p:anim>
                                    <p:anim calcmode="lin" valueType="num">
                                      <p:cBhvr additive="base">
                                        <p:cTn id="50" dur="500" fill="hold"/>
                                        <p:tgtEl>
                                          <p:spTgt spid="23"/>
                                        </p:tgtEl>
                                        <p:attrNameLst>
                                          <p:attrName>ppt_y</p:attrName>
                                        </p:attrNameLst>
                                      </p:cBhvr>
                                      <p:tavLst>
                                        <p:tav tm="0">
                                          <p:val>
                                            <p:strVal val="#ppt_y"/>
                                          </p:val>
                                        </p:tav>
                                        <p:tav tm="100000">
                                          <p:val>
                                            <p:strVal val="#ppt_y"/>
                                          </p:val>
                                        </p:tav>
                                      </p:tavLst>
                                    </p:anim>
                                  </p:childTnLst>
                                </p:cTn>
                              </p:par>
                              <p:par>
                                <p:cTn id="51" presetID="2" presetClass="entr" presetSubtype="8" fill="hold" grpId="0" nodeType="withEffect">
                                  <p:stCondLst>
                                    <p:cond delay="0"/>
                                  </p:stCondLst>
                                  <p:childTnLst>
                                    <p:set>
                                      <p:cBhvr>
                                        <p:cTn id="52" dur="1" fill="hold">
                                          <p:stCondLst>
                                            <p:cond delay="0"/>
                                          </p:stCondLst>
                                        </p:cTn>
                                        <p:tgtEl>
                                          <p:spTgt spid="38"/>
                                        </p:tgtEl>
                                        <p:attrNameLst>
                                          <p:attrName>style.visibility</p:attrName>
                                        </p:attrNameLst>
                                      </p:cBhvr>
                                      <p:to>
                                        <p:strVal val="visible"/>
                                      </p:to>
                                    </p:set>
                                    <p:anim calcmode="lin" valueType="num">
                                      <p:cBhvr additive="base">
                                        <p:cTn id="53" dur="500" fill="hold"/>
                                        <p:tgtEl>
                                          <p:spTgt spid="38"/>
                                        </p:tgtEl>
                                        <p:attrNameLst>
                                          <p:attrName>ppt_x</p:attrName>
                                        </p:attrNameLst>
                                      </p:cBhvr>
                                      <p:tavLst>
                                        <p:tav tm="0">
                                          <p:val>
                                            <p:strVal val="0-#ppt_w/2"/>
                                          </p:val>
                                        </p:tav>
                                        <p:tav tm="100000">
                                          <p:val>
                                            <p:strVal val="#ppt_x"/>
                                          </p:val>
                                        </p:tav>
                                      </p:tavLst>
                                    </p:anim>
                                    <p:anim calcmode="lin" valueType="num">
                                      <p:cBhvr additive="base">
                                        <p:cTn id="54" dur="500" fill="hold"/>
                                        <p:tgtEl>
                                          <p:spTgt spid="38"/>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6" presetClass="entr" presetSubtype="16" fill="hold" nodeType="clickEffect">
                                  <p:stCondLst>
                                    <p:cond delay="0"/>
                                  </p:stCondLst>
                                  <p:childTnLst>
                                    <p:set>
                                      <p:cBhvr>
                                        <p:cTn id="58" dur="1" fill="hold">
                                          <p:stCondLst>
                                            <p:cond delay="0"/>
                                          </p:stCondLst>
                                        </p:cTn>
                                        <p:tgtEl>
                                          <p:spTgt spid="58"/>
                                        </p:tgtEl>
                                        <p:attrNameLst>
                                          <p:attrName>style.visibility</p:attrName>
                                        </p:attrNameLst>
                                      </p:cBhvr>
                                      <p:to>
                                        <p:strVal val="visible"/>
                                      </p:to>
                                    </p:set>
                                    <p:animEffect transition="in" filter="circle(in)">
                                      <p:cBhvr>
                                        <p:cTn id="59" dur="2000"/>
                                        <p:tgtEl>
                                          <p:spTgt spid="58"/>
                                        </p:tgtEl>
                                      </p:cBhvr>
                                    </p:animEffect>
                                  </p:childTnLst>
                                </p:cTn>
                              </p:par>
                            </p:childTnLst>
                          </p:cTn>
                        </p:par>
                      </p:childTnLst>
                    </p:cTn>
                  </p:par>
                  <p:par>
                    <p:cTn id="60" fill="hold">
                      <p:stCondLst>
                        <p:cond delay="indefinite"/>
                      </p:stCondLst>
                      <p:childTnLst>
                        <p:par>
                          <p:cTn id="61" fill="hold">
                            <p:stCondLst>
                              <p:cond delay="0"/>
                            </p:stCondLst>
                            <p:childTnLst>
                              <p:par>
                                <p:cTn id="62" presetID="2" presetClass="entr" presetSubtype="2" fill="hold" grpId="0" nodeType="clickEffect">
                                  <p:stCondLst>
                                    <p:cond delay="0"/>
                                  </p:stCondLst>
                                  <p:childTnLst>
                                    <p:set>
                                      <p:cBhvr>
                                        <p:cTn id="63" dur="1" fill="hold">
                                          <p:stCondLst>
                                            <p:cond delay="0"/>
                                          </p:stCondLst>
                                        </p:cTn>
                                        <p:tgtEl>
                                          <p:spTgt spid="24"/>
                                        </p:tgtEl>
                                        <p:attrNameLst>
                                          <p:attrName>style.visibility</p:attrName>
                                        </p:attrNameLst>
                                      </p:cBhvr>
                                      <p:to>
                                        <p:strVal val="visible"/>
                                      </p:to>
                                    </p:set>
                                    <p:anim calcmode="lin" valueType="num">
                                      <p:cBhvr additive="base">
                                        <p:cTn id="64" dur="500" fill="hold"/>
                                        <p:tgtEl>
                                          <p:spTgt spid="24"/>
                                        </p:tgtEl>
                                        <p:attrNameLst>
                                          <p:attrName>ppt_x</p:attrName>
                                        </p:attrNameLst>
                                      </p:cBhvr>
                                      <p:tavLst>
                                        <p:tav tm="0">
                                          <p:val>
                                            <p:strVal val="1+#ppt_w/2"/>
                                          </p:val>
                                        </p:tav>
                                        <p:tav tm="100000">
                                          <p:val>
                                            <p:strVal val="#ppt_x"/>
                                          </p:val>
                                        </p:tav>
                                      </p:tavLst>
                                    </p:anim>
                                    <p:anim calcmode="lin" valueType="num">
                                      <p:cBhvr additive="base">
                                        <p:cTn id="65" dur="500" fill="hold"/>
                                        <p:tgtEl>
                                          <p:spTgt spid="24"/>
                                        </p:tgtEl>
                                        <p:attrNameLst>
                                          <p:attrName>ppt_y</p:attrName>
                                        </p:attrNameLst>
                                      </p:cBhvr>
                                      <p:tavLst>
                                        <p:tav tm="0">
                                          <p:val>
                                            <p:strVal val="#ppt_y"/>
                                          </p:val>
                                        </p:tav>
                                        <p:tav tm="100000">
                                          <p:val>
                                            <p:strVal val="#ppt_y"/>
                                          </p:val>
                                        </p:tav>
                                      </p:tavLst>
                                    </p:anim>
                                  </p:childTnLst>
                                </p:cTn>
                              </p:par>
                              <p:par>
                                <p:cTn id="66" presetID="2" presetClass="entr" presetSubtype="2" fill="hold" grpId="0" nodeType="withEffect">
                                  <p:stCondLst>
                                    <p:cond delay="0"/>
                                  </p:stCondLst>
                                  <p:childTnLst>
                                    <p:set>
                                      <p:cBhvr>
                                        <p:cTn id="67" dur="1" fill="hold">
                                          <p:stCondLst>
                                            <p:cond delay="0"/>
                                          </p:stCondLst>
                                        </p:cTn>
                                        <p:tgtEl>
                                          <p:spTgt spid="39"/>
                                        </p:tgtEl>
                                        <p:attrNameLst>
                                          <p:attrName>style.visibility</p:attrName>
                                        </p:attrNameLst>
                                      </p:cBhvr>
                                      <p:to>
                                        <p:strVal val="visible"/>
                                      </p:to>
                                    </p:set>
                                    <p:anim calcmode="lin" valueType="num">
                                      <p:cBhvr additive="base">
                                        <p:cTn id="68" dur="500" fill="hold"/>
                                        <p:tgtEl>
                                          <p:spTgt spid="39"/>
                                        </p:tgtEl>
                                        <p:attrNameLst>
                                          <p:attrName>ppt_x</p:attrName>
                                        </p:attrNameLst>
                                      </p:cBhvr>
                                      <p:tavLst>
                                        <p:tav tm="0">
                                          <p:val>
                                            <p:strVal val="1+#ppt_w/2"/>
                                          </p:val>
                                        </p:tav>
                                        <p:tav tm="100000">
                                          <p:val>
                                            <p:strVal val="#ppt_x"/>
                                          </p:val>
                                        </p:tav>
                                      </p:tavLst>
                                    </p:anim>
                                    <p:anim calcmode="lin" valueType="num">
                                      <p:cBhvr additive="base">
                                        <p:cTn id="69" dur="500" fill="hold"/>
                                        <p:tgtEl>
                                          <p:spTgt spid="39"/>
                                        </p:tgtEl>
                                        <p:attrNameLst>
                                          <p:attrName>ppt_y</p:attrName>
                                        </p:attrNameLst>
                                      </p:cBhvr>
                                      <p:tavLst>
                                        <p:tav tm="0">
                                          <p:val>
                                            <p:strVal val="#ppt_y"/>
                                          </p:val>
                                        </p:tav>
                                        <p:tav tm="100000">
                                          <p:val>
                                            <p:strVal val="#ppt_y"/>
                                          </p:val>
                                        </p:tav>
                                      </p:tavLst>
                                    </p:anim>
                                  </p:childTnLst>
                                </p:cTn>
                              </p:par>
                              <p:par>
                                <p:cTn id="70" presetID="2" presetClass="entr" presetSubtype="2" fill="hold" grpId="0" nodeType="withEffect">
                                  <p:stCondLst>
                                    <p:cond delay="0"/>
                                  </p:stCondLst>
                                  <p:childTnLst>
                                    <p:set>
                                      <p:cBhvr>
                                        <p:cTn id="71" dur="1" fill="hold">
                                          <p:stCondLst>
                                            <p:cond delay="0"/>
                                          </p:stCondLst>
                                        </p:cTn>
                                        <p:tgtEl>
                                          <p:spTgt spid="43"/>
                                        </p:tgtEl>
                                        <p:attrNameLst>
                                          <p:attrName>style.visibility</p:attrName>
                                        </p:attrNameLst>
                                      </p:cBhvr>
                                      <p:to>
                                        <p:strVal val="visible"/>
                                      </p:to>
                                    </p:set>
                                    <p:anim calcmode="lin" valueType="num">
                                      <p:cBhvr additive="base">
                                        <p:cTn id="72" dur="500" fill="hold"/>
                                        <p:tgtEl>
                                          <p:spTgt spid="43"/>
                                        </p:tgtEl>
                                        <p:attrNameLst>
                                          <p:attrName>ppt_x</p:attrName>
                                        </p:attrNameLst>
                                      </p:cBhvr>
                                      <p:tavLst>
                                        <p:tav tm="0">
                                          <p:val>
                                            <p:strVal val="1+#ppt_w/2"/>
                                          </p:val>
                                        </p:tav>
                                        <p:tav tm="100000">
                                          <p:val>
                                            <p:strVal val="#ppt_x"/>
                                          </p:val>
                                        </p:tav>
                                      </p:tavLst>
                                    </p:anim>
                                    <p:anim calcmode="lin" valueType="num">
                                      <p:cBhvr additive="base">
                                        <p:cTn id="73" dur="500" fill="hold"/>
                                        <p:tgtEl>
                                          <p:spTgt spid="43"/>
                                        </p:tgtEl>
                                        <p:attrNameLst>
                                          <p:attrName>ppt_y</p:attrName>
                                        </p:attrNameLst>
                                      </p:cBhvr>
                                      <p:tavLst>
                                        <p:tav tm="0">
                                          <p:val>
                                            <p:strVal val="#ppt_y"/>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2" fill="hold" grpId="0" nodeType="clickEffect">
                                  <p:stCondLst>
                                    <p:cond delay="0"/>
                                  </p:stCondLst>
                                  <p:childTnLst>
                                    <p:set>
                                      <p:cBhvr>
                                        <p:cTn id="77" dur="1" fill="hold">
                                          <p:stCondLst>
                                            <p:cond delay="0"/>
                                          </p:stCondLst>
                                        </p:cTn>
                                        <p:tgtEl>
                                          <p:spTgt spid="25"/>
                                        </p:tgtEl>
                                        <p:attrNameLst>
                                          <p:attrName>style.visibility</p:attrName>
                                        </p:attrNameLst>
                                      </p:cBhvr>
                                      <p:to>
                                        <p:strVal val="visible"/>
                                      </p:to>
                                    </p:set>
                                    <p:anim calcmode="lin" valueType="num">
                                      <p:cBhvr additive="base">
                                        <p:cTn id="78" dur="500" fill="hold"/>
                                        <p:tgtEl>
                                          <p:spTgt spid="25"/>
                                        </p:tgtEl>
                                        <p:attrNameLst>
                                          <p:attrName>ppt_x</p:attrName>
                                        </p:attrNameLst>
                                      </p:cBhvr>
                                      <p:tavLst>
                                        <p:tav tm="0">
                                          <p:val>
                                            <p:strVal val="1+#ppt_w/2"/>
                                          </p:val>
                                        </p:tav>
                                        <p:tav tm="100000">
                                          <p:val>
                                            <p:strVal val="#ppt_x"/>
                                          </p:val>
                                        </p:tav>
                                      </p:tavLst>
                                    </p:anim>
                                    <p:anim calcmode="lin" valueType="num">
                                      <p:cBhvr additive="base">
                                        <p:cTn id="79" dur="500" fill="hold"/>
                                        <p:tgtEl>
                                          <p:spTgt spid="25"/>
                                        </p:tgtEl>
                                        <p:attrNameLst>
                                          <p:attrName>ppt_y</p:attrName>
                                        </p:attrNameLst>
                                      </p:cBhvr>
                                      <p:tavLst>
                                        <p:tav tm="0">
                                          <p:val>
                                            <p:strVal val="#ppt_y"/>
                                          </p:val>
                                        </p:tav>
                                        <p:tav tm="100000">
                                          <p:val>
                                            <p:strVal val="#ppt_y"/>
                                          </p:val>
                                        </p:tav>
                                      </p:tavLst>
                                    </p:anim>
                                  </p:childTnLst>
                                </p:cTn>
                              </p:par>
                              <p:par>
                                <p:cTn id="80" presetID="2" presetClass="entr" presetSubtype="2" fill="hold" grpId="0" nodeType="withEffect">
                                  <p:stCondLst>
                                    <p:cond delay="0"/>
                                  </p:stCondLst>
                                  <p:childTnLst>
                                    <p:set>
                                      <p:cBhvr>
                                        <p:cTn id="81" dur="1" fill="hold">
                                          <p:stCondLst>
                                            <p:cond delay="0"/>
                                          </p:stCondLst>
                                        </p:cTn>
                                        <p:tgtEl>
                                          <p:spTgt spid="44"/>
                                        </p:tgtEl>
                                        <p:attrNameLst>
                                          <p:attrName>style.visibility</p:attrName>
                                        </p:attrNameLst>
                                      </p:cBhvr>
                                      <p:to>
                                        <p:strVal val="visible"/>
                                      </p:to>
                                    </p:set>
                                    <p:anim calcmode="lin" valueType="num">
                                      <p:cBhvr additive="base">
                                        <p:cTn id="82" dur="500" fill="hold"/>
                                        <p:tgtEl>
                                          <p:spTgt spid="44"/>
                                        </p:tgtEl>
                                        <p:attrNameLst>
                                          <p:attrName>ppt_x</p:attrName>
                                        </p:attrNameLst>
                                      </p:cBhvr>
                                      <p:tavLst>
                                        <p:tav tm="0">
                                          <p:val>
                                            <p:strVal val="1+#ppt_w/2"/>
                                          </p:val>
                                        </p:tav>
                                        <p:tav tm="100000">
                                          <p:val>
                                            <p:strVal val="#ppt_x"/>
                                          </p:val>
                                        </p:tav>
                                      </p:tavLst>
                                    </p:anim>
                                    <p:anim calcmode="lin" valueType="num">
                                      <p:cBhvr additive="base">
                                        <p:cTn id="83" dur="500" fill="hold"/>
                                        <p:tgtEl>
                                          <p:spTgt spid="44"/>
                                        </p:tgtEl>
                                        <p:attrNameLst>
                                          <p:attrName>ppt_y</p:attrName>
                                        </p:attrNameLst>
                                      </p:cBhvr>
                                      <p:tavLst>
                                        <p:tav tm="0">
                                          <p:val>
                                            <p:strVal val="#ppt_y"/>
                                          </p:val>
                                        </p:tav>
                                        <p:tav tm="100000">
                                          <p:val>
                                            <p:strVal val="#ppt_y"/>
                                          </p:val>
                                        </p:tav>
                                      </p:tavLst>
                                    </p:anim>
                                  </p:childTnLst>
                                </p:cTn>
                              </p:par>
                              <p:par>
                                <p:cTn id="84" presetID="2" presetClass="entr" presetSubtype="2" fill="hold" grpId="0" nodeType="withEffect">
                                  <p:stCondLst>
                                    <p:cond delay="0"/>
                                  </p:stCondLst>
                                  <p:childTnLst>
                                    <p:set>
                                      <p:cBhvr>
                                        <p:cTn id="85" dur="1" fill="hold">
                                          <p:stCondLst>
                                            <p:cond delay="0"/>
                                          </p:stCondLst>
                                        </p:cTn>
                                        <p:tgtEl>
                                          <p:spTgt spid="40"/>
                                        </p:tgtEl>
                                        <p:attrNameLst>
                                          <p:attrName>style.visibility</p:attrName>
                                        </p:attrNameLst>
                                      </p:cBhvr>
                                      <p:to>
                                        <p:strVal val="visible"/>
                                      </p:to>
                                    </p:set>
                                    <p:anim calcmode="lin" valueType="num">
                                      <p:cBhvr additive="base">
                                        <p:cTn id="86" dur="500" fill="hold"/>
                                        <p:tgtEl>
                                          <p:spTgt spid="40"/>
                                        </p:tgtEl>
                                        <p:attrNameLst>
                                          <p:attrName>ppt_x</p:attrName>
                                        </p:attrNameLst>
                                      </p:cBhvr>
                                      <p:tavLst>
                                        <p:tav tm="0">
                                          <p:val>
                                            <p:strVal val="1+#ppt_w/2"/>
                                          </p:val>
                                        </p:tav>
                                        <p:tav tm="100000">
                                          <p:val>
                                            <p:strVal val="#ppt_x"/>
                                          </p:val>
                                        </p:tav>
                                      </p:tavLst>
                                    </p:anim>
                                    <p:anim calcmode="lin" valueType="num">
                                      <p:cBhvr additive="base">
                                        <p:cTn id="87" dur="500" fill="hold"/>
                                        <p:tgtEl>
                                          <p:spTgt spid="40"/>
                                        </p:tgtEl>
                                        <p:attrNameLst>
                                          <p:attrName>ppt_y</p:attrName>
                                        </p:attrNameLst>
                                      </p:cBhvr>
                                      <p:tavLst>
                                        <p:tav tm="0">
                                          <p:val>
                                            <p:strVal val="#ppt_y"/>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6" presetClass="entr" presetSubtype="16" fill="hold" grpId="0" nodeType="clickEffect">
                                  <p:stCondLst>
                                    <p:cond delay="0"/>
                                  </p:stCondLst>
                                  <p:childTnLst>
                                    <p:set>
                                      <p:cBhvr>
                                        <p:cTn id="91" dur="1" fill="hold">
                                          <p:stCondLst>
                                            <p:cond delay="0"/>
                                          </p:stCondLst>
                                        </p:cTn>
                                        <p:tgtEl>
                                          <p:spTgt spid="34"/>
                                        </p:tgtEl>
                                        <p:attrNameLst>
                                          <p:attrName>style.visibility</p:attrName>
                                        </p:attrNameLst>
                                      </p:cBhvr>
                                      <p:to>
                                        <p:strVal val="visible"/>
                                      </p:to>
                                    </p:set>
                                    <p:animEffect transition="in" filter="circle(in)">
                                      <p:cBhvr>
                                        <p:cTn id="92" dur="2000"/>
                                        <p:tgtEl>
                                          <p:spTgt spid="34"/>
                                        </p:tgtEl>
                                      </p:cBhvr>
                                    </p:animEffect>
                                  </p:childTnLst>
                                </p:cTn>
                              </p:par>
                              <p:par>
                                <p:cTn id="93" presetID="6" presetClass="entr" presetSubtype="16" fill="hold" grpId="0" nodeType="withEffect">
                                  <p:stCondLst>
                                    <p:cond delay="0"/>
                                  </p:stCondLst>
                                  <p:childTnLst>
                                    <p:set>
                                      <p:cBhvr>
                                        <p:cTn id="94" dur="1" fill="hold">
                                          <p:stCondLst>
                                            <p:cond delay="0"/>
                                          </p:stCondLst>
                                        </p:cTn>
                                        <p:tgtEl>
                                          <p:spTgt spid="29"/>
                                        </p:tgtEl>
                                        <p:attrNameLst>
                                          <p:attrName>style.visibility</p:attrName>
                                        </p:attrNameLst>
                                      </p:cBhvr>
                                      <p:to>
                                        <p:strVal val="visible"/>
                                      </p:to>
                                    </p:set>
                                    <p:animEffect transition="in" filter="circle(in)">
                                      <p:cBhvr>
                                        <p:cTn id="95" dur="2000"/>
                                        <p:tgtEl>
                                          <p:spTgt spid="29"/>
                                        </p:tgtEl>
                                      </p:cBhvr>
                                    </p:animEffect>
                                  </p:childTnLst>
                                </p:cTn>
                              </p:par>
                              <p:par>
                                <p:cTn id="96" presetID="6" presetClass="entr" presetSubtype="16" fill="hold" nodeType="withEffect">
                                  <p:stCondLst>
                                    <p:cond delay="0"/>
                                  </p:stCondLst>
                                  <p:childTnLst>
                                    <p:set>
                                      <p:cBhvr>
                                        <p:cTn id="97" dur="1" fill="hold">
                                          <p:stCondLst>
                                            <p:cond delay="0"/>
                                          </p:stCondLst>
                                        </p:cTn>
                                        <p:tgtEl>
                                          <p:spTgt spid="57"/>
                                        </p:tgtEl>
                                        <p:attrNameLst>
                                          <p:attrName>style.visibility</p:attrName>
                                        </p:attrNameLst>
                                      </p:cBhvr>
                                      <p:to>
                                        <p:strVal val="visible"/>
                                      </p:to>
                                    </p:set>
                                    <p:animEffect transition="in" filter="circle(in)">
                                      <p:cBhvr>
                                        <p:cTn id="98" dur="20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28" grpId="0" animBg="1"/>
      <p:bldP spid="38" grpId="0" animBg="1"/>
      <p:bldP spid="39" grpId="0" animBg="1"/>
      <p:bldP spid="40" grpId="0" animBg="1"/>
      <p:bldP spid="27" grpId="0" animBg="1"/>
      <p:bldP spid="17" grpId="0"/>
      <p:bldP spid="21" grpId="0"/>
      <p:bldP spid="30" grpId="0"/>
      <p:bldP spid="41" grpId="0" animBg="1"/>
      <p:bldP spid="29" grpId="0" animBg="1"/>
      <p:bldP spid="22" grpId="0"/>
      <p:bldP spid="23" grpId="0"/>
      <p:bldP spid="31" grpId="0"/>
      <p:bldP spid="42" grpId="0" animBg="1"/>
      <p:bldP spid="24" grpId="0"/>
      <p:bldP spid="43" grpId="0" animBg="1"/>
      <p:bldP spid="25" grpId="0"/>
      <p:bldP spid="4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ymbol zastępczy zawartości 6">
            <a:extLst>
              <a:ext uri="{FF2B5EF4-FFF2-40B4-BE49-F238E27FC236}">
                <a16:creationId xmlns:a16="http://schemas.microsoft.com/office/drawing/2014/main" id="{CEA63702-8412-3A46-9D8A-BFA5167426D2}"/>
              </a:ext>
            </a:extLst>
          </p:cNvPr>
          <p:cNvGraphicFramePr>
            <a:graphicFrameLocks/>
          </p:cNvGraphicFramePr>
          <p:nvPr>
            <p:extLst>
              <p:ext uri="{D42A27DB-BD31-4B8C-83A1-F6EECF244321}">
                <p14:modId xmlns:p14="http://schemas.microsoft.com/office/powerpoint/2010/main" val="2288500287"/>
              </p:ext>
            </p:extLst>
          </p:nvPr>
        </p:nvGraphicFramePr>
        <p:xfrm>
          <a:off x="302896" y="1427281"/>
          <a:ext cx="5422044" cy="5125170"/>
        </p:xfrm>
        <a:graphic>
          <a:graphicData uri="http://schemas.openxmlformats.org/drawingml/2006/chart">
            <c:chart xmlns:c="http://schemas.openxmlformats.org/drawingml/2006/chart" xmlns:r="http://schemas.openxmlformats.org/officeDocument/2006/relationships" r:id="rId2"/>
          </a:graphicData>
        </a:graphic>
      </p:graphicFrame>
      <p:sp>
        <p:nvSpPr>
          <p:cNvPr id="6" name="pole tekstowe 5">
            <a:extLst>
              <a:ext uri="{FF2B5EF4-FFF2-40B4-BE49-F238E27FC236}">
                <a16:creationId xmlns:a16="http://schemas.microsoft.com/office/drawing/2014/main" id="{B61C6D8D-256B-0449-8708-7B94CF891419}"/>
              </a:ext>
            </a:extLst>
          </p:cNvPr>
          <p:cNvSpPr txBox="1"/>
          <p:nvPr/>
        </p:nvSpPr>
        <p:spPr>
          <a:xfrm>
            <a:off x="302895" y="1321263"/>
            <a:ext cx="6197680" cy="584775"/>
          </a:xfrm>
          <a:prstGeom prst="rect">
            <a:avLst/>
          </a:prstGeom>
          <a:noFill/>
        </p:spPr>
        <p:txBody>
          <a:bodyPr wrap="square" lIns="0" rtlCol="0">
            <a:spAutoFit/>
          </a:bodyPr>
          <a:lstStyle/>
          <a:p>
            <a:pPr algn="ctr"/>
            <a:r>
              <a:rPr lang="pl-PL" sz="1600" dirty="0">
                <a:solidFill>
                  <a:srgbClr val="1E5364"/>
                </a:solidFill>
                <a:latin typeface="Blogger Sans" panose="02000506030000020004" pitchFamily="50" charset="0"/>
                <a:ea typeface="Blogger Sans" panose="02000506030000020004" pitchFamily="50" charset="0"/>
              </a:rPr>
              <a:t>Proszę z tych pomysłów na nowy program dotyczący polityki ochrony zdrowia wybrać jeden, który jest dla Pana/Pani najbardziej atrakcyjny?</a:t>
            </a:r>
          </a:p>
        </p:txBody>
      </p:sp>
      <p:sp>
        <p:nvSpPr>
          <p:cNvPr id="9" name="pole tekstowe 8">
            <a:extLst>
              <a:ext uri="{FF2B5EF4-FFF2-40B4-BE49-F238E27FC236}">
                <a16:creationId xmlns:a16="http://schemas.microsoft.com/office/drawing/2014/main" id="{873D944A-9C21-4BF6-ACDA-9D567406A5ED}"/>
              </a:ext>
            </a:extLst>
          </p:cNvPr>
          <p:cNvSpPr txBox="1"/>
          <p:nvPr/>
        </p:nvSpPr>
        <p:spPr>
          <a:xfrm>
            <a:off x="169057" y="6540027"/>
            <a:ext cx="631893" cy="253916"/>
          </a:xfrm>
          <a:prstGeom prst="rect">
            <a:avLst/>
          </a:prstGeom>
          <a:noFill/>
        </p:spPr>
        <p:txBody>
          <a:bodyPr wrap="square" rtlCol="0">
            <a:spAutoFit/>
          </a:bodyPr>
          <a:lstStyle/>
          <a:p>
            <a:r>
              <a:rPr lang="pl-PL" sz="1050" dirty="0">
                <a:solidFill>
                  <a:srgbClr val="1E5364"/>
                </a:solidFill>
                <a:latin typeface="Blogger Sans" panose="02000506030000020004" pitchFamily="50" charset="0"/>
                <a:ea typeface="Blogger Sans" panose="02000506030000020004" pitchFamily="50" charset="0"/>
              </a:rPr>
              <a:t>N=1003</a:t>
            </a:r>
          </a:p>
        </p:txBody>
      </p:sp>
      <p:sp>
        <p:nvSpPr>
          <p:cNvPr id="10" name="pole tekstowe 9">
            <a:extLst>
              <a:ext uri="{FF2B5EF4-FFF2-40B4-BE49-F238E27FC236}">
                <a16:creationId xmlns:a16="http://schemas.microsoft.com/office/drawing/2014/main" id="{26002DB1-F489-466A-9773-BA21E74CD5FB}"/>
              </a:ext>
            </a:extLst>
          </p:cNvPr>
          <p:cNvSpPr txBox="1"/>
          <p:nvPr/>
        </p:nvSpPr>
        <p:spPr>
          <a:xfrm>
            <a:off x="277735" y="668089"/>
            <a:ext cx="1089441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Odcinek 1 - </a:t>
            </a:r>
            <a:r>
              <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Pakiet badań profilaktycznych – nacisk w komunikacji na „walkę z rakiem”</a:t>
            </a:r>
          </a:p>
        </p:txBody>
      </p:sp>
      <p:graphicFrame>
        <p:nvGraphicFramePr>
          <p:cNvPr id="11" name="Symbol zastępczy zawartości 6">
            <a:extLst>
              <a:ext uri="{FF2B5EF4-FFF2-40B4-BE49-F238E27FC236}">
                <a16:creationId xmlns:a16="http://schemas.microsoft.com/office/drawing/2014/main" id="{616B7115-0225-4D94-B9CB-C261DA63D244}"/>
              </a:ext>
            </a:extLst>
          </p:cNvPr>
          <p:cNvGraphicFramePr>
            <a:graphicFrameLocks/>
          </p:cNvGraphicFramePr>
          <p:nvPr>
            <p:extLst>
              <p:ext uri="{D42A27DB-BD31-4B8C-83A1-F6EECF244321}">
                <p14:modId xmlns:p14="http://schemas.microsoft.com/office/powerpoint/2010/main" val="467187426"/>
              </p:ext>
            </p:extLst>
          </p:nvPr>
        </p:nvGraphicFramePr>
        <p:xfrm>
          <a:off x="6295682" y="1613650"/>
          <a:ext cx="5593422" cy="4599746"/>
        </p:xfrm>
        <a:graphic>
          <a:graphicData uri="http://schemas.openxmlformats.org/drawingml/2006/chart">
            <c:chart xmlns:c="http://schemas.openxmlformats.org/drawingml/2006/chart" xmlns:r="http://schemas.openxmlformats.org/officeDocument/2006/relationships" r:id="rId3"/>
          </a:graphicData>
        </a:graphic>
      </p:graphicFrame>
      <p:sp>
        <p:nvSpPr>
          <p:cNvPr id="12" name="pole tekstowe 11">
            <a:extLst>
              <a:ext uri="{FF2B5EF4-FFF2-40B4-BE49-F238E27FC236}">
                <a16:creationId xmlns:a16="http://schemas.microsoft.com/office/drawing/2014/main" id="{D5241A8D-9A45-4912-B219-8F0D0FE374D0}"/>
              </a:ext>
            </a:extLst>
          </p:cNvPr>
          <p:cNvSpPr txBox="1"/>
          <p:nvPr/>
        </p:nvSpPr>
        <p:spPr>
          <a:xfrm>
            <a:off x="6398129" y="1321263"/>
            <a:ext cx="5593422" cy="830997"/>
          </a:xfrm>
          <a:prstGeom prst="rect">
            <a:avLst/>
          </a:prstGeom>
          <a:noFill/>
        </p:spPr>
        <p:txBody>
          <a:bodyPr wrap="square" lIns="0" rtlCol="0">
            <a:spAutoFit/>
          </a:bodyPr>
          <a:lstStyle/>
          <a:p>
            <a:pPr lvl="0" algn="ctr"/>
            <a:r>
              <a:rPr lang="pl-PL" sz="1600" dirty="0">
                <a:solidFill>
                  <a:srgbClr val="1E5364"/>
                </a:solidFill>
                <a:latin typeface="Blogger Sans" panose="02000506030000020004" pitchFamily="50" charset="0"/>
                <a:ea typeface="Blogger Sans" panose="02000506030000020004" pitchFamily="50" charset="0"/>
              </a:rPr>
              <a:t>Czy gdyby w Pana/i mieście zorganizowano program badań pilotażowych dotyczący chorób nowotworowych, to był(a)byś zainteresowana uczestniczeniem w nich?</a:t>
            </a:r>
          </a:p>
        </p:txBody>
      </p:sp>
      <p:sp>
        <p:nvSpPr>
          <p:cNvPr id="13" name="Rectangle 8">
            <a:extLst>
              <a:ext uri="{FF2B5EF4-FFF2-40B4-BE49-F238E27FC236}">
                <a16:creationId xmlns:a16="http://schemas.microsoft.com/office/drawing/2014/main" id="{F3BBA209-A368-4A9E-A8DA-F00D05ABA988}"/>
              </a:ext>
            </a:extLst>
          </p:cNvPr>
          <p:cNvSpPr>
            <a:spLocks noChangeArrowheads="1"/>
          </p:cNvSpPr>
          <p:nvPr/>
        </p:nvSpPr>
        <p:spPr bwMode="auto">
          <a:xfrm>
            <a:off x="9472612" y="0"/>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4"/>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2489712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ole tekstowe 9">
            <a:extLst>
              <a:ext uri="{FF2B5EF4-FFF2-40B4-BE49-F238E27FC236}">
                <a16:creationId xmlns:a16="http://schemas.microsoft.com/office/drawing/2014/main" id="{26002DB1-F489-466A-9773-BA21E74CD5FB}"/>
              </a:ext>
            </a:extLst>
          </p:cNvPr>
          <p:cNvSpPr txBox="1"/>
          <p:nvPr/>
        </p:nvSpPr>
        <p:spPr>
          <a:xfrm>
            <a:off x="541891" y="355846"/>
            <a:ext cx="1089441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i="1" dirty="0">
                <a:solidFill>
                  <a:srgbClr val="002060"/>
                </a:solidFill>
                <a:latin typeface="Arial" panose="020B0604020202020204" pitchFamily="34" charset="0"/>
                <a:cs typeface="Arial" panose="020B0604020202020204" pitchFamily="34" charset="0"/>
              </a:rPr>
              <a:t>Odcinek 2 – Polska buduje się (100 obwodnic) </a:t>
            </a:r>
            <a:endParaRPr kumimoji="0" lang="pl-PL" sz="2000" b="1"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2" name="Prostokąt 1">
            <a:extLst>
              <a:ext uri="{FF2B5EF4-FFF2-40B4-BE49-F238E27FC236}">
                <a16:creationId xmlns:a16="http://schemas.microsoft.com/office/drawing/2014/main" id="{4DF76A44-9598-4D97-937E-BEA7B97AB171}"/>
              </a:ext>
            </a:extLst>
          </p:cNvPr>
          <p:cNvSpPr/>
          <p:nvPr/>
        </p:nvSpPr>
        <p:spPr>
          <a:xfrm>
            <a:off x="485003" y="1146842"/>
            <a:ext cx="10650376" cy="5632311"/>
          </a:xfrm>
          <a:prstGeom prst="rect">
            <a:avLst/>
          </a:prstGeom>
        </p:spPr>
        <p:txBody>
          <a:bodyPr wrap="square">
            <a:spAutoFit/>
          </a:bodyPr>
          <a:lstStyle/>
          <a:p>
            <a:r>
              <a:rPr lang="pl-PL" dirty="0">
                <a:solidFill>
                  <a:srgbClr val="222222"/>
                </a:solidFill>
                <a:latin typeface="Arial" panose="020B0604020202020204" pitchFamily="34" charset="0"/>
                <a:cs typeface="Arial" panose="020B0604020202020204" pitchFamily="34" charset="0"/>
              </a:rPr>
              <a:t>Celem jest realizacja obietnicy wyborczej „budowy 100 obwodnic”. Pokazujemy, że kierujemy ofensywę do mieszkańców miast. Główne zagrożenia: długość procesu inwestycyjnego (za wszelką cenę musimy mieć w 2023 roku co najmniej 50 obwodnic w budowie); zidentyfikowana w badaniach jakościowych mała wiarygodność programu.</a:t>
            </a:r>
          </a:p>
          <a:p>
            <a:endParaRPr lang="pl-PL" dirty="0">
              <a:solidFill>
                <a:srgbClr val="222222"/>
              </a:solidFill>
              <a:latin typeface="Arial" panose="020B0604020202020204" pitchFamily="34" charset="0"/>
              <a:cs typeface="Arial" panose="020B0604020202020204" pitchFamily="34" charset="0"/>
            </a:endParaRPr>
          </a:p>
          <a:p>
            <a:r>
              <a:rPr lang="pl-PL" b="1" dirty="0">
                <a:solidFill>
                  <a:srgbClr val="222222"/>
                </a:solidFill>
                <a:latin typeface="Arial" panose="020B0604020202020204" pitchFamily="34" charset="0"/>
                <a:cs typeface="Arial" panose="020B0604020202020204" pitchFamily="34" charset="0"/>
              </a:rPr>
              <a:t>Podstawowe parametry programu</a:t>
            </a:r>
          </a:p>
          <a:p>
            <a:pPr marL="342900" indent="-342900">
              <a:buAutoNum type="arabicParenR"/>
            </a:pPr>
            <a:r>
              <a:rPr lang="pl-PL" dirty="0">
                <a:solidFill>
                  <a:srgbClr val="222222"/>
                </a:solidFill>
                <a:latin typeface="Arial" panose="020B0604020202020204" pitchFamily="34" charset="0"/>
                <a:cs typeface="Arial" panose="020B0604020202020204" pitchFamily="34" charset="0"/>
              </a:rPr>
              <a:t>"Polska buduje się" (podsumowujemy wcześniejsze inwestycje; prawie 500 km dróg oddanych w 2019 roku; event np. w Częstochowie)</a:t>
            </a:r>
          </a:p>
          <a:p>
            <a:endParaRPr lang="pl-PL" b="0" i="0" dirty="0">
              <a:solidFill>
                <a:srgbClr val="222222"/>
              </a:solidFill>
              <a:effectLst/>
              <a:latin typeface="Arial" panose="020B0604020202020204" pitchFamily="34" charset="0"/>
              <a:cs typeface="Arial" panose="020B0604020202020204" pitchFamily="34" charset="0"/>
            </a:endParaRPr>
          </a:p>
          <a:p>
            <a:r>
              <a:rPr lang="pl-PL" dirty="0">
                <a:solidFill>
                  <a:srgbClr val="222222"/>
                </a:solidFill>
                <a:latin typeface="Arial" panose="020B0604020202020204" pitchFamily="34" charset="0"/>
                <a:cs typeface="Arial" panose="020B0604020202020204" pitchFamily="34" charset="0"/>
              </a:rPr>
              <a:t>2) Pokazujemy mapę z obwodnicami i wyjaśniamy, że w 2020 roku dla 15 spośród nich będzie ogłoszony przetarg i sukcesywnie po 15-20 lokalizacji w kolejnych latach (na mapie będzie 100 obwodnic, ale unikajmy podkreślania tej liczby; plus mówimy o liście rezerwowej - tak by mieszkańcy innych miast mieli poczucie, że jest jeszcze szansa na uczestnictwo w programie)</a:t>
            </a:r>
          </a:p>
          <a:p>
            <a:endParaRPr lang="pl-PL" dirty="0">
              <a:solidFill>
                <a:srgbClr val="222222"/>
              </a:solidFill>
              <a:latin typeface="Arial" panose="020B0604020202020204" pitchFamily="34" charset="0"/>
              <a:cs typeface="Arial" panose="020B0604020202020204" pitchFamily="34" charset="0"/>
            </a:endParaRPr>
          </a:p>
          <a:p>
            <a:r>
              <a:rPr lang="pl-PL" dirty="0">
                <a:solidFill>
                  <a:srgbClr val="222222"/>
                </a:solidFill>
                <a:latin typeface="Arial" panose="020B0604020202020204" pitchFamily="34" charset="0"/>
                <a:cs typeface="Arial" panose="020B0604020202020204" pitchFamily="34" charset="0"/>
              </a:rPr>
              <a:t>3) Ponadto, wskazujemy, że w ciągu dróg wojewódzkich także będą budowane obwodnice - zapowiadamy projekt ustawy i przetargi (około 15 rocznie - tak by w sumie do 2023 przeprowadzono przetargi dla 100 obwodnic w ciągu dróg krajowych i wojewódzkich) </a:t>
            </a:r>
          </a:p>
          <a:p>
            <a:endParaRPr lang="pl-PL" b="0" i="0" dirty="0">
              <a:solidFill>
                <a:srgbClr val="222222"/>
              </a:solidFill>
              <a:effectLst/>
              <a:latin typeface="Arial" panose="020B0604020202020204" pitchFamily="34" charset="0"/>
              <a:cs typeface="Arial" panose="020B0604020202020204" pitchFamily="34" charset="0"/>
            </a:endParaRPr>
          </a:p>
          <a:p>
            <a:r>
              <a:rPr lang="pl-PL" dirty="0">
                <a:solidFill>
                  <a:srgbClr val="222222"/>
                </a:solidFill>
                <a:latin typeface="Arial" panose="020B0604020202020204" pitchFamily="34" charset="0"/>
                <a:cs typeface="Arial" panose="020B0604020202020204" pitchFamily="34" charset="0"/>
              </a:rPr>
              <a:t>4) Mówimy o tym, że pracujemy nad skracaniem procesu inwestycyjnego i na wrzesień zapowiadamy projekty</a:t>
            </a:r>
            <a:endParaRPr lang="pl-PL" b="0" i="0" dirty="0">
              <a:solidFill>
                <a:srgbClr val="222222"/>
              </a:solidFill>
              <a:effectLst/>
              <a:latin typeface="Arial" panose="020B0604020202020204" pitchFamily="34" charset="0"/>
              <a:cs typeface="Arial" panose="020B0604020202020204" pitchFamily="34" charset="0"/>
            </a:endParaRPr>
          </a:p>
        </p:txBody>
      </p:sp>
      <p:sp>
        <p:nvSpPr>
          <p:cNvPr id="13" name="Rectangle 8">
            <a:extLst>
              <a:ext uri="{FF2B5EF4-FFF2-40B4-BE49-F238E27FC236}">
                <a16:creationId xmlns:a16="http://schemas.microsoft.com/office/drawing/2014/main" id="{8F8904F8-4D54-4856-B448-CCD6283A1C2C}"/>
              </a:ext>
            </a:extLst>
          </p:cNvPr>
          <p:cNvSpPr>
            <a:spLocks noChangeArrowheads="1"/>
          </p:cNvSpPr>
          <p:nvPr/>
        </p:nvSpPr>
        <p:spPr bwMode="auto">
          <a:xfrm>
            <a:off x="9472612" y="0"/>
            <a:ext cx="2719388" cy="514350"/>
          </a:xfrm>
          <a:prstGeom prst="rect">
            <a:avLst/>
          </a:prstGeom>
          <a:solidFill>
            <a:srgbClr val="FFCC00"/>
          </a:solidFill>
          <a:ln w="9525">
            <a:solidFill>
              <a:schemeClr val="bg1"/>
            </a:solidFill>
            <a:miter lim="800000"/>
            <a:headEnd/>
            <a:tailEnd/>
          </a:ln>
        </p:spPr>
        <p:txBody>
          <a:bodyPr wrap="none" anchor="ctr"/>
          <a:lstStyle>
            <a:lvl1pPr>
              <a:spcBef>
                <a:spcPct val="20000"/>
              </a:spcBef>
              <a:buSzPct val="80000"/>
              <a:buBlip>
                <a:blip r:embed="rId2"/>
              </a:buBlip>
              <a:defRPr sz="3200">
                <a:solidFill>
                  <a:schemeClr val="tx1"/>
                </a:solidFill>
                <a:latin typeface="Arial" panose="020B0604020202020204" pitchFamily="34" charset="0"/>
              </a:defRPr>
            </a:lvl1pPr>
            <a:lvl2pPr marL="742950" indent="-285750">
              <a:spcBef>
                <a:spcPct val="20000"/>
              </a:spcBef>
              <a:buClr>
                <a:schemeClr va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folHlink"/>
              </a:buClr>
              <a:buSzPct val="65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SzTx/>
              <a:buFontTx/>
              <a:buNone/>
            </a:pPr>
            <a:r>
              <a:rPr lang="pl-PL" altLang="pl-PL" sz="2400" dirty="0">
                <a:latin typeface="Times New Roman" panose="02020603050405020304" pitchFamily="18" charset="0"/>
              </a:rPr>
              <a:t>4. przekaz</a:t>
            </a:r>
            <a:endParaRPr lang="en-US" altLang="pl-PL" sz="2400" dirty="0">
              <a:latin typeface="Times New Roman" panose="02020603050405020304" pitchFamily="18" charset="0"/>
            </a:endParaRPr>
          </a:p>
        </p:txBody>
      </p:sp>
    </p:spTree>
    <p:extLst>
      <p:ext uri="{BB962C8B-B14F-4D97-AF65-F5344CB8AC3E}">
        <p14:creationId xmlns:p14="http://schemas.microsoft.com/office/powerpoint/2010/main" val="2603749576"/>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423</TotalTime>
  <Words>6299</Words>
  <Application>Microsoft Office PowerPoint</Application>
  <PresentationFormat>Panoramiczny</PresentationFormat>
  <Paragraphs>454</Paragraphs>
  <Slides>32</Slides>
  <Notes>1</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32</vt:i4>
      </vt:variant>
    </vt:vector>
  </HeadingPairs>
  <TitlesOfParts>
    <vt:vector size="38" baseType="lpstr">
      <vt:lpstr>Arial</vt:lpstr>
      <vt:lpstr>Blogger Sans</vt:lpstr>
      <vt:lpstr>Calibri</vt:lpstr>
      <vt:lpstr>Calibri Light</vt:lpstr>
      <vt:lpstr>Times New Roman</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Liczba urodzeń żywych w Polsce</vt:lpstr>
      <vt:lpstr> Walczymy ze spadkiem liczby urodzeń, ale miarą skuteczności działań jest współczynnik dzietności ogólnej</vt:lpstr>
      <vt:lpstr>Kluczem poprawy współczynnika dzietności jest koncentracja na pierwszych urodzeniach (spadek o 40 tys.; nie zrekompensuje go wzrost urodzeń w dużych rodzinach 8 tys.; działania służące promowaniu dużej rodziny są skuteczne, ale problemem są pierwsze urodzenia)   </vt:lpstr>
      <vt:lpstr>Stabilna sytuacja mieszkaniowa i zawodowa jako warunek podjęcia decyzji 500+ jako finansowy mechanizm zwiększający poczucie bezpieczeństwa    </vt:lpstr>
      <vt:lpstr>Kluczowe jest zwiększenie możliwości godzenia pracy zawodowej z obowiązkami rodzinnymi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norbert</dc:creator>
  <cp:lastModifiedBy>norbert</cp:lastModifiedBy>
  <cp:revision>39</cp:revision>
  <dcterms:created xsi:type="dcterms:W3CDTF">2020-01-11T09:33:01Z</dcterms:created>
  <dcterms:modified xsi:type="dcterms:W3CDTF">2020-01-11T16:36:07Z</dcterms:modified>
</cp:coreProperties>
</file>