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7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91" r:id="rId13"/>
    <p:sldId id="289" r:id="rId14"/>
    <p:sldId id="292" r:id="rId15"/>
    <p:sldId id="272" r:id="rId16"/>
    <p:sldId id="295" r:id="rId17"/>
    <p:sldId id="294" r:id="rId18"/>
    <p:sldId id="290" r:id="rId19"/>
    <p:sldId id="297" r:id="rId20"/>
    <p:sldId id="298" r:id="rId21"/>
    <p:sldId id="30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09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przychody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KGHM (2019)</c:v>
                </c:pt>
                <c:pt idx="1">
                  <c:v>KRKA (2020)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4-40F4-BACC-029A2A7143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zysk net skons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KGHM (2019)</c:v>
                </c:pt>
                <c:pt idx="1">
                  <c:v>KRKA (2020)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0.32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4-40F4-BACC-029A2A714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908031"/>
        <c:axId val="1942560831"/>
      </c:barChart>
      <c:catAx>
        <c:axId val="172190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2560831"/>
        <c:crosses val="autoZero"/>
        <c:auto val="1"/>
        <c:lblAlgn val="ctr"/>
        <c:lblOffset val="100"/>
        <c:noMultiLvlLbl val="0"/>
      </c:catAx>
      <c:valAx>
        <c:axId val="194256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190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312201-6774-4796-B989-B8D692CF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7467FF-AAE6-4881-BA10-81C4522B9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15FB72-D7DA-4EC5-AC05-F274351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E75ECB-0BF3-46C7-9B78-A508A3E2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9B680E-AA9E-4900-95EB-65EC1ACC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87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9DEC2-38A3-4197-B0E6-9EA152A6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7FBB97-AD84-4AD0-B898-F6E372F52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30621D-52E9-4733-B0AC-0BAB3E5B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940754-B855-40F9-A46F-254AB1B2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A6E749-0036-4D96-8CC0-9629A45D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34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8FA081C-6F63-49B5-9D03-6F9296F51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61793E-386E-496C-9CFE-B62D36A22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3C7BCE-8F49-47BE-B003-1A13F63F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C4CF67-979B-4299-80E4-C43B964E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7BBFD8-9309-4B10-9E99-24C5BFAC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24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938C82-900D-4F8F-9D52-8AB73EA3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E7A02F-6C28-4723-AA1E-0CE0039D9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3DDABE-B0E2-4FD3-81CA-160674A8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CF1AE4-BEBB-4735-85EA-33357B53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6A4B0E-FB61-417D-BF88-EFBD206B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8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69E245-4AC5-4650-B44E-D9B1314E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AA53C7-00C0-4D5C-9A92-7271408D8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672967-394E-40E6-8319-77AFF2D9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70574A-E315-4911-8BCB-630C783C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97A939-6344-4170-888A-E54141B4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4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61CAA-5D74-44E6-9F3F-4C69F9FD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ABDEA-0415-42C7-9A6F-F14ACA85A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BF8471-17C8-4169-9838-82E52FCED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1DA813-D191-491D-B256-8C24FB5B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A2668C-3CEF-4B71-B0CB-9D3B80A2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33371D-91BE-44A3-9637-B0D0D297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20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F45E27-4BD1-4C66-8CE1-DD2C72EF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1A06C5-21BD-4991-ACA8-D7483650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3FF404-C1EE-4E94-AC41-A276C0A19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137849-0D22-4F27-8A88-3A5EB192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6916C84-4B0C-4419-A0EC-DEDE35A38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FEDDB2-50C6-4846-8E12-2F683A60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5FCAF3-C1E5-4F12-A9DC-F27AC9EA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F5924D5-4063-41E5-BC40-35BDB567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4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F05CF-73FF-4111-A562-9D6D677C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1E84B0-D701-42A5-99CC-0E2EEFF8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5D0EDC-6C56-460F-B2C5-8A1BB463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AAD4FF-A9F3-45B7-9EE8-98345BB5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83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D6D479-5183-4E86-8195-FA68A0B8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3D2FD5-2CFF-44C8-9CD0-5D503DD5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54D6AB-7A2B-4FB9-836F-A904ABB2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18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68289-8A5B-4974-927A-F727261A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21F273-EBA7-4CC6-948A-84E67846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4076A7-B372-4CC2-9D2C-94559773B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0A1FEB-92ED-4C7E-BA3D-1F42CEC4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A29947-05B8-4C33-A924-C61E4FD4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014B72-D34C-4F98-B9AF-A1F5820E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F821F-06DA-4E45-9CE8-1DFE37C2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49892A7-C93B-4AC0-9AE0-8AD8E2CB0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D027F8-C321-4B85-A8FD-9C096AB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72FCA1-1EC0-4B9D-A149-19ECD29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F599F8-64A2-498D-BFC8-B19D5234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5F63E9-32CE-40A5-8B91-389CE4E3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8336BE-20CF-45BA-A693-5076C803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A4CE22-E9AB-4C92-AC0B-AF305BDBF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747E11-3321-48BC-9F8D-A1AA8F9CB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F186-D8D2-4251-9CA3-2FAFD04C380A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B26FF3-77C4-4CBB-B4FF-A283B3EA4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E6ED0C-5F27-4541-AB11-ABD8975F3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EF25-28E9-42D6-9D0D-B83B28246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7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4FAC26-33CF-4EC7-B062-68FE47D8A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534" y="39531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Szczepionki.</a:t>
            </a:r>
            <a:br>
              <a:rPr lang="pl-PL" dirty="0"/>
            </a:br>
            <a:r>
              <a:rPr lang="pl-PL" dirty="0"/>
              <a:t> Jak dokonać transferu?</a:t>
            </a:r>
            <a:br>
              <a:rPr lang="pl-PL" dirty="0"/>
            </a:br>
            <a:br>
              <a:rPr lang="pl-PL" dirty="0"/>
            </a:br>
            <a:r>
              <a:rPr lang="pl-PL" sz="3600" dirty="0"/>
              <a:t>Bartosz Łoza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14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F08DB5-2F1B-48B3-986E-4A7A0CB24014}"/>
              </a:ext>
            </a:extLst>
          </p:cNvPr>
          <p:cNvSpPr txBox="1"/>
          <p:nvPr/>
        </p:nvSpPr>
        <p:spPr>
          <a:xfrm>
            <a:off x="436037" y="1255884"/>
            <a:ext cx="486580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i="1" dirty="0"/>
              <a:t>Medical Society of Virginia (MSV)</a:t>
            </a:r>
            <a:r>
              <a:rPr lang="pl-PL" sz="3200" i="1" dirty="0"/>
              <a:t>,</a:t>
            </a:r>
            <a:r>
              <a:rPr lang="en-US" sz="3200" i="1" dirty="0"/>
              <a:t> </a:t>
            </a:r>
            <a:endParaRPr lang="pl-PL" sz="3200" i="1" dirty="0"/>
          </a:p>
          <a:p>
            <a:r>
              <a:rPr lang="pl-PL" sz="3200" i="1" dirty="0"/>
              <a:t>    Prez. </a:t>
            </a:r>
            <a:r>
              <a:rPr lang="en-US" sz="3200" i="1" dirty="0"/>
              <a:t>Melina Davis-Martin</a:t>
            </a:r>
            <a:endParaRPr lang="pl-PL" sz="3200" i="1" dirty="0"/>
          </a:p>
          <a:p>
            <a:r>
              <a:rPr lang="pl-PL" sz="3200" i="1" dirty="0"/>
              <a:t> </a:t>
            </a:r>
          </a:p>
          <a:p>
            <a:r>
              <a:rPr lang="pl-PL" sz="3200" i="1" dirty="0"/>
              <a:t>2. Dan </a:t>
            </a:r>
            <a:r>
              <a:rPr lang="pl-PL" sz="3200" i="1" dirty="0" err="1"/>
              <a:t>Mica</a:t>
            </a:r>
            <a:r>
              <a:rPr lang="pl-PL" sz="3200" i="1" dirty="0"/>
              <a:t> (</a:t>
            </a:r>
            <a:r>
              <a:rPr lang="pl-PL" sz="3200" i="1" dirty="0" err="1"/>
              <a:t>cong</a:t>
            </a:r>
            <a:r>
              <a:rPr lang="pl-PL" sz="3200" i="1" dirty="0"/>
              <a:t>, D),</a:t>
            </a:r>
          </a:p>
          <a:p>
            <a:r>
              <a:rPr lang="pl-PL" sz="3200" i="1" dirty="0"/>
              <a:t>    John </a:t>
            </a:r>
            <a:r>
              <a:rPr lang="pl-PL" sz="3200" i="1" dirty="0" err="1"/>
              <a:t>Mica</a:t>
            </a:r>
            <a:r>
              <a:rPr lang="pl-PL" sz="3200" i="1" dirty="0"/>
              <a:t> (</a:t>
            </a:r>
            <a:r>
              <a:rPr lang="pl-PL" sz="3200" i="1" dirty="0" err="1"/>
              <a:t>cong</a:t>
            </a:r>
            <a:r>
              <a:rPr lang="pl-PL" sz="3200" i="1" dirty="0"/>
              <a:t>, R),    </a:t>
            </a:r>
          </a:p>
          <a:p>
            <a:r>
              <a:rPr lang="pl-PL" sz="3200" i="1" dirty="0"/>
              <a:t>    </a:t>
            </a:r>
            <a:r>
              <a:rPr lang="pl-PL" sz="3200" i="1" dirty="0" err="1"/>
              <a:t>Chrisitne</a:t>
            </a:r>
            <a:r>
              <a:rPr lang="pl-PL" sz="3200" i="1" dirty="0"/>
              <a:t> </a:t>
            </a:r>
            <a:r>
              <a:rPr lang="pl-PL" sz="3200" i="1" dirty="0" err="1"/>
              <a:t>Mica</a:t>
            </a:r>
            <a:r>
              <a:rPr lang="pl-PL" sz="3200" i="1" dirty="0"/>
              <a:t>  </a:t>
            </a:r>
          </a:p>
          <a:p>
            <a:r>
              <a:rPr lang="pl-PL" sz="3200" i="1" dirty="0"/>
              <a:t>    (dziekan, </a:t>
            </a:r>
            <a:r>
              <a:rPr lang="pl-PL" sz="3200" i="1" dirty="0" err="1"/>
              <a:t>Catholic</a:t>
            </a:r>
            <a:r>
              <a:rPr lang="pl-PL" sz="3200" i="1" dirty="0"/>
              <a:t> </a:t>
            </a:r>
          </a:p>
          <a:p>
            <a:r>
              <a:rPr lang="pl-PL" sz="3200" i="1" dirty="0"/>
              <a:t>    University of </a:t>
            </a:r>
            <a:r>
              <a:rPr lang="pl-PL" sz="3200" i="1" dirty="0" err="1"/>
              <a:t>America</a:t>
            </a:r>
            <a:r>
              <a:rPr lang="pl-PL" sz="3200" i="1" dirty="0"/>
              <a:t>)</a:t>
            </a:r>
          </a:p>
          <a:p>
            <a:pPr marL="342900" indent="-342900">
              <a:buAutoNum type="arabicPeriod"/>
            </a:pPr>
            <a:endParaRPr lang="pl-PL" i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121D02F-19C6-4877-93C5-BD4F6D3869E1}"/>
              </a:ext>
            </a:extLst>
          </p:cNvPr>
          <p:cNvSpPr txBox="1"/>
          <p:nvPr/>
        </p:nvSpPr>
        <p:spPr>
          <a:xfrm>
            <a:off x="199506" y="232756"/>
            <a:ext cx="2756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USA - PARTNER NR 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3C5EA7-1022-41F2-A375-595C129E385F}"/>
              </a:ext>
            </a:extLst>
          </p:cNvPr>
          <p:cNvSpPr txBox="1"/>
          <p:nvPr/>
        </p:nvSpPr>
        <p:spPr>
          <a:xfrm>
            <a:off x="6236310" y="674400"/>
            <a:ext cx="561734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l-PL" sz="3200" i="1" u="sng" dirty="0"/>
              <a:t>Nowa</a:t>
            </a:r>
            <a:r>
              <a:rPr lang="pl-PL" sz="3200" i="1" dirty="0"/>
              <a:t> sytuacja głównych graczy wobec próby rejestracji rosyjskiej szczepionki (</a:t>
            </a:r>
            <a:r>
              <a:rPr lang="pl-PL" sz="3200" i="1" dirty="0" err="1"/>
              <a:t>Pfizer</a:t>
            </a:r>
            <a:r>
              <a:rPr lang="pl-PL" sz="3200" i="1" dirty="0"/>
              <a:t>, J&amp;J)</a:t>
            </a:r>
          </a:p>
          <a:p>
            <a:pPr lvl="1"/>
            <a:r>
              <a:rPr lang="pl-PL" sz="3200" i="1" dirty="0">
                <a:sym typeface="Wingdings" panose="05000000000000000000" pitchFamily="2" charset="2"/>
              </a:rPr>
              <a:t> </a:t>
            </a:r>
            <a:r>
              <a:rPr lang="pl-PL" sz="3200" i="1" dirty="0"/>
              <a:t>Wielkość dostaw, terminowość dostaw, facility w Polsce.</a:t>
            </a:r>
          </a:p>
          <a:p>
            <a:pPr marL="342900" indent="-342900">
              <a:buFontTx/>
              <a:buAutoNum type="arabicPeriod"/>
            </a:pPr>
            <a:r>
              <a:rPr lang="pl-PL" sz="3200" i="1" u="sng" dirty="0"/>
              <a:t>Mniejsi partnerzy </a:t>
            </a:r>
            <a:r>
              <a:rPr lang="pl-PL" sz="3200" i="1" dirty="0"/>
              <a:t>biotechnologiczni z wysoką jakością (mRNA, rekombinowane)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30763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C32B33-D634-47C3-B4F6-095281E0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Medical </a:t>
            </a:r>
            <a:r>
              <a:rPr lang="pl-PL" dirty="0" err="1"/>
              <a:t>Society</a:t>
            </a:r>
            <a:r>
              <a:rPr lang="pl-PL" dirty="0"/>
              <a:t> of Virginia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2D3001-5EDD-4A18-9572-EA3C3D9ED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3811"/>
            <a:ext cx="5157787" cy="823912"/>
          </a:xfrm>
        </p:spPr>
        <p:txBody>
          <a:bodyPr/>
          <a:lstStyle/>
          <a:p>
            <a:r>
              <a:rPr lang="pl-PL" dirty="0"/>
              <a:t>zalety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6500DF-BA44-4485-B30A-97FD30D4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3387"/>
            <a:ext cx="5157787" cy="3684588"/>
          </a:xfrm>
        </p:spPr>
        <p:txBody>
          <a:bodyPr/>
          <a:lstStyle/>
          <a:p>
            <a:r>
              <a:rPr lang="pl-PL" dirty="0"/>
              <a:t>„Korzystamy” z rejestracji FDA </a:t>
            </a:r>
          </a:p>
          <a:p>
            <a:r>
              <a:rPr lang="pl-PL" dirty="0"/>
              <a:t>Standard amerykańskiej współpracy</a:t>
            </a:r>
          </a:p>
          <a:p>
            <a:r>
              <a:rPr lang="pl-PL" dirty="0"/>
              <a:t>Komercjalizacje są już realizowane poza USA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667AE8-C074-42B5-AEEB-9D9527D1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3811"/>
            <a:ext cx="5183188" cy="823912"/>
          </a:xfrm>
        </p:spPr>
        <p:txBody>
          <a:bodyPr/>
          <a:lstStyle/>
          <a:p>
            <a:r>
              <a:rPr lang="pl-PL" dirty="0"/>
              <a:t>wady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78F051-D3D1-467A-A270-938A06AC9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3387"/>
            <a:ext cx="5183188" cy="3684588"/>
          </a:xfrm>
        </p:spPr>
        <p:txBody>
          <a:bodyPr/>
          <a:lstStyle/>
          <a:p>
            <a:r>
              <a:rPr lang="pl-PL" dirty="0"/>
              <a:t>Program 100 mln zaszczepionych Amerykanów na 100 dni nowego prezydenta </a:t>
            </a:r>
          </a:p>
          <a:p>
            <a:r>
              <a:rPr lang="pl-PL" dirty="0"/>
              <a:t>Spłata </a:t>
            </a:r>
            <a:r>
              <a:rPr lang="pl-PL" dirty="0" err="1"/>
              <a:t>Wrap</a:t>
            </a:r>
            <a:r>
              <a:rPr lang="pl-PL" dirty="0"/>
              <a:t> </a:t>
            </a:r>
            <a:r>
              <a:rPr lang="pl-PL" dirty="0" err="1"/>
              <a:t>Speed</a:t>
            </a:r>
            <a:r>
              <a:rPr lang="pl-PL" dirty="0"/>
              <a:t> </a:t>
            </a:r>
            <a:r>
              <a:rPr lang="pl-PL" dirty="0" err="1"/>
              <a:t>Operation</a:t>
            </a:r>
            <a:r>
              <a:rPr lang="pl-PL" dirty="0"/>
              <a:t> </a:t>
            </a:r>
          </a:p>
          <a:p>
            <a:r>
              <a:rPr lang="pl-PL" dirty="0"/>
              <a:t>Negatywne doświadczenia z negocjacji z polskimi przedstawicielami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AAB7C0-8A94-4EC0-BA3D-CF54ABBFFC82}"/>
              </a:ext>
            </a:extLst>
          </p:cNvPr>
          <p:cNvSpPr txBox="1"/>
          <p:nvPr/>
        </p:nvSpPr>
        <p:spPr>
          <a:xfrm>
            <a:off x="114047" y="5084942"/>
            <a:ext cx="5645791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Stan aktualny: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MSV, Dan </a:t>
            </a:r>
            <a:r>
              <a:rPr lang="pl-PL" sz="2000" dirty="0" err="1"/>
              <a:t>Mica</a:t>
            </a:r>
            <a:r>
              <a:rPr lang="pl-PL" sz="2000" dirty="0"/>
              <a:t> et con. – dalsze prowadzenie rozmów wymaga pełnomocnictw (umowy z radcą prawnym komisji zdrowia Senatu USA), umów wstępnych, płatności </a:t>
            </a:r>
          </a:p>
        </p:txBody>
      </p:sp>
    </p:spTree>
    <p:extLst>
      <p:ext uri="{BB962C8B-B14F-4D97-AF65-F5344CB8AC3E}">
        <p14:creationId xmlns:p14="http://schemas.microsoft.com/office/powerpoint/2010/main" val="353756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748BD62-0E0B-4D4F-A0A3-06BE242888FE}"/>
              </a:ext>
            </a:extLst>
          </p:cNvPr>
          <p:cNvSpPr txBox="1"/>
          <p:nvPr/>
        </p:nvSpPr>
        <p:spPr>
          <a:xfrm>
            <a:off x="4178595" y="3075057"/>
            <a:ext cx="4869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4</a:t>
            </a:r>
            <a:r>
              <a:rPr lang="pl-PL" sz="2400" dirty="0"/>
              <a:t> możliwe błędy transferu </a:t>
            </a:r>
          </a:p>
          <a:p>
            <a:r>
              <a:rPr lang="pl-PL" sz="2400" dirty="0"/>
              <a:t>(do uniknięcia)</a:t>
            </a:r>
          </a:p>
        </p:txBody>
      </p:sp>
    </p:spTree>
    <p:extLst>
      <p:ext uri="{BB962C8B-B14F-4D97-AF65-F5344CB8AC3E}">
        <p14:creationId xmlns:p14="http://schemas.microsoft.com/office/powerpoint/2010/main" val="369834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707C6B6-C3B0-4A6B-AE63-EE9D44B22138}"/>
              </a:ext>
            </a:extLst>
          </p:cNvPr>
          <p:cNvSpPr txBox="1"/>
          <p:nvPr/>
        </p:nvSpPr>
        <p:spPr>
          <a:xfrm>
            <a:off x="885904" y="1115910"/>
            <a:ext cx="3120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Capacity (market)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375DBD-F754-4ADA-95E0-F1D019103F2A}"/>
              </a:ext>
            </a:extLst>
          </p:cNvPr>
          <p:cNvSpPr txBox="1"/>
          <p:nvPr/>
        </p:nvSpPr>
        <p:spPr>
          <a:xfrm>
            <a:off x="885904" y="2049086"/>
            <a:ext cx="31207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Feasibility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8AF6F6-F715-45EC-9E47-182F955C8013}"/>
              </a:ext>
            </a:extLst>
          </p:cNvPr>
          <p:cNvSpPr txBox="1"/>
          <p:nvPr/>
        </p:nvSpPr>
        <p:spPr>
          <a:xfrm>
            <a:off x="938241" y="4956914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C6D4D3-C088-4944-A6C2-B4D30B81B07F}"/>
              </a:ext>
            </a:extLst>
          </p:cNvPr>
          <p:cNvSpPr txBox="1"/>
          <p:nvPr/>
        </p:nvSpPr>
        <p:spPr>
          <a:xfrm>
            <a:off x="8982389" y="5121472"/>
            <a:ext cx="12725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Venue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F829D2-15CC-484E-BAA2-D1F36BF99339}"/>
              </a:ext>
            </a:extLst>
          </p:cNvPr>
          <p:cNvSpPr txBox="1"/>
          <p:nvPr/>
        </p:nvSpPr>
        <p:spPr>
          <a:xfrm>
            <a:off x="7772738" y="5230792"/>
            <a:ext cx="1391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Staff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D6FF12-81A9-420D-9379-EC301E77586A}"/>
              </a:ext>
            </a:extLst>
          </p:cNvPr>
          <p:cNvSpPr txBox="1"/>
          <p:nvPr/>
        </p:nvSpPr>
        <p:spPr>
          <a:xfrm>
            <a:off x="885904" y="3978103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Sales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B290A3-73D3-421F-BA62-38496740A68E}"/>
              </a:ext>
            </a:extLst>
          </p:cNvPr>
          <p:cNvSpPr txBox="1"/>
          <p:nvPr/>
        </p:nvSpPr>
        <p:spPr>
          <a:xfrm>
            <a:off x="0" y="117446"/>
            <a:ext cx="12191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BŁĄD 1 </a:t>
            </a:r>
            <a:r>
              <a:rPr lang="pl-P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„zrobimy polską szczepionkę”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A4FFA6-A28B-4F19-A1D1-46EB12E089F7}"/>
              </a:ext>
            </a:extLst>
          </p:cNvPr>
          <p:cNvSpPr txBox="1"/>
          <p:nvPr/>
        </p:nvSpPr>
        <p:spPr>
          <a:xfrm>
            <a:off x="285912" y="1003338"/>
            <a:ext cx="6214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1.</a:t>
            </a:r>
          </a:p>
          <a:p>
            <a:endParaRPr lang="pl-PL" sz="2800" dirty="0"/>
          </a:p>
          <a:p>
            <a:r>
              <a:rPr lang="pl-PL" sz="3200" dirty="0"/>
              <a:t>2.</a:t>
            </a:r>
          </a:p>
          <a:p>
            <a:endParaRPr lang="pl-PL" sz="3200" dirty="0"/>
          </a:p>
          <a:p>
            <a:r>
              <a:rPr lang="pl-PL" sz="3200" dirty="0"/>
              <a:t>3.</a:t>
            </a:r>
          </a:p>
          <a:p>
            <a:endParaRPr lang="pl-PL" sz="3200" dirty="0"/>
          </a:p>
          <a:p>
            <a:r>
              <a:rPr lang="pl-PL" sz="3200" dirty="0"/>
              <a:t>4.</a:t>
            </a:r>
          </a:p>
          <a:p>
            <a:endParaRPr lang="pl-PL" sz="3200" dirty="0"/>
          </a:p>
          <a:p>
            <a:r>
              <a:rPr lang="pl-PL" sz="3200" dirty="0"/>
              <a:t>5.</a:t>
            </a:r>
          </a:p>
          <a:p>
            <a:endParaRPr lang="pl-PL" sz="3200" dirty="0"/>
          </a:p>
          <a:p>
            <a:r>
              <a:rPr lang="pl-PL" sz="3200" dirty="0"/>
              <a:t>6.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94E33B-6C86-434C-9D35-E55850E1D21E}"/>
              </a:ext>
            </a:extLst>
          </p:cNvPr>
          <p:cNvSpPr txBox="1"/>
          <p:nvPr/>
        </p:nvSpPr>
        <p:spPr>
          <a:xfrm>
            <a:off x="5798331" y="1451802"/>
            <a:ext cx="477412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 (stały rozwój, stałe wdrażanie)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Badania kliniczne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Komercjalizacja na rynku medycznym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Laby R&amp;D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23D61F-4FE4-4038-8BDF-B0BFBA64F408}"/>
              </a:ext>
            </a:extLst>
          </p:cNvPr>
          <p:cNvSpPr txBox="1"/>
          <p:nvPr/>
        </p:nvSpPr>
        <p:spPr>
          <a:xfrm>
            <a:off x="10170447" y="4956914"/>
            <a:ext cx="17139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[…] </a:t>
            </a:r>
            <a:r>
              <a:rPr lang="pl-PL" dirty="0" err="1"/>
              <a:t>Offshore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CC1DCF-9E60-4D60-88F3-C5EE8C0E9F30}"/>
              </a:ext>
            </a:extLst>
          </p:cNvPr>
          <p:cNvSpPr txBox="1"/>
          <p:nvPr/>
        </p:nvSpPr>
        <p:spPr>
          <a:xfrm>
            <a:off x="9472135" y="3646826"/>
            <a:ext cx="20994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Łańcuchy dostaw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333D5B-B8DA-4FEF-B9A2-31B350C8EB35}"/>
              </a:ext>
            </a:extLst>
          </p:cNvPr>
          <p:cNvSpPr txBox="1"/>
          <p:nvPr/>
        </p:nvSpPr>
        <p:spPr>
          <a:xfrm>
            <a:off x="9962554" y="4016158"/>
            <a:ext cx="1914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Podział rynków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F5892FA-F682-452E-BFA8-76147F1E4439}"/>
              </a:ext>
            </a:extLst>
          </p:cNvPr>
          <p:cNvSpPr txBox="1"/>
          <p:nvPr/>
        </p:nvSpPr>
        <p:spPr>
          <a:xfrm>
            <a:off x="4410310" y="4895634"/>
            <a:ext cx="1923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Parent</a:t>
            </a:r>
            <a:r>
              <a:rPr lang="pl-PL" dirty="0"/>
              <a:t> </a:t>
            </a:r>
            <a:r>
              <a:rPr lang="pl-PL" dirty="0" err="1"/>
              <a:t>company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AC77427-858E-495A-8664-B1584C92F231}"/>
              </a:ext>
            </a:extLst>
          </p:cNvPr>
          <p:cNvSpPr txBox="1"/>
          <p:nvPr/>
        </p:nvSpPr>
        <p:spPr>
          <a:xfrm>
            <a:off x="7633837" y="4795638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 1, 2, 3 …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1440A20-7B5D-41E8-8C15-F19B2AD1A3E9}"/>
              </a:ext>
            </a:extLst>
          </p:cNvPr>
          <p:cNvSpPr txBox="1"/>
          <p:nvPr/>
        </p:nvSpPr>
        <p:spPr>
          <a:xfrm>
            <a:off x="7515341" y="3656737"/>
            <a:ext cx="18567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Marketing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D1DEA18-0A80-42AA-B5EA-17E2AEB984D9}"/>
              </a:ext>
            </a:extLst>
          </p:cNvPr>
          <p:cNvSpPr txBox="1"/>
          <p:nvPr/>
        </p:nvSpPr>
        <p:spPr>
          <a:xfrm>
            <a:off x="938241" y="5942307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Lab-y  R&amp;D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A038FD-C515-4B7D-8DBE-B5291EBE5708}"/>
              </a:ext>
            </a:extLst>
          </p:cNvPr>
          <p:cNvSpPr txBox="1"/>
          <p:nvPr/>
        </p:nvSpPr>
        <p:spPr>
          <a:xfrm>
            <a:off x="4328006" y="5942307"/>
            <a:ext cx="64215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projekty, technologie, start-</a:t>
            </a:r>
            <a:r>
              <a:rPr lang="pl-PL" dirty="0" err="1"/>
              <a:t>upy</a:t>
            </a:r>
            <a:r>
              <a:rPr lang="pl-PL" dirty="0"/>
              <a:t>, wynalazcy, zewnętrzni partnerzy…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A5026211-280A-4374-9CBC-31BF8AFE1FA7}"/>
              </a:ext>
            </a:extLst>
          </p:cNvPr>
          <p:cNvSpPr/>
          <p:nvPr/>
        </p:nvSpPr>
        <p:spPr>
          <a:xfrm>
            <a:off x="10216872" y="1660759"/>
            <a:ext cx="1524459" cy="113518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BF7C91-A73F-46D9-B121-D496D2F619A9}"/>
              </a:ext>
            </a:extLst>
          </p:cNvPr>
          <p:cNvSpPr txBox="1"/>
          <p:nvPr/>
        </p:nvSpPr>
        <p:spPr>
          <a:xfrm>
            <a:off x="10197127" y="1924252"/>
            <a:ext cx="1708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Inwestor strategiczny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F1CF28-9D6A-465E-BE1E-456B690F2D8A}"/>
              </a:ext>
            </a:extLst>
          </p:cNvPr>
          <p:cNvSpPr txBox="1"/>
          <p:nvPr/>
        </p:nvSpPr>
        <p:spPr>
          <a:xfrm>
            <a:off x="4598864" y="2049086"/>
            <a:ext cx="1381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45ED24F-A75B-4575-B9B3-389D15211C72}"/>
              </a:ext>
            </a:extLst>
          </p:cNvPr>
          <p:cNvSpPr txBox="1"/>
          <p:nvPr/>
        </p:nvSpPr>
        <p:spPr>
          <a:xfrm>
            <a:off x="885904" y="3022799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trials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31245E7-AA61-469A-B439-8AAC9B56F2FA}"/>
              </a:ext>
            </a:extLst>
          </p:cNvPr>
          <p:cNvSpPr txBox="1"/>
          <p:nvPr/>
        </p:nvSpPr>
        <p:spPr>
          <a:xfrm>
            <a:off x="4343858" y="3022799"/>
            <a:ext cx="53105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Projektowanie, wykonanie i analiza badań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B10CA6C-A98B-441C-9A50-9A310BF61F88}"/>
              </a:ext>
            </a:extLst>
          </p:cNvPr>
          <p:cNvSpPr txBox="1"/>
          <p:nvPr/>
        </p:nvSpPr>
        <p:spPr>
          <a:xfrm>
            <a:off x="8138789" y="3975434"/>
            <a:ext cx="1687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Produkty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C414599-BF8C-4A48-A1EC-C4DC2742EBBB}"/>
              </a:ext>
            </a:extLst>
          </p:cNvPr>
          <p:cNvSpPr txBox="1"/>
          <p:nvPr/>
        </p:nvSpPr>
        <p:spPr>
          <a:xfrm>
            <a:off x="6956976" y="5115243"/>
            <a:ext cx="843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Tax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81815F1-532A-4934-93E4-8CF8B8731DFB}"/>
              </a:ext>
            </a:extLst>
          </p:cNvPr>
          <p:cNvSpPr txBox="1"/>
          <p:nvPr/>
        </p:nvSpPr>
        <p:spPr>
          <a:xfrm>
            <a:off x="6083499" y="4778830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Sharing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1739807-EBB5-49EF-B000-3EC2A4D0F324}"/>
              </a:ext>
            </a:extLst>
          </p:cNvPr>
          <p:cNvSpPr txBox="1"/>
          <p:nvPr/>
        </p:nvSpPr>
        <p:spPr>
          <a:xfrm>
            <a:off x="4313140" y="4033836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Rejestracja krajowa, EU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EE352C9-4BFD-412F-8ADA-28C2FC22AF73}"/>
              </a:ext>
            </a:extLst>
          </p:cNvPr>
          <p:cNvSpPr txBox="1"/>
          <p:nvPr/>
        </p:nvSpPr>
        <p:spPr>
          <a:xfrm>
            <a:off x="5444891" y="5230792"/>
            <a:ext cx="1622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Restrictions</a:t>
            </a:r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8CA3DA6-6227-44BF-BC1A-DE9DF064F1E1}"/>
              </a:ext>
            </a:extLst>
          </p:cNvPr>
          <p:cNvSpPr txBox="1"/>
          <p:nvPr/>
        </p:nvSpPr>
        <p:spPr>
          <a:xfrm>
            <a:off x="6256028" y="3726017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Refundacja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2C75936-D15E-41C4-B804-0F07869193AD}"/>
              </a:ext>
            </a:extLst>
          </p:cNvPr>
          <p:cNvSpPr txBox="1"/>
          <p:nvPr/>
        </p:nvSpPr>
        <p:spPr>
          <a:xfrm>
            <a:off x="4907941" y="3645794"/>
            <a:ext cx="12088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Pricing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D06BE73-631A-4C4A-B221-455B50C7CDD0}"/>
              </a:ext>
            </a:extLst>
          </p:cNvPr>
          <p:cNvSpPr/>
          <p:nvPr/>
        </p:nvSpPr>
        <p:spPr>
          <a:xfrm>
            <a:off x="116958" y="5837274"/>
            <a:ext cx="11789130" cy="66719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55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707C6B6-C3B0-4A6B-AE63-EE9D44B22138}"/>
              </a:ext>
            </a:extLst>
          </p:cNvPr>
          <p:cNvSpPr txBox="1"/>
          <p:nvPr/>
        </p:nvSpPr>
        <p:spPr>
          <a:xfrm>
            <a:off x="885904" y="1115910"/>
            <a:ext cx="3120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Capacity (market)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375DBD-F754-4ADA-95E0-F1D019103F2A}"/>
              </a:ext>
            </a:extLst>
          </p:cNvPr>
          <p:cNvSpPr txBox="1"/>
          <p:nvPr/>
        </p:nvSpPr>
        <p:spPr>
          <a:xfrm>
            <a:off x="885904" y="2049086"/>
            <a:ext cx="31207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Feasibility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8AF6F6-F715-45EC-9E47-182F955C8013}"/>
              </a:ext>
            </a:extLst>
          </p:cNvPr>
          <p:cNvSpPr txBox="1"/>
          <p:nvPr/>
        </p:nvSpPr>
        <p:spPr>
          <a:xfrm>
            <a:off x="938241" y="4956914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C6D4D3-C088-4944-A6C2-B4D30B81B07F}"/>
              </a:ext>
            </a:extLst>
          </p:cNvPr>
          <p:cNvSpPr txBox="1"/>
          <p:nvPr/>
        </p:nvSpPr>
        <p:spPr>
          <a:xfrm>
            <a:off x="8982389" y="5121472"/>
            <a:ext cx="12725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Venue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F829D2-15CC-484E-BAA2-D1F36BF99339}"/>
              </a:ext>
            </a:extLst>
          </p:cNvPr>
          <p:cNvSpPr txBox="1"/>
          <p:nvPr/>
        </p:nvSpPr>
        <p:spPr>
          <a:xfrm>
            <a:off x="7772738" y="5230792"/>
            <a:ext cx="1391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Staff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D6FF12-81A9-420D-9379-EC301E77586A}"/>
              </a:ext>
            </a:extLst>
          </p:cNvPr>
          <p:cNvSpPr txBox="1"/>
          <p:nvPr/>
        </p:nvSpPr>
        <p:spPr>
          <a:xfrm>
            <a:off x="885904" y="3978103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Sales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B290A3-73D3-421F-BA62-38496740A68E}"/>
              </a:ext>
            </a:extLst>
          </p:cNvPr>
          <p:cNvSpPr txBox="1"/>
          <p:nvPr/>
        </p:nvSpPr>
        <p:spPr>
          <a:xfrm>
            <a:off x="0" y="117446"/>
            <a:ext cx="12191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BŁĄD 2 </a:t>
            </a:r>
            <a:r>
              <a:rPr lang="pl-P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„oddajmy współpracę firmie farmaceutycznej (i z głowy)”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A4FFA6-A28B-4F19-A1D1-46EB12E089F7}"/>
              </a:ext>
            </a:extLst>
          </p:cNvPr>
          <p:cNvSpPr txBox="1"/>
          <p:nvPr/>
        </p:nvSpPr>
        <p:spPr>
          <a:xfrm>
            <a:off x="285912" y="1003338"/>
            <a:ext cx="6214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1.</a:t>
            </a:r>
          </a:p>
          <a:p>
            <a:endParaRPr lang="pl-PL" sz="2800" dirty="0"/>
          </a:p>
          <a:p>
            <a:r>
              <a:rPr lang="pl-PL" sz="3200" dirty="0"/>
              <a:t>2.</a:t>
            </a:r>
          </a:p>
          <a:p>
            <a:endParaRPr lang="pl-PL" sz="3200" dirty="0"/>
          </a:p>
          <a:p>
            <a:r>
              <a:rPr lang="pl-PL" sz="3200" dirty="0"/>
              <a:t>3.</a:t>
            </a:r>
          </a:p>
          <a:p>
            <a:endParaRPr lang="pl-PL" sz="3200" dirty="0"/>
          </a:p>
          <a:p>
            <a:r>
              <a:rPr lang="pl-PL" sz="3200" dirty="0"/>
              <a:t>4.</a:t>
            </a:r>
          </a:p>
          <a:p>
            <a:endParaRPr lang="pl-PL" sz="3200" dirty="0"/>
          </a:p>
          <a:p>
            <a:r>
              <a:rPr lang="pl-PL" sz="3200" dirty="0"/>
              <a:t>5.</a:t>
            </a:r>
          </a:p>
          <a:p>
            <a:endParaRPr lang="pl-PL" sz="3200" dirty="0"/>
          </a:p>
          <a:p>
            <a:r>
              <a:rPr lang="pl-PL" sz="3200" dirty="0"/>
              <a:t>6.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94E33B-6C86-434C-9D35-E55850E1D21E}"/>
              </a:ext>
            </a:extLst>
          </p:cNvPr>
          <p:cNvSpPr txBox="1"/>
          <p:nvPr/>
        </p:nvSpPr>
        <p:spPr>
          <a:xfrm>
            <a:off x="5798331" y="1451802"/>
            <a:ext cx="477412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 (stały rozwój, stałe wdrażanie)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Badania kliniczne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Komercjalizacja na rynku medycznym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Laby R&amp;D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23D61F-4FE4-4038-8BDF-B0BFBA64F408}"/>
              </a:ext>
            </a:extLst>
          </p:cNvPr>
          <p:cNvSpPr txBox="1"/>
          <p:nvPr/>
        </p:nvSpPr>
        <p:spPr>
          <a:xfrm>
            <a:off x="10170447" y="4956914"/>
            <a:ext cx="17139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[…] </a:t>
            </a:r>
            <a:r>
              <a:rPr lang="pl-PL" dirty="0" err="1"/>
              <a:t>Offshore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CC1DCF-9E60-4D60-88F3-C5EE8C0E9F30}"/>
              </a:ext>
            </a:extLst>
          </p:cNvPr>
          <p:cNvSpPr txBox="1"/>
          <p:nvPr/>
        </p:nvSpPr>
        <p:spPr>
          <a:xfrm>
            <a:off x="9472135" y="3646826"/>
            <a:ext cx="20994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Łańcuchy dostaw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333D5B-B8DA-4FEF-B9A2-31B350C8EB35}"/>
              </a:ext>
            </a:extLst>
          </p:cNvPr>
          <p:cNvSpPr txBox="1"/>
          <p:nvPr/>
        </p:nvSpPr>
        <p:spPr>
          <a:xfrm>
            <a:off x="9962554" y="4016158"/>
            <a:ext cx="1914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Podział rynków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F5892FA-F682-452E-BFA8-76147F1E4439}"/>
              </a:ext>
            </a:extLst>
          </p:cNvPr>
          <p:cNvSpPr txBox="1"/>
          <p:nvPr/>
        </p:nvSpPr>
        <p:spPr>
          <a:xfrm>
            <a:off x="4410310" y="4895634"/>
            <a:ext cx="1923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Parent</a:t>
            </a:r>
            <a:r>
              <a:rPr lang="pl-PL" dirty="0"/>
              <a:t> </a:t>
            </a:r>
            <a:r>
              <a:rPr lang="pl-PL" dirty="0" err="1"/>
              <a:t>company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AC77427-858E-495A-8664-B1584C92F231}"/>
              </a:ext>
            </a:extLst>
          </p:cNvPr>
          <p:cNvSpPr txBox="1"/>
          <p:nvPr/>
        </p:nvSpPr>
        <p:spPr>
          <a:xfrm>
            <a:off x="7633837" y="4795638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 1, 2, 3 …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1440A20-7B5D-41E8-8C15-F19B2AD1A3E9}"/>
              </a:ext>
            </a:extLst>
          </p:cNvPr>
          <p:cNvSpPr txBox="1"/>
          <p:nvPr/>
        </p:nvSpPr>
        <p:spPr>
          <a:xfrm>
            <a:off x="7515341" y="3656737"/>
            <a:ext cx="18567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Marketing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D1DEA18-0A80-42AA-B5EA-17E2AEB984D9}"/>
              </a:ext>
            </a:extLst>
          </p:cNvPr>
          <p:cNvSpPr txBox="1"/>
          <p:nvPr/>
        </p:nvSpPr>
        <p:spPr>
          <a:xfrm>
            <a:off x="938241" y="5942307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Lab-y  R&amp;D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A038FD-C515-4B7D-8DBE-B5291EBE5708}"/>
              </a:ext>
            </a:extLst>
          </p:cNvPr>
          <p:cNvSpPr txBox="1"/>
          <p:nvPr/>
        </p:nvSpPr>
        <p:spPr>
          <a:xfrm>
            <a:off x="4328006" y="5942307"/>
            <a:ext cx="64215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projekty, technologie, start-</a:t>
            </a:r>
            <a:r>
              <a:rPr lang="pl-PL" dirty="0" err="1"/>
              <a:t>upy</a:t>
            </a:r>
            <a:r>
              <a:rPr lang="pl-PL" dirty="0"/>
              <a:t>, wynalazcy, zewnętrzni partnerzy…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A5026211-280A-4374-9CBC-31BF8AFE1FA7}"/>
              </a:ext>
            </a:extLst>
          </p:cNvPr>
          <p:cNvSpPr/>
          <p:nvPr/>
        </p:nvSpPr>
        <p:spPr>
          <a:xfrm>
            <a:off x="10216872" y="1660759"/>
            <a:ext cx="1524459" cy="113518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BF7C91-A73F-46D9-B121-D496D2F619A9}"/>
              </a:ext>
            </a:extLst>
          </p:cNvPr>
          <p:cNvSpPr txBox="1"/>
          <p:nvPr/>
        </p:nvSpPr>
        <p:spPr>
          <a:xfrm>
            <a:off x="10197127" y="1924252"/>
            <a:ext cx="1708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Inwestor strategiczny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F1CF28-9D6A-465E-BE1E-456B690F2D8A}"/>
              </a:ext>
            </a:extLst>
          </p:cNvPr>
          <p:cNvSpPr txBox="1"/>
          <p:nvPr/>
        </p:nvSpPr>
        <p:spPr>
          <a:xfrm>
            <a:off x="4598864" y="2049086"/>
            <a:ext cx="1381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45ED24F-A75B-4575-B9B3-389D15211C72}"/>
              </a:ext>
            </a:extLst>
          </p:cNvPr>
          <p:cNvSpPr txBox="1"/>
          <p:nvPr/>
        </p:nvSpPr>
        <p:spPr>
          <a:xfrm>
            <a:off x="885904" y="3022799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trials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31245E7-AA61-469A-B439-8AAC9B56F2FA}"/>
              </a:ext>
            </a:extLst>
          </p:cNvPr>
          <p:cNvSpPr txBox="1"/>
          <p:nvPr/>
        </p:nvSpPr>
        <p:spPr>
          <a:xfrm>
            <a:off x="4343858" y="3022799"/>
            <a:ext cx="53105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Projektowanie, wykonanie i analiza badań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B10CA6C-A98B-441C-9A50-9A310BF61F88}"/>
              </a:ext>
            </a:extLst>
          </p:cNvPr>
          <p:cNvSpPr txBox="1"/>
          <p:nvPr/>
        </p:nvSpPr>
        <p:spPr>
          <a:xfrm>
            <a:off x="8138789" y="3975434"/>
            <a:ext cx="1687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Produkty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C414599-BF8C-4A48-A1EC-C4DC2742EBBB}"/>
              </a:ext>
            </a:extLst>
          </p:cNvPr>
          <p:cNvSpPr txBox="1"/>
          <p:nvPr/>
        </p:nvSpPr>
        <p:spPr>
          <a:xfrm>
            <a:off x="6956976" y="5115243"/>
            <a:ext cx="843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Tax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81815F1-532A-4934-93E4-8CF8B8731DFB}"/>
              </a:ext>
            </a:extLst>
          </p:cNvPr>
          <p:cNvSpPr txBox="1"/>
          <p:nvPr/>
        </p:nvSpPr>
        <p:spPr>
          <a:xfrm>
            <a:off x="6083499" y="4778830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Sharing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1739807-EBB5-49EF-B000-3EC2A4D0F324}"/>
              </a:ext>
            </a:extLst>
          </p:cNvPr>
          <p:cNvSpPr txBox="1"/>
          <p:nvPr/>
        </p:nvSpPr>
        <p:spPr>
          <a:xfrm>
            <a:off x="4313140" y="4033836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Rejestracja krajowa, EU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EE352C9-4BFD-412F-8ADA-28C2FC22AF73}"/>
              </a:ext>
            </a:extLst>
          </p:cNvPr>
          <p:cNvSpPr txBox="1"/>
          <p:nvPr/>
        </p:nvSpPr>
        <p:spPr>
          <a:xfrm>
            <a:off x="5444891" y="5230792"/>
            <a:ext cx="1622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Restrictions</a:t>
            </a:r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8CA3DA6-6227-44BF-BC1A-DE9DF064F1E1}"/>
              </a:ext>
            </a:extLst>
          </p:cNvPr>
          <p:cNvSpPr txBox="1"/>
          <p:nvPr/>
        </p:nvSpPr>
        <p:spPr>
          <a:xfrm>
            <a:off x="6256028" y="3726017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Refundacja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2C75936-D15E-41C4-B804-0F07869193AD}"/>
              </a:ext>
            </a:extLst>
          </p:cNvPr>
          <p:cNvSpPr txBox="1"/>
          <p:nvPr/>
        </p:nvSpPr>
        <p:spPr>
          <a:xfrm>
            <a:off x="4907941" y="3645794"/>
            <a:ext cx="12088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Pricing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D06BE73-631A-4C4A-B221-455B50C7CDD0}"/>
              </a:ext>
            </a:extLst>
          </p:cNvPr>
          <p:cNvSpPr/>
          <p:nvPr/>
        </p:nvSpPr>
        <p:spPr>
          <a:xfrm>
            <a:off x="222205" y="3604504"/>
            <a:ext cx="11789130" cy="213758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66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5F60826-F609-4A01-9F8C-C31CD16E518D}"/>
              </a:ext>
            </a:extLst>
          </p:cNvPr>
          <p:cNvSpPr txBox="1"/>
          <p:nvPr/>
        </p:nvSpPr>
        <p:spPr>
          <a:xfrm>
            <a:off x="1639410" y="323152"/>
            <a:ext cx="8913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4 największe polskie firmy farmaceutyczne</a:t>
            </a:r>
          </a:p>
          <a:p>
            <a:pPr algn="ctr"/>
            <a:r>
              <a:rPr lang="pl-PL" sz="2800" b="1" dirty="0"/>
              <a:t>wg gotowości do produkcji szczepionek 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E8BB11-E40B-469F-AC88-4D246A7BA21D}"/>
              </a:ext>
            </a:extLst>
          </p:cNvPr>
          <p:cNvSpPr txBox="1"/>
          <p:nvPr/>
        </p:nvSpPr>
        <p:spPr>
          <a:xfrm>
            <a:off x="1461855" y="1733534"/>
            <a:ext cx="10425345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					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 rozmów: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POLPHARMA	(prezes </a:t>
            </a:r>
            <a:r>
              <a:rPr lang="pl-PL" dirty="0" err="1"/>
              <a:t>J.Starak</a:t>
            </a:r>
            <a:r>
              <a:rPr lang="pl-PL" dirty="0"/>
              <a:t>)		możliwe (ale za 1,5 roku)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ADAMED	(prezes </a:t>
            </a:r>
            <a:r>
              <a:rPr lang="pl-PL" dirty="0" err="1"/>
              <a:t>M.Adamkiewicz</a:t>
            </a:r>
            <a:r>
              <a:rPr lang="pl-PL" dirty="0"/>
              <a:t>) 	możliwe (ale raczej z trudnościami)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CELON	</a:t>
            </a:r>
          </a:p>
          <a:p>
            <a:pPr lvl="4"/>
            <a:r>
              <a:rPr lang="pl-PL" dirty="0"/>
              <a:t>(prezes </a:t>
            </a:r>
            <a:r>
              <a:rPr lang="pl-PL" dirty="0" err="1"/>
              <a:t>M.Wieczorek</a:t>
            </a:r>
            <a:r>
              <a:rPr lang="pl-PL" dirty="0"/>
              <a:t>) 	możliwe (ale tylko dla części pewnych technologii  </a:t>
            </a:r>
          </a:p>
          <a:p>
            <a:pPr lvl="4"/>
            <a:r>
              <a:rPr lang="pl-PL" dirty="0"/>
              <a:t>                                                                     np. szczepionka NOVAVAX) </a:t>
            </a:r>
          </a:p>
          <a:p>
            <a:pPr marL="342900" indent="-342900">
              <a:buAutoNum type="arabicPeriod"/>
            </a:pPr>
            <a:r>
              <a:rPr lang="pl-PL" dirty="0"/>
              <a:t>MABION</a:t>
            </a:r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D47B446-FCA8-4B22-B2A5-3207BBB0F549}"/>
              </a:ext>
            </a:extLst>
          </p:cNvPr>
          <p:cNvSpPr/>
          <p:nvPr/>
        </p:nvSpPr>
        <p:spPr>
          <a:xfrm>
            <a:off x="5885895" y="1509204"/>
            <a:ext cx="5767389" cy="28586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Nawias klamrowy zamykający 2">
            <a:extLst>
              <a:ext uri="{FF2B5EF4-FFF2-40B4-BE49-F238E27FC236}">
                <a16:creationId xmlns:a16="http://schemas.microsoft.com/office/drawing/2014/main" id="{587CD9EE-127E-4178-8422-3B14A595CD75}"/>
              </a:ext>
            </a:extLst>
          </p:cNvPr>
          <p:cNvSpPr/>
          <p:nvPr/>
        </p:nvSpPr>
        <p:spPr>
          <a:xfrm>
            <a:off x="2793534" y="3521279"/>
            <a:ext cx="570451" cy="938814"/>
          </a:xfrm>
          <a:prstGeom prst="rightBrace">
            <a:avLst>
              <a:gd name="adj1" fmla="val 8333"/>
              <a:gd name="adj2" fmla="val 45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06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707C6B6-C3B0-4A6B-AE63-EE9D44B22138}"/>
              </a:ext>
            </a:extLst>
          </p:cNvPr>
          <p:cNvSpPr txBox="1"/>
          <p:nvPr/>
        </p:nvSpPr>
        <p:spPr>
          <a:xfrm>
            <a:off x="885904" y="1115910"/>
            <a:ext cx="3120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Capacity (market)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375DBD-F754-4ADA-95E0-F1D019103F2A}"/>
              </a:ext>
            </a:extLst>
          </p:cNvPr>
          <p:cNvSpPr txBox="1"/>
          <p:nvPr/>
        </p:nvSpPr>
        <p:spPr>
          <a:xfrm>
            <a:off x="885904" y="2049086"/>
            <a:ext cx="31207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Feasibility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8AF6F6-F715-45EC-9E47-182F955C8013}"/>
              </a:ext>
            </a:extLst>
          </p:cNvPr>
          <p:cNvSpPr txBox="1"/>
          <p:nvPr/>
        </p:nvSpPr>
        <p:spPr>
          <a:xfrm>
            <a:off x="938241" y="4956914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C6D4D3-C088-4944-A6C2-B4D30B81B07F}"/>
              </a:ext>
            </a:extLst>
          </p:cNvPr>
          <p:cNvSpPr txBox="1"/>
          <p:nvPr/>
        </p:nvSpPr>
        <p:spPr>
          <a:xfrm>
            <a:off x="8982389" y="5121472"/>
            <a:ext cx="12725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Venue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F829D2-15CC-484E-BAA2-D1F36BF99339}"/>
              </a:ext>
            </a:extLst>
          </p:cNvPr>
          <p:cNvSpPr txBox="1"/>
          <p:nvPr/>
        </p:nvSpPr>
        <p:spPr>
          <a:xfrm>
            <a:off x="7772738" y="5230792"/>
            <a:ext cx="1391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Staff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D6FF12-81A9-420D-9379-EC301E77586A}"/>
              </a:ext>
            </a:extLst>
          </p:cNvPr>
          <p:cNvSpPr txBox="1"/>
          <p:nvPr/>
        </p:nvSpPr>
        <p:spPr>
          <a:xfrm>
            <a:off x="885904" y="3978103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Sales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B290A3-73D3-421F-BA62-38496740A68E}"/>
              </a:ext>
            </a:extLst>
          </p:cNvPr>
          <p:cNvSpPr txBox="1"/>
          <p:nvPr/>
        </p:nvSpPr>
        <p:spPr>
          <a:xfrm>
            <a:off x="0" y="117446"/>
            <a:ext cx="12191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BŁĄD 3 </a:t>
            </a:r>
            <a:r>
              <a:rPr lang="pl-P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„będziemy butelkować”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A4FFA6-A28B-4F19-A1D1-46EB12E089F7}"/>
              </a:ext>
            </a:extLst>
          </p:cNvPr>
          <p:cNvSpPr txBox="1"/>
          <p:nvPr/>
        </p:nvSpPr>
        <p:spPr>
          <a:xfrm>
            <a:off x="285912" y="1003338"/>
            <a:ext cx="6214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1.</a:t>
            </a:r>
          </a:p>
          <a:p>
            <a:endParaRPr lang="pl-PL" sz="2800" dirty="0"/>
          </a:p>
          <a:p>
            <a:r>
              <a:rPr lang="pl-PL" sz="3200" dirty="0"/>
              <a:t>2.</a:t>
            </a:r>
          </a:p>
          <a:p>
            <a:endParaRPr lang="pl-PL" sz="3200" dirty="0"/>
          </a:p>
          <a:p>
            <a:r>
              <a:rPr lang="pl-PL" sz="3200" dirty="0"/>
              <a:t>3.</a:t>
            </a:r>
          </a:p>
          <a:p>
            <a:endParaRPr lang="pl-PL" sz="3200" dirty="0"/>
          </a:p>
          <a:p>
            <a:r>
              <a:rPr lang="pl-PL" sz="3200" dirty="0"/>
              <a:t>4.</a:t>
            </a:r>
          </a:p>
          <a:p>
            <a:endParaRPr lang="pl-PL" sz="3200" dirty="0"/>
          </a:p>
          <a:p>
            <a:r>
              <a:rPr lang="pl-PL" sz="3200" dirty="0"/>
              <a:t>5.</a:t>
            </a:r>
          </a:p>
          <a:p>
            <a:endParaRPr lang="pl-PL" sz="3200" dirty="0"/>
          </a:p>
          <a:p>
            <a:r>
              <a:rPr lang="pl-PL" sz="3200" dirty="0"/>
              <a:t>6.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94E33B-6C86-434C-9D35-E55850E1D21E}"/>
              </a:ext>
            </a:extLst>
          </p:cNvPr>
          <p:cNvSpPr txBox="1"/>
          <p:nvPr/>
        </p:nvSpPr>
        <p:spPr>
          <a:xfrm>
            <a:off x="5798331" y="1451802"/>
            <a:ext cx="477412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 (stały rozwój, stałe wdrażanie)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Badania kliniczne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Komercjalizacja na rynku medycznym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Laby R&amp;D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23D61F-4FE4-4038-8BDF-B0BFBA64F408}"/>
              </a:ext>
            </a:extLst>
          </p:cNvPr>
          <p:cNvSpPr txBox="1"/>
          <p:nvPr/>
        </p:nvSpPr>
        <p:spPr>
          <a:xfrm>
            <a:off x="10170447" y="4956914"/>
            <a:ext cx="17139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[…] </a:t>
            </a:r>
            <a:r>
              <a:rPr lang="pl-PL" dirty="0" err="1"/>
              <a:t>Offshore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CC1DCF-9E60-4D60-88F3-C5EE8C0E9F30}"/>
              </a:ext>
            </a:extLst>
          </p:cNvPr>
          <p:cNvSpPr txBox="1"/>
          <p:nvPr/>
        </p:nvSpPr>
        <p:spPr>
          <a:xfrm>
            <a:off x="9472135" y="3646826"/>
            <a:ext cx="20994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Łańcuchy dostaw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333D5B-B8DA-4FEF-B9A2-31B350C8EB35}"/>
              </a:ext>
            </a:extLst>
          </p:cNvPr>
          <p:cNvSpPr txBox="1"/>
          <p:nvPr/>
        </p:nvSpPr>
        <p:spPr>
          <a:xfrm>
            <a:off x="9962554" y="4016158"/>
            <a:ext cx="1914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Podział rynków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F5892FA-F682-452E-BFA8-76147F1E4439}"/>
              </a:ext>
            </a:extLst>
          </p:cNvPr>
          <p:cNvSpPr txBox="1"/>
          <p:nvPr/>
        </p:nvSpPr>
        <p:spPr>
          <a:xfrm>
            <a:off x="4410310" y="4895634"/>
            <a:ext cx="1923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Parent</a:t>
            </a:r>
            <a:r>
              <a:rPr lang="pl-PL" dirty="0"/>
              <a:t> </a:t>
            </a:r>
            <a:r>
              <a:rPr lang="pl-PL" dirty="0" err="1"/>
              <a:t>company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AC77427-858E-495A-8664-B1584C92F231}"/>
              </a:ext>
            </a:extLst>
          </p:cNvPr>
          <p:cNvSpPr txBox="1"/>
          <p:nvPr/>
        </p:nvSpPr>
        <p:spPr>
          <a:xfrm>
            <a:off x="7633837" y="4795638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 1, 2, 3 …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1440A20-7B5D-41E8-8C15-F19B2AD1A3E9}"/>
              </a:ext>
            </a:extLst>
          </p:cNvPr>
          <p:cNvSpPr txBox="1"/>
          <p:nvPr/>
        </p:nvSpPr>
        <p:spPr>
          <a:xfrm>
            <a:off x="7515341" y="3656737"/>
            <a:ext cx="18567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Marketing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D1DEA18-0A80-42AA-B5EA-17E2AEB984D9}"/>
              </a:ext>
            </a:extLst>
          </p:cNvPr>
          <p:cNvSpPr txBox="1"/>
          <p:nvPr/>
        </p:nvSpPr>
        <p:spPr>
          <a:xfrm>
            <a:off x="938241" y="5942307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Lab-y  R&amp;D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A038FD-C515-4B7D-8DBE-B5291EBE5708}"/>
              </a:ext>
            </a:extLst>
          </p:cNvPr>
          <p:cNvSpPr txBox="1"/>
          <p:nvPr/>
        </p:nvSpPr>
        <p:spPr>
          <a:xfrm>
            <a:off x="4328006" y="5942307"/>
            <a:ext cx="64215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projekty, technologie, start-</a:t>
            </a:r>
            <a:r>
              <a:rPr lang="pl-PL" dirty="0" err="1"/>
              <a:t>upy</a:t>
            </a:r>
            <a:r>
              <a:rPr lang="pl-PL" dirty="0"/>
              <a:t>, wynalazcy, zewnętrzni partnerzy…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A5026211-280A-4374-9CBC-31BF8AFE1FA7}"/>
              </a:ext>
            </a:extLst>
          </p:cNvPr>
          <p:cNvSpPr/>
          <p:nvPr/>
        </p:nvSpPr>
        <p:spPr>
          <a:xfrm>
            <a:off x="10216872" y="1660759"/>
            <a:ext cx="1524459" cy="113518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BF7C91-A73F-46D9-B121-D496D2F619A9}"/>
              </a:ext>
            </a:extLst>
          </p:cNvPr>
          <p:cNvSpPr txBox="1"/>
          <p:nvPr/>
        </p:nvSpPr>
        <p:spPr>
          <a:xfrm>
            <a:off x="10197127" y="1924252"/>
            <a:ext cx="1708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Inwestor strategiczny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F1CF28-9D6A-465E-BE1E-456B690F2D8A}"/>
              </a:ext>
            </a:extLst>
          </p:cNvPr>
          <p:cNvSpPr txBox="1"/>
          <p:nvPr/>
        </p:nvSpPr>
        <p:spPr>
          <a:xfrm>
            <a:off x="4598864" y="2049086"/>
            <a:ext cx="1381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45ED24F-A75B-4575-B9B3-389D15211C72}"/>
              </a:ext>
            </a:extLst>
          </p:cNvPr>
          <p:cNvSpPr txBox="1"/>
          <p:nvPr/>
        </p:nvSpPr>
        <p:spPr>
          <a:xfrm>
            <a:off x="885904" y="3022799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trials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31245E7-AA61-469A-B439-8AAC9B56F2FA}"/>
              </a:ext>
            </a:extLst>
          </p:cNvPr>
          <p:cNvSpPr txBox="1"/>
          <p:nvPr/>
        </p:nvSpPr>
        <p:spPr>
          <a:xfrm>
            <a:off x="4343858" y="3022799"/>
            <a:ext cx="53105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Projektowanie, wykonanie i analiza badań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B10CA6C-A98B-441C-9A50-9A310BF61F88}"/>
              </a:ext>
            </a:extLst>
          </p:cNvPr>
          <p:cNvSpPr txBox="1"/>
          <p:nvPr/>
        </p:nvSpPr>
        <p:spPr>
          <a:xfrm>
            <a:off x="8138789" y="3975434"/>
            <a:ext cx="1687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Produkty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C414599-BF8C-4A48-A1EC-C4DC2742EBBB}"/>
              </a:ext>
            </a:extLst>
          </p:cNvPr>
          <p:cNvSpPr txBox="1"/>
          <p:nvPr/>
        </p:nvSpPr>
        <p:spPr>
          <a:xfrm>
            <a:off x="6956976" y="5115243"/>
            <a:ext cx="843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Tax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81815F1-532A-4934-93E4-8CF8B8731DFB}"/>
              </a:ext>
            </a:extLst>
          </p:cNvPr>
          <p:cNvSpPr txBox="1"/>
          <p:nvPr/>
        </p:nvSpPr>
        <p:spPr>
          <a:xfrm>
            <a:off x="6083499" y="4778830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Sharing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1739807-EBB5-49EF-B000-3EC2A4D0F324}"/>
              </a:ext>
            </a:extLst>
          </p:cNvPr>
          <p:cNvSpPr txBox="1"/>
          <p:nvPr/>
        </p:nvSpPr>
        <p:spPr>
          <a:xfrm>
            <a:off x="4313140" y="4033836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Rejestracja krajowa, EU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EE352C9-4BFD-412F-8ADA-28C2FC22AF73}"/>
              </a:ext>
            </a:extLst>
          </p:cNvPr>
          <p:cNvSpPr txBox="1"/>
          <p:nvPr/>
        </p:nvSpPr>
        <p:spPr>
          <a:xfrm>
            <a:off x="5444891" y="5230792"/>
            <a:ext cx="1622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Restrictions</a:t>
            </a:r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8CA3DA6-6227-44BF-BC1A-DE9DF064F1E1}"/>
              </a:ext>
            </a:extLst>
          </p:cNvPr>
          <p:cNvSpPr txBox="1"/>
          <p:nvPr/>
        </p:nvSpPr>
        <p:spPr>
          <a:xfrm>
            <a:off x="6256028" y="3726017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Refundacja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2C75936-D15E-41C4-B804-0F07869193AD}"/>
              </a:ext>
            </a:extLst>
          </p:cNvPr>
          <p:cNvSpPr txBox="1"/>
          <p:nvPr/>
        </p:nvSpPr>
        <p:spPr>
          <a:xfrm>
            <a:off x="4907941" y="3645794"/>
            <a:ext cx="12088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Pricing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D06BE73-631A-4C4A-B221-455B50C7CDD0}"/>
              </a:ext>
            </a:extLst>
          </p:cNvPr>
          <p:cNvSpPr/>
          <p:nvPr/>
        </p:nvSpPr>
        <p:spPr>
          <a:xfrm>
            <a:off x="222205" y="3604504"/>
            <a:ext cx="11789130" cy="213758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97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246E34F-5310-489C-93C4-6BB40717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63" y="2915328"/>
            <a:ext cx="4965405" cy="441050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50087C7-7A48-4EA1-8D18-D34DA3D77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62" y="-871870"/>
            <a:ext cx="9282223" cy="7623545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F157901-5E7B-47C4-8EA0-FA3D7E573011}"/>
              </a:ext>
            </a:extLst>
          </p:cNvPr>
          <p:cNvCxnSpPr>
            <a:cxnSpLocks/>
          </p:cNvCxnSpPr>
          <p:nvPr/>
        </p:nvCxnSpPr>
        <p:spPr>
          <a:xfrm flipH="1">
            <a:off x="3487479" y="2668772"/>
            <a:ext cx="4008474" cy="2009554"/>
          </a:xfrm>
          <a:prstGeom prst="straightConnector1">
            <a:avLst/>
          </a:prstGeom>
          <a:ln w="793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064AD2E-342B-489E-AD04-B900EB24EAC8}"/>
              </a:ext>
            </a:extLst>
          </p:cNvPr>
          <p:cNvSpPr txBox="1"/>
          <p:nvPr/>
        </p:nvSpPr>
        <p:spPr>
          <a:xfrm>
            <a:off x="4699591" y="3072308"/>
            <a:ext cx="114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 Euro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8DF49D-88B4-47B6-85BB-D4B295310556}"/>
              </a:ext>
            </a:extLst>
          </p:cNvPr>
          <p:cNvSpPr txBox="1"/>
          <p:nvPr/>
        </p:nvSpPr>
        <p:spPr>
          <a:xfrm>
            <a:off x="1956390" y="3072308"/>
            <a:ext cx="104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+1 Euro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5D55626-6225-4C05-B15F-9D284D8EEC4C}"/>
              </a:ext>
            </a:extLst>
          </p:cNvPr>
          <p:cNvSpPr txBox="1"/>
          <p:nvPr/>
        </p:nvSpPr>
        <p:spPr>
          <a:xfrm>
            <a:off x="935666" y="343848"/>
            <a:ext cx="2211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Model biznesowy w transferze biotechnologicznym nie polega na butelkowaniu.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Więc jak się w tym biznesie zarabia?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B88DD77-6284-400D-BDBE-4CD2B5E22E6A}"/>
              </a:ext>
            </a:extLst>
          </p:cNvPr>
          <p:cNvSpPr/>
          <p:nvPr/>
        </p:nvSpPr>
        <p:spPr>
          <a:xfrm>
            <a:off x="1286540" y="3441640"/>
            <a:ext cx="2200939" cy="341636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7A4037-97F4-4175-9E2E-EB94FA0B9B22}"/>
              </a:ext>
            </a:extLst>
          </p:cNvPr>
          <p:cNvSpPr txBox="1"/>
          <p:nvPr/>
        </p:nvSpPr>
        <p:spPr>
          <a:xfrm>
            <a:off x="85061" y="4835306"/>
            <a:ext cx="107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„</a:t>
            </a:r>
            <a:r>
              <a:rPr lang="pl-PL" dirty="0" err="1"/>
              <a:t>Freeze</a:t>
            </a:r>
            <a:r>
              <a:rPr lang="pl-PL" dirty="0"/>
              <a:t>”</a:t>
            </a:r>
          </a:p>
          <a:p>
            <a:pPr algn="ctr"/>
            <a:r>
              <a:rPr lang="pl-PL" dirty="0"/>
              <a:t>+3 Euro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152A404-2C3A-40F8-A180-3869AA776597}"/>
              </a:ext>
            </a:extLst>
          </p:cNvPr>
          <p:cNvSpPr txBox="1"/>
          <p:nvPr/>
        </p:nvSpPr>
        <p:spPr>
          <a:xfrm>
            <a:off x="1908543" y="5296971"/>
            <a:ext cx="104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2 Euro</a:t>
            </a:r>
          </a:p>
        </p:txBody>
      </p:sp>
    </p:spTree>
    <p:extLst>
      <p:ext uri="{BB962C8B-B14F-4D97-AF65-F5344CB8AC3E}">
        <p14:creationId xmlns:p14="http://schemas.microsoft.com/office/powerpoint/2010/main" val="9475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707C6B6-C3B0-4A6B-AE63-EE9D44B22138}"/>
              </a:ext>
            </a:extLst>
          </p:cNvPr>
          <p:cNvSpPr txBox="1"/>
          <p:nvPr/>
        </p:nvSpPr>
        <p:spPr>
          <a:xfrm>
            <a:off x="885904" y="1115910"/>
            <a:ext cx="3120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Capacity (market)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375DBD-F754-4ADA-95E0-F1D019103F2A}"/>
              </a:ext>
            </a:extLst>
          </p:cNvPr>
          <p:cNvSpPr txBox="1"/>
          <p:nvPr/>
        </p:nvSpPr>
        <p:spPr>
          <a:xfrm>
            <a:off x="885904" y="2049086"/>
            <a:ext cx="31207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Feasibility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8AF6F6-F715-45EC-9E47-182F955C8013}"/>
              </a:ext>
            </a:extLst>
          </p:cNvPr>
          <p:cNvSpPr txBox="1"/>
          <p:nvPr/>
        </p:nvSpPr>
        <p:spPr>
          <a:xfrm>
            <a:off x="938241" y="4956914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C6D4D3-C088-4944-A6C2-B4D30B81B07F}"/>
              </a:ext>
            </a:extLst>
          </p:cNvPr>
          <p:cNvSpPr txBox="1"/>
          <p:nvPr/>
        </p:nvSpPr>
        <p:spPr>
          <a:xfrm>
            <a:off x="8982389" y="5121472"/>
            <a:ext cx="12725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Venue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F829D2-15CC-484E-BAA2-D1F36BF99339}"/>
              </a:ext>
            </a:extLst>
          </p:cNvPr>
          <p:cNvSpPr txBox="1"/>
          <p:nvPr/>
        </p:nvSpPr>
        <p:spPr>
          <a:xfrm>
            <a:off x="7772738" y="5230792"/>
            <a:ext cx="1391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Staff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D6FF12-81A9-420D-9379-EC301E77586A}"/>
              </a:ext>
            </a:extLst>
          </p:cNvPr>
          <p:cNvSpPr txBox="1"/>
          <p:nvPr/>
        </p:nvSpPr>
        <p:spPr>
          <a:xfrm>
            <a:off x="885904" y="3978103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Sales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B290A3-73D3-421F-BA62-38496740A68E}"/>
              </a:ext>
            </a:extLst>
          </p:cNvPr>
          <p:cNvSpPr txBox="1"/>
          <p:nvPr/>
        </p:nvSpPr>
        <p:spPr>
          <a:xfrm>
            <a:off x="0" y="117446"/>
            <a:ext cx="12191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BŁĄD 4 </a:t>
            </a:r>
            <a:r>
              <a:rPr lang="pl-P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„wychowanie bez ojca i matki”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A4FFA6-A28B-4F19-A1D1-46EB12E089F7}"/>
              </a:ext>
            </a:extLst>
          </p:cNvPr>
          <p:cNvSpPr txBox="1"/>
          <p:nvPr/>
        </p:nvSpPr>
        <p:spPr>
          <a:xfrm>
            <a:off x="285912" y="1003338"/>
            <a:ext cx="6214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1.</a:t>
            </a:r>
          </a:p>
          <a:p>
            <a:endParaRPr lang="pl-PL" sz="2800" dirty="0"/>
          </a:p>
          <a:p>
            <a:r>
              <a:rPr lang="pl-PL" sz="3200" dirty="0"/>
              <a:t>2.</a:t>
            </a:r>
          </a:p>
          <a:p>
            <a:endParaRPr lang="pl-PL" sz="3200" dirty="0"/>
          </a:p>
          <a:p>
            <a:r>
              <a:rPr lang="pl-PL" sz="3200" dirty="0"/>
              <a:t>3.</a:t>
            </a:r>
          </a:p>
          <a:p>
            <a:endParaRPr lang="pl-PL" sz="3200" dirty="0"/>
          </a:p>
          <a:p>
            <a:r>
              <a:rPr lang="pl-PL" sz="3200" dirty="0"/>
              <a:t>4.</a:t>
            </a:r>
          </a:p>
          <a:p>
            <a:endParaRPr lang="pl-PL" sz="3200" dirty="0"/>
          </a:p>
          <a:p>
            <a:r>
              <a:rPr lang="pl-PL" sz="3200" dirty="0"/>
              <a:t>5.</a:t>
            </a:r>
          </a:p>
          <a:p>
            <a:endParaRPr lang="pl-PL" sz="3200" dirty="0"/>
          </a:p>
          <a:p>
            <a:r>
              <a:rPr lang="pl-PL" sz="3200" dirty="0"/>
              <a:t>6.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94E33B-6C86-434C-9D35-E55850E1D21E}"/>
              </a:ext>
            </a:extLst>
          </p:cNvPr>
          <p:cNvSpPr txBox="1"/>
          <p:nvPr/>
        </p:nvSpPr>
        <p:spPr>
          <a:xfrm>
            <a:off x="5798331" y="1451802"/>
            <a:ext cx="477412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 (stały rozwój, stałe wdrażanie)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Badania kliniczne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Komercjalizacja na rynku medycznym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Laby R&amp;D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23D61F-4FE4-4038-8BDF-B0BFBA64F408}"/>
              </a:ext>
            </a:extLst>
          </p:cNvPr>
          <p:cNvSpPr txBox="1"/>
          <p:nvPr/>
        </p:nvSpPr>
        <p:spPr>
          <a:xfrm>
            <a:off x="10170447" y="4956914"/>
            <a:ext cx="17139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[…] </a:t>
            </a:r>
            <a:r>
              <a:rPr lang="pl-PL" dirty="0" err="1"/>
              <a:t>Offshore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CC1DCF-9E60-4D60-88F3-C5EE8C0E9F30}"/>
              </a:ext>
            </a:extLst>
          </p:cNvPr>
          <p:cNvSpPr txBox="1"/>
          <p:nvPr/>
        </p:nvSpPr>
        <p:spPr>
          <a:xfrm>
            <a:off x="9472135" y="3646826"/>
            <a:ext cx="20994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Łańcuchy dostaw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333D5B-B8DA-4FEF-B9A2-31B350C8EB35}"/>
              </a:ext>
            </a:extLst>
          </p:cNvPr>
          <p:cNvSpPr txBox="1"/>
          <p:nvPr/>
        </p:nvSpPr>
        <p:spPr>
          <a:xfrm>
            <a:off x="9962554" y="4016158"/>
            <a:ext cx="1914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Podział rynków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F5892FA-F682-452E-BFA8-76147F1E4439}"/>
              </a:ext>
            </a:extLst>
          </p:cNvPr>
          <p:cNvSpPr txBox="1"/>
          <p:nvPr/>
        </p:nvSpPr>
        <p:spPr>
          <a:xfrm>
            <a:off x="4410310" y="4895634"/>
            <a:ext cx="1923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Parent</a:t>
            </a:r>
            <a:r>
              <a:rPr lang="pl-PL" dirty="0"/>
              <a:t> </a:t>
            </a:r>
            <a:r>
              <a:rPr lang="pl-PL" dirty="0" err="1"/>
              <a:t>company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AC77427-858E-495A-8664-B1584C92F231}"/>
              </a:ext>
            </a:extLst>
          </p:cNvPr>
          <p:cNvSpPr txBox="1"/>
          <p:nvPr/>
        </p:nvSpPr>
        <p:spPr>
          <a:xfrm>
            <a:off x="7633837" y="4795638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 1, 2, 3 …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1440A20-7B5D-41E8-8C15-F19B2AD1A3E9}"/>
              </a:ext>
            </a:extLst>
          </p:cNvPr>
          <p:cNvSpPr txBox="1"/>
          <p:nvPr/>
        </p:nvSpPr>
        <p:spPr>
          <a:xfrm>
            <a:off x="7515341" y="3656737"/>
            <a:ext cx="18567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Marketing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D1DEA18-0A80-42AA-B5EA-17E2AEB984D9}"/>
              </a:ext>
            </a:extLst>
          </p:cNvPr>
          <p:cNvSpPr txBox="1"/>
          <p:nvPr/>
        </p:nvSpPr>
        <p:spPr>
          <a:xfrm>
            <a:off x="938241" y="5942307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Lab-y  R&amp;D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A038FD-C515-4B7D-8DBE-B5291EBE5708}"/>
              </a:ext>
            </a:extLst>
          </p:cNvPr>
          <p:cNvSpPr txBox="1"/>
          <p:nvPr/>
        </p:nvSpPr>
        <p:spPr>
          <a:xfrm>
            <a:off x="4328006" y="5942307"/>
            <a:ext cx="64215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projekty, technologie, start-</a:t>
            </a:r>
            <a:r>
              <a:rPr lang="pl-PL" dirty="0" err="1"/>
              <a:t>upy</a:t>
            </a:r>
            <a:r>
              <a:rPr lang="pl-PL" dirty="0"/>
              <a:t>, wynalazcy, zewnętrzni partnerzy…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A5026211-280A-4374-9CBC-31BF8AFE1FA7}"/>
              </a:ext>
            </a:extLst>
          </p:cNvPr>
          <p:cNvSpPr/>
          <p:nvPr/>
        </p:nvSpPr>
        <p:spPr>
          <a:xfrm>
            <a:off x="10216872" y="1660759"/>
            <a:ext cx="1524459" cy="113518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BF7C91-A73F-46D9-B121-D496D2F619A9}"/>
              </a:ext>
            </a:extLst>
          </p:cNvPr>
          <p:cNvSpPr txBox="1"/>
          <p:nvPr/>
        </p:nvSpPr>
        <p:spPr>
          <a:xfrm>
            <a:off x="10197127" y="1924252"/>
            <a:ext cx="1708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Inwestor strategiczny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F1CF28-9D6A-465E-BE1E-456B690F2D8A}"/>
              </a:ext>
            </a:extLst>
          </p:cNvPr>
          <p:cNvSpPr txBox="1"/>
          <p:nvPr/>
        </p:nvSpPr>
        <p:spPr>
          <a:xfrm>
            <a:off x="4598864" y="2049086"/>
            <a:ext cx="1381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45ED24F-A75B-4575-B9B3-389D15211C72}"/>
              </a:ext>
            </a:extLst>
          </p:cNvPr>
          <p:cNvSpPr txBox="1"/>
          <p:nvPr/>
        </p:nvSpPr>
        <p:spPr>
          <a:xfrm>
            <a:off x="885904" y="3022799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trials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31245E7-AA61-469A-B439-8AAC9B56F2FA}"/>
              </a:ext>
            </a:extLst>
          </p:cNvPr>
          <p:cNvSpPr txBox="1"/>
          <p:nvPr/>
        </p:nvSpPr>
        <p:spPr>
          <a:xfrm>
            <a:off x="4343858" y="3022799"/>
            <a:ext cx="53105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Projektowanie, wykonanie i analiza badań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B10CA6C-A98B-441C-9A50-9A310BF61F88}"/>
              </a:ext>
            </a:extLst>
          </p:cNvPr>
          <p:cNvSpPr txBox="1"/>
          <p:nvPr/>
        </p:nvSpPr>
        <p:spPr>
          <a:xfrm>
            <a:off x="8138789" y="3975434"/>
            <a:ext cx="1687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Produkty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C414599-BF8C-4A48-A1EC-C4DC2742EBBB}"/>
              </a:ext>
            </a:extLst>
          </p:cNvPr>
          <p:cNvSpPr txBox="1"/>
          <p:nvPr/>
        </p:nvSpPr>
        <p:spPr>
          <a:xfrm>
            <a:off x="6956976" y="5115243"/>
            <a:ext cx="843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Tax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81815F1-532A-4934-93E4-8CF8B8731DFB}"/>
              </a:ext>
            </a:extLst>
          </p:cNvPr>
          <p:cNvSpPr txBox="1"/>
          <p:nvPr/>
        </p:nvSpPr>
        <p:spPr>
          <a:xfrm>
            <a:off x="6083499" y="4778830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Sharing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1739807-EBB5-49EF-B000-3EC2A4D0F324}"/>
              </a:ext>
            </a:extLst>
          </p:cNvPr>
          <p:cNvSpPr txBox="1"/>
          <p:nvPr/>
        </p:nvSpPr>
        <p:spPr>
          <a:xfrm>
            <a:off x="4313140" y="4033836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Rejestracja krajowa, EU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EE352C9-4BFD-412F-8ADA-28C2FC22AF73}"/>
              </a:ext>
            </a:extLst>
          </p:cNvPr>
          <p:cNvSpPr txBox="1"/>
          <p:nvPr/>
        </p:nvSpPr>
        <p:spPr>
          <a:xfrm>
            <a:off x="5444891" y="5230792"/>
            <a:ext cx="1622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Restrictions</a:t>
            </a:r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8CA3DA6-6227-44BF-BC1A-DE9DF064F1E1}"/>
              </a:ext>
            </a:extLst>
          </p:cNvPr>
          <p:cNvSpPr txBox="1"/>
          <p:nvPr/>
        </p:nvSpPr>
        <p:spPr>
          <a:xfrm>
            <a:off x="6256028" y="3726017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Refundacja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2C75936-D15E-41C4-B804-0F07869193AD}"/>
              </a:ext>
            </a:extLst>
          </p:cNvPr>
          <p:cNvSpPr txBox="1"/>
          <p:nvPr/>
        </p:nvSpPr>
        <p:spPr>
          <a:xfrm>
            <a:off x="4907941" y="3645794"/>
            <a:ext cx="12088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Pricing</a:t>
            </a:r>
            <a:endParaRPr lang="pl-PL" dirty="0"/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92A3EDC6-2871-4DEA-A7AD-A55635671980}"/>
              </a:ext>
            </a:extLst>
          </p:cNvPr>
          <p:cNvSpPr/>
          <p:nvPr/>
        </p:nvSpPr>
        <p:spPr>
          <a:xfrm>
            <a:off x="4087237" y="593892"/>
            <a:ext cx="2404931" cy="870599"/>
          </a:xfrm>
          <a:prstGeom prst="wedgeRectCallout">
            <a:avLst>
              <a:gd name="adj1" fmla="val -14354"/>
              <a:gd name="adj2" fmla="val 1180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Instytut Biotechnologiczny</a:t>
            </a:r>
          </a:p>
          <a:p>
            <a:pPr algn="ctr"/>
            <a:r>
              <a:rPr lang="pl-PL" dirty="0"/>
              <a:t>(instytut naukowy MZ)</a:t>
            </a:r>
          </a:p>
        </p:txBody>
      </p:sp>
      <p:sp>
        <p:nvSpPr>
          <p:cNvPr id="37" name="Dymek mowy: prostokąt 36">
            <a:extLst>
              <a:ext uri="{FF2B5EF4-FFF2-40B4-BE49-F238E27FC236}">
                <a16:creationId xmlns:a16="http://schemas.microsoft.com/office/drawing/2014/main" id="{C6B6D100-692C-4491-AFBD-A5D9FC3BC46B}"/>
              </a:ext>
            </a:extLst>
          </p:cNvPr>
          <p:cNvSpPr/>
          <p:nvPr/>
        </p:nvSpPr>
        <p:spPr>
          <a:xfrm>
            <a:off x="10216872" y="546361"/>
            <a:ext cx="1642325" cy="1028104"/>
          </a:xfrm>
          <a:prstGeom prst="wedgeRectCallout">
            <a:avLst>
              <a:gd name="adj1" fmla="val 2826"/>
              <a:gd name="adj2" fmla="val 892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CZEMPION</a:t>
            </a:r>
          </a:p>
          <a:p>
            <a:pPr algn="ctr"/>
            <a:r>
              <a:rPr lang="pl-PL" dirty="0"/>
              <a:t>GOSPODARCZY</a:t>
            </a:r>
          </a:p>
          <a:p>
            <a:pPr algn="ctr"/>
            <a:r>
              <a:rPr lang="pl-PL" dirty="0"/>
              <a:t>(np. KGHM)</a:t>
            </a:r>
          </a:p>
        </p:txBody>
      </p:sp>
    </p:spTree>
    <p:extLst>
      <p:ext uri="{BB962C8B-B14F-4D97-AF65-F5344CB8AC3E}">
        <p14:creationId xmlns:p14="http://schemas.microsoft.com/office/powerpoint/2010/main" val="20031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D957C9-1A60-4E31-BD6E-0D6E3AC5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0962"/>
            <a:ext cx="7239000" cy="6696075"/>
          </a:xfrm>
          <a:prstGeom prst="rect">
            <a:avLst/>
          </a:prstGeom>
        </p:spPr>
      </p:pic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1DF9F1F7-0B1B-4B45-A964-4083B1FB87B0}"/>
              </a:ext>
            </a:extLst>
          </p:cNvPr>
          <p:cNvSpPr/>
          <p:nvPr/>
        </p:nvSpPr>
        <p:spPr>
          <a:xfrm>
            <a:off x="5018566" y="5582093"/>
            <a:ext cx="786809" cy="446568"/>
          </a:xfrm>
          <a:prstGeom prst="wedgeRectCallout">
            <a:avLst>
              <a:gd name="adj1" fmla="val 79174"/>
              <a:gd name="adj2" fmla="val -267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„Lek”</a:t>
            </a:r>
          </a:p>
        </p:txBody>
      </p:sp>
      <p:sp>
        <p:nvSpPr>
          <p:cNvPr id="5" name="Dymek mowy: prostokąt 4">
            <a:extLst>
              <a:ext uri="{FF2B5EF4-FFF2-40B4-BE49-F238E27FC236}">
                <a16:creationId xmlns:a16="http://schemas.microsoft.com/office/drawing/2014/main" id="{209D6645-E423-4114-A062-55EC71AEDB0F}"/>
              </a:ext>
            </a:extLst>
          </p:cNvPr>
          <p:cNvSpPr/>
          <p:nvPr/>
        </p:nvSpPr>
        <p:spPr>
          <a:xfrm>
            <a:off x="6361812" y="6032206"/>
            <a:ext cx="786809" cy="446568"/>
          </a:xfrm>
          <a:prstGeom prst="wedgeRectCallout">
            <a:avLst>
              <a:gd name="adj1" fmla="val -73529"/>
              <a:gd name="adj2" fmla="val -359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„</a:t>
            </a:r>
            <a:r>
              <a:rPr lang="pl-PL" dirty="0" err="1"/>
              <a:t>Krka</a:t>
            </a:r>
            <a:r>
              <a:rPr lang="pl-PL" dirty="0"/>
              <a:t>”</a:t>
            </a:r>
          </a:p>
        </p:txBody>
      </p:sp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4FDFCD5E-3427-4E57-88D0-C2BA1B84FB68}"/>
              </a:ext>
            </a:extLst>
          </p:cNvPr>
          <p:cNvSpPr/>
          <p:nvPr/>
        </p:nvSpPr>
        <p:spPr>
          <a:xfrm>
            <a:off x="8747050" y="2580167"/>
            <a:ext cx="1332615" cy="673395"/>
          </a:xfrm>
          <a:prstGeom prst="wedgeRectCallout">
            <a:avLst>
              <a:gd name="adj1" fmla="val -168928"/>
              <a:gd name="adj2" fmla="val 193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„Gedeon Richter”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5ED60E8-290B-4338-896B-03C5F86869BD}"/>
              </a:ext>
            </a:extLst>
          </p:cNvPr>
          <p:cNvSpPr txBox="1"/>
          <p:nvPr/>
        </p:nvSpPr>
        <p:spPr>
          <a:xfrm>
            <a:off x="191386" y="978195"/>
            <a:ext cx="228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Udane i nieudane transformacje firm biotechnologicznych w Europie Wschodniej</a:t>
            </a:r>
          </a:p>
          <a:p>
            <a:endParaRPr lang="pl-PL" dirty="0"/>
          </a:p>
          <a:p>
            <a:r>
              <a:rPr lang="pl-PL" dirty="0"/>
              <a:t>3 modele rozwojowe</a:t>
            </a:r>
          </a:p>
        </p:txBody>
      </p:sp>
    </p:spTree>
    <p:extLst>
      <p:ext uri="{BB962C8B-B14F-4D97-AF65-F5344CB8AC3E}">
        <p14:creationId xmlns:p14="http://schemas.microsoft.com/office/powerpoint/2010/main" val="36058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43B4778-765C-4626-A8C8-CA89F196B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294854"/>
              </p:ext>
            </p:extLst>
          </p:nvPr>
        </p:nvGraphicFramePr>
        <p:xfrm>
          <a:off x="1342239" y="719666"/>
          <a:ext cx="9680895" cy="583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0CFC873-85C8-4184-BC67-04E913C550A4}"/>
              </a:ext>
            </a:extLst>
          </p:cNvPr>
          <p:cNvSpPr txBox="1"/>
          <p:nvPr/>
        </p:nvSpPr>
        <p:spPr>
          <a:xfrm>
            <a:off x="1459685" y="233890"/>
            <a:ext cx="911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Superfimy</a:t>
            </a:r>
            <a:r>
              <a:rPr lang="pl-PL" sz="2400" dirty="0"/>
              <a:t>: KGHM (Polska) vs KRKA (Słowenia)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913F3D5-041A-4EE3-8C1F-2D03A434D37F}"/>
              </a:ext>
            </a:extLst>
          </p:cNvPr>
          <p:cNvSpPr txBox="1"/>
          <p:nvPr/>
        </p:nvSpPr>
        <p:spPr>
          <a:xfrm>
            <a:off x="8071846" y="2409110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miliardy EURO</a:t>
            </a:r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0DF626ED-05E9-42B8-B834-7B4ABA28DF81}"/>
              </a:ext>
            </a:extLst>
          </p:cNvPr>
          <p:cNvCxnSpPr/>
          <p:nvPr/>
        </p:nvCxnSpPr>
        <p:spPr>
          <a:xfrm>
            <a:off x="4622800" y="5232400"/>
            <a:ext cx="4631267" cy="0"/>
          </a:xfrm>
          <a:prstGeom prst="straightConnector1">
            <a:avLst/>
          </a:prstGeom>
          <a:ln w="34925">
            <a:solidFill>
              <a:srgbClr val="FF000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251F21-62C9-487E-9581-EA88B32AD6C7}"/>
              </a:ext>
            </a:extLst>
          </p:cNvPr>
          <p:cNvSpPr txBox="1"/>
          <p:nvPr/>
        </p:nvSpPr>
        <p:spPr>
          <a:xfrm>
            <a:off x="7967133" y="6663267"/>
            <a:ext cx="4224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/>
              <a:t>Dane aktualnie najnowsze</a:t>
            </a:r>
          </a:p>
        </p:txBody>
      </p:sp>
    </p:spTree>
    <p:extLst>
      <p:ext uri="{BB962C8B-B14F-4D97-AF65-F5344CB8AC3E}">
        <p14:creationId xmlns:p14="http://schemas.microsoft.com/office/powerpoint/2010/main" val="39510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nners podium with spotlights over grey background, space for design. champion pedestal, illusration in realistic style Premium Vector">
            <a:extLst>
              <a:ext uri="{FF2B5EF4-FFF2-40B4-BE49-F238E27FC236}">
                <a16:creationId xmlns:a16="http://schemas.microsoft.com/office/drawing/2014/main" id="{1551B1BD-68D5-4095-8125-F9BE02C4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8" y="-6256"/>
            <a:ext cx="12196347" cy="76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1CAE5B-FC80-4A97-A793-006E4AA1A215}"/>
              </a:ext>
            </a:extLst>
          </p:cNvPr>
          <p:cNvSpPr txBox="1"/>
          <p:nvPr/>
        </p:nvSpPr>
        <p:spPr>
          <a:xfrm>
            <a:off x="4330998" y="2989477"/>
            <a:ext cx="353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Ponadprzeciętne zaufanie między partnerem </a:t>
            </a:r>
          </a:p>
          <a:p>
            <a:pPr algn="ctr"/>
            <a:r>
              <a:rPr lang="pl-PL" dirty="0"/>
              <a:t>polskim i zagranicznym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C340A0-9B03-4CDE-8363-31907CAA4204}"/>
              </a:ext>
            </a:extLst>
          </p:cNvPr>
          <p:cNvSpPr txBox="1"/>
          <p:nvPr/>
        </p:nvSpPr>
        <p:spPr>
          <a:xfrm>
            <a:off x="653995" y="3845315"/>
            <a:ext cx="301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Fundamentalny udział naukowców na każdym etapie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7E1B9C-3544-4DC9-A128-2DAB9D3C2B77}"/>
              </a:ext>
            </a:extLst>
          </p:cNvPr>
          <p:cNvSpPr txBox="1"/>
          <p:nvPr/>
        </p:nvSpPr>
        <p:spPr>
          <a:xfrm>
            <a:off x="8008002" y="3735347"/>
            <a:ext cx="353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Tylko dla najsilniejszych </a:t>
            </a:r>
          </a:p>
          <a:p>
            <a:pPr algn="ctr"/>
            <a:r>
              <a:rPr lang="pl-PL" dirty="0"/>
              <a:t>finansowo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460D60-B68F-4651-846D-B16F3E858074}"/>
              </a:ext>
            </a:extLst>
          </p:cNvPr>
          <p:cNvSpPr txBox="1"/>
          <p:nvPr/>
        </p:nvSpPr>
        <p:spPr>
          <a:xfrm>
            <a:off x="2691415" y="937613"/>
            <a:ext cx="592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/>
              <a:t>podsumowanie:   </a:t>
            </a:r>
            <a:r>
              <a:rPr lang="pl-PL" b="1" dirty="0"/>
              <a:t>przepis na transfer</a:t>
            </a:r>
          </a:p>
        </p:txBody>
      </p:sp>
    </p:spTree>
    <p:extLst>
      <p:ext uri="{BB962C8B-B14F-4D97-AF65-F5344CB8AC3E}">
        <p14:creationId xmlns:p14="http://schemas.microsoft.com/office/powerpoint/2010/main" val="295086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4FAC26-33CF-4EC7-B062-68FE47D8A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534" y="39531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Szczepionki.</a:t>
            </a:r>
            <a:br>
              <a:rPr lang="pl-PL" dirty="0"/>
            </a:br>
            <a:r>
              <a:rPr lang="pl-PL" dirty="0"/>
              <a:t> Jak dokonać transferu?</a:t>
            </a:r>
            <a:br>
              <a:rPr lang="pl-PL" dirty="0"/>
            </a:br>
            <a:br>
              <a:rPr lang="pl-PL" dirty="0"/>
            </a:br>
            <a:r>
              <a:rPr lang="pl-PL" sz="3600" dirty="0"/>
              <a:t>Bartosz Łoza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5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E911E04-620A-4A97-A80B-EE67450EC4E4}"/>
              </a:ext>
            </a:extLst>
          </p:cNvPr>
          <p:cNvSpPr txBox="1"/>
          <p:nvPr/>
        </p:nvSpPr>
        <p:spPr>
          <a:xfrm>
            <a:off x="2026451" y="860986"/>
            <a:ext cx="8749307" cy="5632311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/>
              <a:t>Bliski horyzont - </a:t>
            </a:r>
            <a:r>
              <a:rPr lang="pl-PL" sz="2000" b="1" dirty="0"/>
              <a:t>SZCZEPIONKA</a:t>
            </a:r>
          </a:p>
          <a:p>
            <a:pPr marL="342900" indent="-342900">
              <a:buFont typeface="+mj-lt"/>
              <a:buAutoNum type="arabicPeriod"/>
            </a:pPr>
            <a:endParaRPr lang="pl-PL" sz="2000" dirty="0"/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pl-PL" sz="2000" dirty="0">
                <a:sym typeface="Wingdings" panose="05000000000000000000" pitchFamily="2" charset="2"/>
              </a:rPr>
              <a:t>BADANIA</a:t>
            </a:r>
          </a:p>
          <a:p>
            <a:pPr marL="1257300" lvl="2" indent="-342900">
              <a:buFont typeface="Wingdings" panose="05000000000000000000" pitchFamily="2" charset="2"/>
              <a:buChar char="à"/>
            </a:pPr>
            <a:r>
              <a:rPr lang="pl-PL" sz="2000" dirty="0"/>
              <a:t>udział w III fazie badań</a:t>
            </a:r>
          </a:p>
          <a:p>
            <a:pPr lvl="1"/>
            <a:r>
              <a:rPr lang="pl-PL" sz="2000" dirty="0">
                <a:sym typeface="Wingdings" panose="05000000000000000000" pitchFamily="2" charset="2"/>
              </a:rPr>
              <a:t>	 </a:t>
            </a:r>
            <a:r>
              <a:rPr lang="pl-PL" sz="2000" dirty="0"/>
              <a:t>udział w IV fazie badań (porejestracyjnych)</a:t>
            </a:r>
          </a:p>
          <a:p>
            <a:pPr lvl="1"/>
            <a:r>
              <a:rPr lang="pl-PL" sz="2000" dirty="0"/>
              <a:t>		np. program obserwacyjny jakości życia po szczepieniu</a:t>
            </a:r>
          </a:p>
          <a:p>
            <a:pPr lvl="1"/>
            <a:r>
              <a:rPr lang="pl-PL" sz="2000" dirty="0"/>
              <a:t>		np. efektywności w nowych odmianach wirusa</a:t>
            </a:r>
          </a:p>
          <a:p>
            <a:pPr lvl="1"/>
            <a:endParaRPr lang="pl-PL" sz="2000" dirty="0">
              <a:sym typeface="Wingdings" panose="05000000000000000000" pitchFamily="2" charset="2"/>
            </a:endParaRPr>
          </a:p>
          <a:p>
            <a:pPr lvl="1"/>
            <a:r>
              <a:rPr lang="pl-PL" sz="2000" dirty="0">
                <a:sym typeface="Wingdings" panose="05000000000000000000" pitchFamily="2" charset="2"/>
              </a:rPr>
              <a:t> DOSTAWY „pod badawczym parasolem”</a:t>
            </a:r>
            <a:endParaRPr lang="pl-PL" sz="2000" i="1" dirty="0"/>
          </a:p>
          <a:p>
            <a:pPr marL="1714500" lvl="3" indent="-342900">
              <a:buFont typeface="+mj-lt"/>
              <a:buAutoNum type="arabicPeriod"/>
            </a:pPr>
            <a:r>
              <a:rPr lang="pl-PL" sz="2000" dirty="0"/>
              <a:t>Już w III fazie badań (z ubezpieczeniem ryzyka)</a:t>
            </a:r>
          </a:p>
          <a:p>
            <a:pPr marL="1714500" lvl="3" indent="-342900">
              <a:buFont typeface="+mj-lt"/>
              <a:buAutoNum type="arabicPeriod"/>
            </a:pPr>
            <a:r>
              <a:rPr lang="pl-PL" sz="2000" dirty="0"/>
              <a:t>Pomiędzy III fazą a rejestracją (z ubezpieczeniem ryzyka) </a:t>
            </a:r>
          </a:p>
          <a:p>
            <a:pPr marL="1257300" lvl="2" indent="-342900">
              <a:buFont typeface="+mj-lt"/>
              <a:buAutoNum type="arabicPeriod"/>
            </a:pPr>
            <a:endParaRPr lang="pl-PL" sz="2000" dirty="0"/>
          </a:p>
          <a:p>
            <a:r>
              <a:rPr lang="pl-PL" sz="2000" dirty="0"/>
              <a:t>2. Długi horyzont </a:t>
            </a:r>
          </a:p>
          <a:p>
            <a:r>
              <a:rPr lang="pl-PL" sz="2000" dirty="0"/>
              <a:t>	</a:t>
            </a:r>
            <a:r>
              <a:rPr lang="pl-PL" sz="2000" dirty="0">
                <a:sym typeface="Wingdings" panose="05000000000000000000" pitchFamily="2" charset="2"/>
              </a:rPr>
              <a:t> „ucząca współpraca” </a:t>
            </a:r>
          </a:p>
          <a:p>
            <a:r>
              <a:rPr lang="pl-PL" sz="2000" dirty="0">
                <a:sym typeface="Wingdings" panose="05000000000000000000" pitchFamily="2" charset="2"/>
              </a:rPr>
              <a:t>	 baza wytwórcza</a:t>
            </a:r>
          </a:p>
          <a:p>
            <a:r>
              <a:rPr lang="pl-PL" sz="2000" dirty="0">
                <a:sym typeface="Wingdings" panose="05000000000000000000" pitchFamily="2" charset="2"/>
              </a:rPr>
              <a:t>	 baza laboratoryjna (B&amp;R)</a:t>
            </a:r>
          </a:p>
          <a:p>
            <a:r>
              <a:rPr lang="pl-PL" sz="2000" b="1" dirty="0">
                <a:sym typeface="Wingdings" panose="05000000000000000000" pitchFamily="2" charset="2"/>
              </a:rPr>
              <a:t>	 linkowanie składników procesu </a:t>
            </a:r>
            <a:r>
              <a:rPr lang="pl-PL" sz="2000" b="1" dirty="0" err="1">
                <a:sym typeface="Wingdings" panose="05000000000000000000" pitchFamily="2" charset="2"/>
              </a:rPr>
              <a:t>biotechnologczinego</a:t>
            </a:r>
            <a:endParaRPr lang="pl-PL" sz="2000" b="1" dirty="0">
              <a:sym typeface="Wingdings" panose="05000000000000000000" pitchFamily="2" charset="2"/>
            </a:endParaRPr>
          </a:p>
          <a:p>
            <a:r>
              <a:rPr lang="pl-PL" sz="2000" b="1" dirty="0">
                <a:sym typeface="Wingdings" panose="05000000000000000000" pitchFamily="2" charset="2"/>
              </a:rPr>
              <a:t>	 </a:t>
            </a:r>
            <a:r>
              <a:rPr lang="pl-PL" sz="2000" b="1" dirty="0"/>
              <a:t>HUB BIOTECHNOLOGICZNY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C4A3981-4D11-43C0-B0BA-45684B28BE97}"/>
              </a:ext>
            </a:extLst>
          </p:cNvPr>
          <p:cNvSpPr txBox="1"/>
          <p:nvPr/>
        </p:nvSpPr>
        <p:spPr>
          <a:xfrm>
            <a:off x="484742" y="209320"/>
            <a:ext cx="6780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Co negocjowałem? Co było proof of </a:t>
            </a:r>
            <a:r>
              <a:rPr lang="pl-PL" sz="2800" dirty="0" err="1"/>
              <a:t>concept</a:t>
            </a:r>
            <a:r>
              <a:rPr lang="pl-P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492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707C6B6-C3B0-4A6B-AE63-EE9D44B22138}"/>
              </a:ext>
            </a:extLst>
          </p:cNvPr>
          <p:cNvSpPr txBox="1"/>
          <p:nvPr/>
        </p:nvSpPr>
        <p:spPr>
          <a:xfrm>
            <a:off x="885904" y="871361"/>
            <a:ext cx="3120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Capacity (market)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375DBD-F754-4ADA-95E0-F1D019103F2A}"/>
              </a:ext>
            </a:extLst>
          </p:cNvPr>
          <p:cNvSpPr txBox="1"/>
          <p:nvPr/>
        </p:nvSpPr>
        <p:spPr>
          <a:xfrm>
            <a:off x="885904" y="1804537"/>
            <a:ext cx="31207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Feasibility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8AF6F6-F715-45EC-9E47-182F955C8013}"/>
              </a:ext>
            </a:extLst>
          </p:cNvPr>
          <p:cNvSpPr txBox="1"/>
          <p:nvPr/>
        </p:nvSpPr>
        <p:spPr>
          <a:xfrm>
            <a:off x="938241" y="4712365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C6D4D3-C088-4944-A6C2-B4D30B81B07F}"/>
              </a:ext>
            </a:extLst>
          </p:cNvPr>
          <p:cNvSpPr txBox="1"/>
          <p:nvPr/>
        </p:nvSpPr>
        <p:spPr>
          <a:xfrm>
            <a:off x="8982389" y="4876923"/>
            <a:ext cx="12725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Venue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F829D2-15CC-484E-BAA2-D1F36BF99339}"/>
              </a:ext>
            </a:extLst>
          </p:cNvPr>
          <p:cNvSpPr txBox="1"/>
          <p:nvPr/>
        </p:nvSpPr>
        <p:spPr>
          <a:xfrm>
            <a:off x="7772738" y="4986243"/>
            <a:ext cx="1391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Staff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D6FF12-81A9-420D-9379-EC301E77586A}"/>
              </a:ext>
            </a:extLst>
          </p:cNvPr>
          <p:cNvSpPr txBox="1"/>
          <p:nvPr/>
        </p:nvSpPr>
        <p:spPr>
          <a:xfrm>
            <a:off x="885904" y="3733554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Sales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B290A3-73D3-421F-BA62-38496740A68E}"/>
              </a:ext>
            </a:extLst>
          </p:cNvPr>
          <p:cNvSpPr txBox="1"/>
          <p:nvPr/>
        </p:nvSpPr>
        <p:spPr>
          <a:xfrm>
            <a:off x="0" y="117446"/>
            <a:ext cx="12191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Czego potencjalni partnerzy NAPRAWDĘ oczekiwali od nas ? (ranking)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A4FFA6-A28B-4F19-A1D1-46EB12E089F7}"/>
              </a:ext>
            </a:extLst>
          </p:cNvPr>
          <p:cNvSpPr txBox="1"/>
          <p:nvPr/>
        </p:nvSpPr>
        <p:spPr>
          <a:xfrm>
            <a:off x="285912" y="758789"/>
            <a:ext cx="6214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1.</a:t>
            </a:r>
          </a:p>
          <a:p>
            <a:endParaRPr lang="pl-PL" sz="2800" dirty="0"/>
          </a:p>
          <a:p>
            <a:r>
              <a:rPr lang="pl-PL" sz="3200" dirty="0"/>
              <a:t>2.</a:t>
            </a:r>
          </a:p>
          <a:p>
            <a:endParaRPr lang="pl-PL" sz="3200" dirty="0"/>
          </a:p>
          <a:p>
            <a:r>
              <a:rPr lang="pl-PL" sz="3200" dirty="0"/>
              <a:t>3.</a:t>
            </a:r>
          </a:p>
          <a:p>
            <a:endParaRPr lang="pl-PL" sz="3200" dirty="0"/>
          </a:p>
          <a:p>
            <a:r>
              <a:rPr lang="pl-PL" sz="3200" dirty="0"/>
              <a:t>4.</a:t>
            </a:r>
          </a:p>
          <a:p>
            <a:endParaRPr lang="pl-PL" sz="3200" dirty="0"/>
          </a:p>
          <a:p>
            <a:r>
              <a:rPr lang="pl-PL" sz="3200" dirty="0"/>
              <a:t>5.</a:t>
            </a:r>
          </a:p>
          <a:p>
            <a:endParaRPr lang="pl-PL" sz="3200" dirty="0"/>
          </a:p>
          <a:p>
            <a:r>
              <a:rPr lang="pl-PL" sz="3200" dirty="0"/>
              <a:t>6.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94E33B-6C86-434C-9D35-E55850E1D21E}"/>
              </a:ext>
            </a:extLst>
          </p:cNvPr>
          <p:cNvSpPr txBox="1"/>
          <p:nvPr/>
        </p:nvSpPr>
        <p:spPr>
          <a:xfrm>
            <a:off x="5798331" y="1207253"/>
            <a:ext cx="477412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 (stały rozwój, stałe wdrażanie)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Badania kliniczne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Komercjalizacja na rynku medycznym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Laby R&amp;D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23D61F-4FE4-4038-8BDF-B0BFBA64F408}"/>
              </a:ext>
            </a:extLst>
          </p:cNvPr>
          <p:cNvSpPr txBox="1"/>
          <p:nvPr/>
        </p:nvSpPr>
        <p:spPr>
          <a:xfrm>
            <a:off x="10170447" y="4712365"/>
            <a:ext cx="17139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[…] </a:t>
            </a:r>
            <a:r>
              <a:rPr lang="pl-PL" dirty="0" err="1"/>
              <a:t>Offshore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CC1DCF-9E60-4D60-88F3-C5EE8C0E9F30}"/>
              </a:ext>
            </a:extLst>
          </p:cNvPr>
          <p:cNvSpPr txBox="1"/>
          <p:nvPr/>
        </p:nvSpPr>
        <p:spPr>
          <a:xfrm>
            <a:off x="9472135" y="3402277"/>
            <a:ext cx="20994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Łańcuchy dostaw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333D5B-B8DA-4FEF-B9A2-31B350C8EB35}"/>
              </a:ext>
            </a:extLst>
          </p:cNvPr>
          <p:cNvSpPr txBox="1"/>
          <p:nvPr/>
        </p:nvSpPr>
        <p:spPr>
          <a:xfrm>
            <a:off x="9962554" y="3771609"/>
            <a:ext cx="19145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Podział rynków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F5892FA-F682-452E-BFA8-76147F1E4439}"/>
              </a:ext>
            </a:extLst>
          </p:cNvPr>
          <p:cNvSpPr txBox="1"/>
          <p:nvPr/>
        </p:nvSpPr>
        <p:spPr>
          <a:xfrm>
            <a:off x="4410310" y="4651085"/>
            <a:ext cx="1923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Parent</a:t>
            </a:r>
            <a:r>
              <a:rPr lang="pl-PL" dirty="0"/>
              <a:t> </a:t>
            </a:r>
            <a:r>
              <a:rPr lang="pl-PL" dirty="0" err="1"/>
              <a:t>company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AC77427-858E-495A-8664-B1584C92F231}"/>
              </a:ext>
            </a:extLst>
          </p:cNvPr>
          <p:cNvSpPr txBox="1"/>
          <p:nvPr/>
        </p:nvSpPr>
        <p:spPr>
          <a:xfrm>
            <a:off x="7633837" y="4551089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Facility 1, 2, 3 …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1440A20-7B5D-41E8-8C15-F19B2AD1A3E9}"/>
              </a:ext>
            </a:extLst>
          </p:cNvPr>
          <p:cNvSpPr txBox="1"/>
          <p:nvPr/>
        </p:nvSpPr>
        <p:spPr>
          <a:xfrm>
            <a:off x="7515341" y="3412188"/>
            <a:ext cx="18567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Marketing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D1DEA18-0A80-42AA-B5EA-17E2AEB984D9}"/>
              </a:ext>
            </a:extLst>
          </p:cNvPr>
          <p:cNvSpPr txBox="1"/>
          <p:nvPr/>
        </p:nvSpPr>
        <p:spPr>
          <a:xfrm>
            <a:off x="938241" y="5697758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Lab-y  R&amp;D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A038FD-C515-4B7D-8DBE-B5291EBE5708}"/>
              </a:ext>
            </a:extLst>
          </p:cNvPr>
          <p:cNvSpPr txBox="1"/>
          <p:nvPr/>
        </p:nvSpPr>
        <p:spPr>
          <a:xfrm>
            <a:off x="4328006" y="5697758"/>
            <a:ext cx="64215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projekty, technologie, start-</a:t>
            </a:r>
            <a:r>
              <a:rPr lang="pl-PL" dirty="0" err="1"/>
              <a:t>upy</a:t>
            </a:r>
            <a:r>
              <a:rPr lang="pl-PL" dirty="0"/>
              <a:t>, wynalazcy, zewnętrzni partnerzy…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A5026211-280A-4374-9CBC-31BF8AFE1FA7}"/>
              </a:ext>
            </a:extLst>
          </p:cNvPr>
          <p:cNvSpPr/>
          <p:nvPr/>
        </p:nvSpPr>
        <p:spPr>
          <a:xfrm>
            <a:off x="10216872" y="1416210"/>
            <a:ext cx="1524459" cy="113518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BF7C91-A73F-46D9-B121-D496D2F619A9}"/>
              </a:ext>
            </a:extLst>
          </p:cNvPr>
          <p:cNvSpPr txBox="1"/>
          <p:nvPr/>
        </p:nvSpPr>
        <p:spPr>
          <a:xfrm>
            <a:off x="10197127" y="1679703"/>
            <a:ext cx="1708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Inwestor strategiczny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F1CF28-9D6A-465E-BE1E-456B690F2D8A}"/>
              </a:ext>
            </a:extLst>
          </p:cNvPr>
          <p:cNvSpPr txBox="1"/>
          <p:nvPr/>
        </p:nvSpPr>
        <p:spPr>
          <a:xfrm>
            <a:off x="4598864" y="1804537"/>
            <a:ext cx="1381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45ED24F-A75B-4575-B9B3-389D15211C72}"/>
              </a:ext>
            </a:extLst>
          </p:cNvPr>
          <p:cNvSpPr txBox="1"/>
          <p:nvPr/>
        </p:nvSpPr>
        <p:spPr>
          <a:xfrm>
            <a:off x="885904" y="2778250"/>
            <a:ext cx="30683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trials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31245E7-AA61-469A-B439-8AAC9B56F2FA}"/>
              </a:ext>
            </a:extLst>
          </p:cNvPr>
          <p:cNvSpPr txBox="1"/>
          <p:nvPr/>
        </p:nvSpPr>
        <p:spPr>
          <a:xfrm>
            <a:off x="4343858" y="2778250"/>
            <a:ext cx="53105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Projektowanie, wykonanie i analiza badań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B10CA6C-A98B-441C-9A50-9A310BF61F88}"/>
              </a:ext>
            </a:extLst>
          </p:cNvPr>
          <p:cNvSpPr txBox="1"/>
          <p:nvPr/>
        </p:nvSpPr>
        <p:spPr>
          <a:xfrm>
            <a:off x="8138789" y="3730885"/>
            <a:ext cx="1687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Produkty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C414599-BF8C-4A48-A1EC-C4DC2742EBBB}"/>
              </a:ext>
            </a:extLst>
          </p:cNvPr>
          <p:cNvSpPr txBox="1"/>
          <p:nvPr/>
        </p:nvSpPr>
        <p:spPr>
          <a:xfrm>
            <a:off x="6956976" y="4870694"/>
            <a:ext cx="843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Tax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81815F1-532A-4934-93E4-8CF8B8731DFB}"/>
              </a:ext>
            </a:extLst>
          </p:cNvPr>
          <p:cNvSpPr txBox="1"/>
          <p:nvPr/>
        </p:nvSpPr>
        <p:spPr>
          <a:xfrm>
            <a:off x="6083499" y="4534281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Sharing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1739807-EBB5-49EF-B000-3EC2A4D0F324}"/>
              </a:ext>
            </a:extLst>
          </p:cNvPr>
          <p:cNvSpPr txBox="1"/>
          <p:nvPr/>
        </p:nvSpPr>
        <p:spPr>
          <a:xfrm>
            <a:off x="4313140" y="3789287"/>
            <a:ext cx="2404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Rejestracja krajowa, EU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EE352C9-4BFD-412F-8ADA-28C2FC22AF73}"/>
              </a:ext>
            </a:extLst>
          </p:cNvPr>
          <p:cNvSpPr txBox="1"/>
          <p:nvPr/>
        </p:nvSpPr>
        <p:spPr>
          <a:xfrm>
            <a:off x="5444891" y="4986243"/>
            <a:ext cx="1622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Restrictions</a:t>
            </a:r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8CA3DA6-6227-44BF-BC1A-DE9DF064F1E1}"/>
              </a:ext>
            </a:extLst>
          </p:cNvPr>
          <p:cNvSpPr txBox="1"/>
          <p:nvPr/>
        </p:nvSpPr>
        <p:spPr>
          <a:xfrm>
            <a:off x="6256028" y="3481468"/>
            <a:ext cx="14673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Refundacja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2C75936-D15E-41C4-B804-0F07869193AD}"/>
              </a:ext>
            </a:extLst>
          </p:cNvPr>
          <p:cNvSpPr txBox="1"/>
          <p:nvPr/>
        </p:nvSpPr>
        <p:spPr>
          <a:xfrm>
            <a:off x="4907941" y="3401245"/>
            <a:ext cx="12088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Pricing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0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C4F168C-C486-4EC7-9536-A59CC1FCD6DB}"/>
              </a:ext>
            </a:extLst>
          </p:cNvPr>
          <p:cNvSpPr txBox="1"/>
          <p:nvPr/>
        </p:nvSpPr>
        <p:spPr>
          <a:xfrm>
            <a:off x="468923" y="304800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Rozmowy…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946340-B8FE-41C7-8DE9-162A21B8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22" y="217830"/>
            <a:ext cx="11389355" cy="6499493"/>
          </a:xfrm>
          <a:prstGeom prst="rect">
            <a:avLst/>
          </a:prstGeom>
        </p:spPr>
      </p:pic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CD7666BA-9DF1-4C94-ABF7-E71C3DCCBDCE}"/>
              </a:ext>
            </a:extLst>
          </p:cNvPr>
          <p:cNvSpPr/>
          <p:nvPr/>
        </p:nvSpPr>
        <p:spPr>
          <a:xfrm>
            <a:off x="8628326" y="1448578"/>
            <a:ext cx="2468334" cy="1418493"/>
          </a:xfrm>
          <a:prstGeom prst="wedgeRectCallout">
            <a:avLst>
              <a:gd name="adj1" fmla="val -122161"/>
              <a:gd name="adj2" fmla="val 75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2.Israel Institute of </a:t>
            </a:r>
            <a:r>
              <a:rPr lang="pl-PL" sz="2400" dirty="0" err="1"/>
              <a:t>Biotechnology</a:t>
            </a:r>
            <a:r>
              <a:rPr lang="pl-PL" sz="2400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Ness</a:t>
            </a:r>
            <a:r>
              <a:rPr lang="pl-PL" dirty="0"/>
              <a:t> </a:t>
            </a:r>
            <a:r>
              <a:rPr lang="pl-PL" dirty="0" err="1"/>
              <a:t>Zion</a:t>
            </a:r>
            <a:r>
              <a:rPr lang="pl-PL" dirty="0"/>
              <a:t>)</a:t>
            </a:r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418E4708-E7E2-4475-8A17-357F168FDB2D}"/>
              </a:ext>
            </a:extLst>
          </p:cNvPr>
          <p:cNvSpPr/>
          <p:nvPr/>
        </p:nvSpPr>
        <p:spPr>
          <a:xfrm>
            <a:off x="4465955" y="304800"/>
            <a:ext cx="2602523" cy="1418493"/>
          </a:xfrm>
          <a:prstGeom prst="wedgeRectCallout">
            <a:avLst>
              <a:gd name="adj1" fmla="val -86064"/>
              <a:gd name="adj2" fmla="val 117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1.Medicago</a:t>
            </a:r>
            <a:endParaRPr lang="pl-PL" dirty="0"/>
          </a:p>
          <a:p>
            <a:r>
              <a:rPr lang="pl-PL" dirty="0"/>
              <a:t>(Quebec City, Kanada)</a:t>
            </a:r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F6ADC53B-E69F-4FE4-A1B4-84A69A9FF83F}"/>
              </a:ext>
            </a:extLst>
          </p:cNvPr>
          <p:cNvSpPr/>
          <p:nvPr/>
        </p:nvSpPr>
        <p:spPr>
          <a:xfrm>
            <a:off x="1060618" y="4273061"/>
            <a:ext cx="3688935" cy="1000275"/>
          </a:xfrm>
          <a:prstGeom prst="wedgeRectCallout">
            <a:avLst>
              <a:gd name="adj1" fmla="val 14836"/>
              <a:gd name="adj2" fmla="val -173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3.Medical </a:t>
            </a:r>
            <a:r>
              <a:rPr lang="pl-PL" sz="2400" dirty="0" err="1"/>
              <a:t>Society</a:t>
            </a:r>
            <a:r>
              <a:rPr lang="pl-PL" sz="2400" dirty="0"/>
              <a:t> of Virginia </a:t>
            </a:r>
            <a:r>
              <a:rPr lang="pl-PL" dirty="0"/>
              <a:t>(Richmond, USA)</a:t>
            </a:r>
          </a:p>
        </p:txBody>
      </p:sp>
    </p:spTree>
    <p:extLst>
      <p:ext uri="{BB962C8B-B14F-4D97-AF65-F5344CB8AC3E}">
        <p14:creationId xmlns:p14="http://schemas.microsoft.com/office/powerpoint/2010/main" val="179760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F08DB5-2F1B-48B3-986E-4A7A0CB24014}"/>
              </a:ext>
            </a:extLst>
          </p:cNvPr>
          <p:cNvSpPr txBox="1"/>
          <p:nvPr/>
        </p:nvSpPr>
        <p:spPr>
          <a:xfrm>
            <a:off x="1377498" y="3789515"/>
            <a:ext cx="3779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Nicotiana </a:t>
            </a:r>
            <a:r>
              <a:rPr lang="en-US" i="1" dirty="0" err="1"/>
              <a:t>benthamiana</a:t>
            </a:r>
            <a:r>
              <a:rPr lang="pl-PL" i="1" dirty="0"/>
              <a:t> 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"</a:t>
            </a:r>
            <a:r>
              <a:rPr lang="pl-PL" i="1" dirty="0" err="1"/>
              <a:t>molecular</a:t>
            </a:r>
            <a:r>
              <a:rPr lang="pl-PL" i="1" dirty="0"/>
              <a:t> </a:t>
            </a:r>
            <a:r>
              <a:rPr lang="pl-PL" i="1" dirty="0" err="1"/>
              <a:t>farming</a:t>
            </a:r>
            <a:r>
              <a:rPr lang="pl-PL" i="1" dirty="0"/>
              <a:t>" 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rekombinowana podjednostka (</a:t>
            </a:r>
            <a:r>
              <a:rPr lang="pl-PL" i="1" dirty="0" err="1"/>
              <a:t>Spike</a:t>
            </a:r>
            <a:r>
              <a:rPr lang="pl-PL" i="1" dirty="0"/>
              <a:t>) osadzona na adiuwancie GSK, 2 dawki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Blisko 100% skuteczności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E88385-4492-4891-AC28-D4615739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84" y="0"/>
            <a:ext cx="4372627" cy="694651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919864-A446-4945-9CB0-8DD91A919A17}"/>
              </a:ext>
            </a:extLst>
          </p:cNvPr>
          <p:cNvSpPr txBox="1"/>
          <p:nvPr/>
        </p:nvSpPr>
        <p:spPr>
          <a:xfrm>
            <a:off x="1049055" y="790939"/>
            <a:ext cx="32191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MEDICAGO, Kanada, Quebec City </a:t>
            </a:r>
          </a:p>
          <a:p>
            <a:endParaRPr lang="pl-PL" dirty="0"/>
          </a:p>
          <a:p>
            <a:r>
              <a:rPr lang="pl-PL" b="1" u="sng" dirty="0"/>
              <a:t>szczepionka </a:t>
            </a:r>
            <a:r>
              <a:rPr lang="pl-PL" b="1" i="0" u="sng" dirty="0">
                <a:solidFill>
                  <a:srgbClr val="58595B"/>
                </a:solidFill>
                <a:effectLst/>
                <a:latin typeface="Pragmatica"/>
              </a:rPr>
              <a:t>CoVLP </a:t>
            </a:r>
            <a:endParaRPr lang="pl-PL" b="1" u="sng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F170A1-4D3D-495C-9F00-50F4DE8B564E}"/>
              </a:ext>
            </a:extLst>
          </p:cNvPr>
          <p:cNvSpPr txBox="1"/>
          <p:nvPr/>
        </p:nvSpPr>
        <p:spPr>
          <a:xfrm>
            <a:off x="199506" y="232756"/>
            <a:ext cx="17075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PARTNER NR 1</a:t>
            </a:r>
          </a:p>
        </p:txBody>
      </p:sp>
    </p:spTree>
    <p:extLst>
      <p:ext uri="{BB962C8B-B14F-4D97-AF65-F5344CB8AC3E}">
        <p14:creationId xmlns:p14="http://schemas.microsoft.com/office/powerpoint/2010/main" val="336275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2D3001-5EDD-4A18-9572-EA3C3D9ED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90" y="272700"/>
            <a:ext cx="8384300" cy="513958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pl-PL" dirty="0"/>
              <a:t>zalety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667AE8-C074-42B5-AEEB-9D9527D1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07191" y="273145"/>
            <a:ext cx="2812219" cy="513958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pl-PL" dirty="0"/>
              <a:t>wady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78F051-D3D1-467A-A270-938A06AC9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191" y="1149182"/>
            <a:ext cx="2812219" cy="221655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Restrykcje wywozowe z Kanady w 2021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12 krajów ubiega się o współpracę z Medicago (w tym z Europy)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Nie są (na razie) zainteresowani LAB-em 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C03B132-ACE6-4F0F-9E7C-867E93D7B4D5}"/>
              </a:ext>
            </a:extLst>
          </p:cNvPr>
          <p:cNvSpPr txBox="1"/>
          <p:nvPr/>
        </p:nvSpPr>
        <p:spPr>
          <a:xfrm>
            <a:off x="215324" y="1080816"/>
            <a:ext cx="83052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100% skuteczności (!) faza 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Kończy się faza II, zaczyna III, rejestracja H1 2021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Mamy zaproszenie do fazy III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Wszystkie opcje wymagające </a:t>
            </a:r>
            <a:r>
              <a:rPr lang="pl-PL" b="1" dirty="0"/>
              <a:t>zaufania</a:t>
            </a:r>
            <a:r>
              <a:rPr lang="pl-PL" dirty="0"/>
              <a:t> są możliwe 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w tym transfer szczepionek w ramach badań III fazy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Zatrzymują negocjacje z innymi krajami regionu, czekają na wyrażenie naszej intencji przez najbliższe </a:t>
            </a:r>
            <a:r>
              <a:rPr lang="pl-PL" b="1" dirty="0"/>
              <a:t>2-3 tygodnie</a:t>
            </a:r>
            <a:r>
              <a:rPr lang="pl-P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Oczekują uruchomienia fachowego dialogu, wyłonienia fachowego </a:t>
            </a:r>
            <a:r>
              <a:rPr lang="pl-PL" b="1" dirty="0"/>
              <a:t>podmiotu</a:t>
            </a:r>
            <a:r>
              <a:rPr lang="pl-PL" dirty="0"/>
              <a:t> partnerskiego, zdolnego do organizacji procesu, ciągłego dialogu naukowego i zdolnego do zorganizowana badań klinicznych (to w pierwszej kolejności), ale też zabezpieczającego naszą współpracę długoterminowo.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Potwierdzają zlokalizowanie w Polsce wytwórczego „</a:t>
            </a:r>
            <a:r>
              <a:rPr lang="pl-PL" b="1" dirty="0"/>
              <a:t>facility</a:t>
            </a:r>
            <a:r>
              <a:rPr lang="pl-PL" dirty="0"/>
              <a:t>”. Chcą się zlokalizować kapitałowo wewnątrz jakiegoś zabezpieczającego ich środowiska (joint venture).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Mają współpracę z amerykańską </a:t>
            </a:r>
            <a:r>
              <a:rPr lang="pl-PL" b="1" dirty="0"/>
              <a:t>DARP-ą</a:t>
            </a:r>
            <a:r>
              <a:rPr lang="pl-PL" dirty="0"/>
              <a:t> i ich akceptację dla szczepionki </a:t>
            </a:r>
            <a:r>
              <a:rPr lang="pl-PL" dirty="0" err="1"/>
              <a:t>CoVLP</a:t>
            </a:r>
            <a:r>
              <a:rPr lang="pl-PL" dirty="0"/>
              <a:t>, jak i dla innych strategicznych, pandemicznych szczepionek, w tym grypy (wchodzi ew. do naszej współpracy), więc wspólne projekty nie narażają nas nagle na brak akceptacji ze strony USA.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Ich platforma biotechnologiczna jest </a:t>
            </a:r>
            <a:r>
              <a:rPr lang="pl-PL" b="1" dirty="0"/>
              <a:t>uniwersalna</a:t>
            </a:r>
            <a:r>
              <a:rPr lang="pl-PL" dirty="0"/>
              <a:t>, więc możliwy jest rozwój nowoczesnych leków np. onkologicznych (to a propos rywalizacji z platformą mRNA). Rozmawialiśmy z szefem badań onkologicznych.</a:t>
            </a:r>
          </a:p>
        </p:txBody>
      </p:sp>
    </p:spTree>
    <p:extLst>
      <p:ext uri="{BB962C8B-B14F-4D97-AF65-F5344CB8AC3E}">
        <p14:creationId xmlns:p14="http://schemas.microsoft.com/office/powerpoint/2010/main" val="360458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F08DB5-2F1B-48B3-986E-4A7A0CB24014}"/>
              </a:ext>
            </a:extLst>
          </p:cNvPr>
          <p:cNvSpPr txBox="1"/>
          <p:nvPr/>
        </p:nvSpPr>
        <p:spPr>
          <a:xfrm>
            <a:off x="685134" y="1943288"/>
            <a:ext cx="334976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l-PL" sz="2800" i="1" dirty="0"/>
              <a:t>Prof. </a:t>
            </a:r>
            <a:r>
              <a:rPr lang="pl-PL" sz="2800" i="1" dirty="0" err="1"/>
              <a:t>Shmuel</a:t>
            </a:r>
            <a:r>
              <a:rPr lang="pl-PL" sz="2800" i="1" dirty="0"/>
              <a:t> </a:t>
            </a:r>
            <a:r>
              <a:rPr lang="pl-PL" sz="2800" i="1" dirty="0" err="1"/>
              <a:t>Shapira</a:t>
            </a:r>
            <a:r>
              <a:rPr lang="pl-PL" sz="2800" i="1" dirty="0"/>
              <a:t> (</a:t>
            </a:r>
            <a:r>
              <a:rPr lang="pl-PL" sz="2800" i="1" dirty="0" err="1"/>
              <a:t>gov</a:t>
            </a:r>
            <a:r>
              <a:rPr lang="pl-PL" sz="2800" i="1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pl-PL" sz="2800" i="1" dirty="0"/>
              <a:t>Dr </a:t>
            </a:r>
            <a:r>
              <a:rPr lang="pl-PL" sz="2800" i="1" dirty="0" err="1"/>
              <a:t>Eran</a:t>
            </a:r>
            <a:r>
              <a:rPr lang="pl-PL" sz="2800" i="1" dirty="0"/>
              <a:t> </a:t>
            </a:r>
            <a:r>
              <a:rPr lang="pl-PL" sz="2800" i="1" dirty="0" err="1"/>
              <a:t>Zehavi</a:t>
            </a:r>
            <a:r>
              <a:rPr lang="pl-PL" sz="2800" i="1" dirty="0"/>
              <a:t> (</a:t>
            </a:r>
            <a:r>
              <a:rPr lang="pl-PL" sz="2800" i="1" dirty="0" err="1"/>
              <a:t>gov</a:t>
            </a:r>
            <a:r>
              <a:rPr lang="pl-PL" sz="2800" i="1" dirty="0"/>
              <a:t>)</a:t>
            </a:r>
          </a:p>
          <a:p>
            <a:pPr marL="342900" indent="-342900">
              <a:buFontTx/>
              <a:buAutoNum type="arabicPeriod"/>
            </a:pPr>
            <a:endParaRPr lang="pl-PL" sz="2000" i="1" dirty="0"/>
          </a:p>
          <a:p>
            <a:pPr marL="342900" indent="-342900">
              <a:buFontTx/>
              <a:buAutoNum type="arabicPeriod"/>
            </a:pPr>
            <a:endParaRPr lang="pl-PL" sz="2000" i="1" dirty="0"/>
          </a:p>
          <a:p>
            <a:pPr marL="342900" indent="-342900">
              <a:buFontTx/>
              <a:buAutoNum type="arabicPeriod"/>
            </a:pPr>
            <a:r>
              <a:rPr lang="pl-PL" sz="2000" i="1" dirty="0"/>
              <a:t>Prof. </a:t>
            </a:r>
            <a:r>
              <a:rPr lang="pl-PL" sz="2000" i="1" dirty="0" err="1"/>
              <a:t>Rotstein</a:t>
            </a:r>
            <a:r>
              <a:rPr lang="pl-PL" sz="2000" i="1" dirty="0"/>
              <a:t> </a:t>
            </a:r>
            <a:r>
              <a:rPr lang="pl-PL" sz="2000" i="1" dirty="0" err="1"/>
              <a:t>Zeev</a:t>
            </a:r>
            <a:r>
              <a:rPr lang="pl-PL" sz="2000" i="1" dirty="0"/>
              <a:t> (</a:t>
            </a:r>
            <a:r>
              <a:rPr lang="pl-PL" sz="2000" i="1" dirty="0" err="1"/>
              <a:t>Hadassah</a:t>
            </a:r>
            <a:r>
              <a:rPr lang="pl-PL" sz="2000" i="1" dirty="0"/>
              <a:t> Medical Center)</a:t>
            </a:r>
          </a:p>
          <a:p>
            <a:pPr marL="342900" indent="-342900">
              <a:buFontTx/>
              <a:buAutoNum type="arabicPeriod"/>
            </a:pPr>
            <a:r>
              <a:rPr lang="pl-PL" sz="2000" i="1" dirty="0"/>
              <a:t>Prof. </a:t>
            </a:r>
            <a:r>
              <a:rPr lang="pl-PL" sz="2000" i="1" dirty="0" err="1"/>
              <a:t>Yoda</a:t>
            </a:r>
            <a:r>
              <a:rPr lang="pl-PL" sz="2000" i="1" dirty="0"/>
              <a:t> </a:t>
            </a:r>
            <a:r>
              <a:rPr lang="pl-PL" sz="2000" i="1" dirty="0" err="1"/>
              <a:t>Skornik</a:t>
            </a:r>
            <a:r>
              <a:rPr lang="pl-PL" sz="2000" i="1" dirty="0"/>
              <a:t>           (Bar </a:t>
            </a:r>
            <a:r>
              <a:rPr lang="pl-PL" sz="2000" i="1" dirty="0" err="1"/>
              <a:t>Ilan</a:t>
            </a:r>
            <a:r>
              <a:rPr lang="pl-PL" sz="2000" i="1" dirty="0"/>
              <a:t> </a:t>
            </a:r>
            <a:r>
              <a:rPr lang="pl-PL" sz="2000" i="1" dirty="0" err="1"/>
              <a:t>Univeristy</a:t>
            </a:r>
            <a:r>
              <a:rPr lang="pl-PL" sz="2000" i="1" dirty="0"/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919864-A446-4945-9CB0-8DD91A919A17}"/>
              </a:ext>
            </a:extLst>
          </p:cNvPr>
          <p:cNvSpPr txBox="1"/>
          <p:nvPr/>
        </p:nvSpPr>
        <p:spPr>
          <a:xfrm>
            <a:off x="4700944" y="848982"/>
            <a:ext cx="3219189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4000" b="0" i="0" dirty="0">
                <a:solidFill>
                  <a:srgbClr val="878787"/>
                </a:solidFill>
                <a:effectLst/>
                <a:latin typeface="Roboto"/>
              </a:rPr>
              <a:t>Institute of </a:t>
            </a:r>
            <a:r>
              <a:rPr lang="pl-PL" sz="4000" b="0" i="0" dirty="0" err="1">
                <a:solidFill>
                  <a:srgbClr val="878787"/>
                </a:solidFill>
                <a:effectLst/>
                <a:latin typeface="Roboto"/>
              </a:rPr>
              <a:t>Biological</a:t>
            </a:r>
            <a:r>
              <a:rPr lang="pl-PL" sz="4000" b="0" i="0" dirty="0">
                <a:solidFill>
                  <a:srgbClr val="878787"/>
                </a:solidFill>
                <a:effectLst/>
                <a:latin typeface="Roboto"/>
              </a:rPr>
              <a:t> </a:t>
            </a:r>
            <a:r>
              <a:rPr lang="pl-PL" sz="4000" b="0" i="0" dirty="0" err="1">
                <a:solidFill>
                  <a:srgbClr val="878787"/>
                </a:solidFill>
                <a:effectLst/>
                <a:latin typeface="Roboto"/>
              </a:rPr>
              <a:t>Research</a:t>
            </a:r>
            <a:endParaRPr lang="pl-PL" sz="4000" b="0" i="0" dirty="0">
              <a:solidFill>
                <a:srgbClr val="878787"/>
              </a:solidFill>
              <a:effectLst/>
              <a:latin typeface="Roboto"/>
            </a:endParaRPr>
          </a:p>
          <a:p>
            <a:r>
              <a:rPr lang="pl-PL" sz="4000" dirty="0">
                <a:solidFill>
                  <a:srgbClr val="878787"/>
                </a:solidFill>
                <a:latin typeface="Roboto"/>
              </a:rPr>
              <a:t>(</a:t>
            </a:r>
            <a:r>
              <a:rPr lang="pl-PL" sz="4000" dirty="0" err="1">
                <a:solidFill>
                  <a:srgbClr val="878787"/>
                </a:solidFill>
                <a:latin typeface="Roboto"/>
              </a:rPr>
              <a:t>Ness</a:t>
            </a:r>
            <a:r>
              <a:rPr lang="pl-PL" sz="4000" dirty="0">
                <a:solidFill>
                  <a:srgbClr val="878787"/>
                </a:solidFill>
                <a:latin typeface="Roboto"/>
              </a:rPr>
              <a:t> </a:t>
            </a:r>
            <a:r>
              <a:rPr lang="pl-PL" sz="4000" dirty="0" err="1">
                <a:solidFill>
                  <a:srgbClr val="878787"/>
                </a:solidFill>
                <a:latin typeface="Roboto"/>
              </a:rPr>
              <a:t>Ziona</a:t>
            </a:r>
            <a:r>
              <a:rPr lang="pl-PL" sz="4000" dirty="0">
                <a:solidFill>
                  <a:srgbClr val="878787"/>
                </a:solidFill>
                <a:latin typeface="Roboto"/>
              </a:rPr>
              <a:t>)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CDF403-3C48-4952-95A0-CBF47A6E2FAD}"/>
              </a:ext>
            </a:extLst>
          </p:cNvPr>
          <p:cNvSpPr txBox="1"/>
          <p:nvPr/>
        </p:nvSpPr>
        <p:spPr>
          <a:xfrm>
            <a:off x="8871602" y="602088"/>
            <a:ext cx="2971530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pl-PL" sz="1800" b="1" i="1" dirty="0" err="1"/>
              <a:t>BriLife</a:t>
            </a:r>
            <a:r>
              <a:rPr lang="pl-PL" sz="1800" i="1" dirty="0"/>
              <a:t> </a:t>
            </a:r>
            <a:r>
              <a:rPr lang="pl-PL" sz="1800" i="1" dirty="0" err="1"/>
              <a:t>vaccine</a:t>
            </a:r>
            <a:endParaRPr lang="pl-PL" sz="1800" i="1" dirty="0"/>
          </a:p>
          <a:p>
            <a:r>
              <a:rPr lang="pl-PL" sz="1800" i="1" dirty="0"/>
              <a:t>Szczepionka wektorowa</a:t>
            </a:r>
          </a:p>
          <a:p>
            <a:endParaRPr lang="pl-PL" sz="1800" i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5B2E41C-E8C2-40B9-86C5-8DC8C132F1FD}"/>
              </a:ext>
            </a:extLst>
          </p:cNvPr>
          <p:cNvSpPr txBox="1"/>
          <p:nvPr/>
        </p:nvSpPr>
        <p:spPr>
          <a:xfrm>
            <a:off x="4700944" y="4386001"/>
            <a:ext cx="321918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4000" b="0" i="0" dirty="0">
                <a:solidFill>
                  <a:srgbClr val="878787"/>
                </a:solidFill>
                <a:effectLst/>
                <a:latin typeface="Roboto"/>
              </a:rPr>
              <a:t>Partner biznesowy</a:t>
            </a:r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241EC6C-93B5-4D28-A1C5-AD97E6632F00}"/>
              </a:ext>
            </a:extLst>
          </p:cNvPr>
          <p:cNvCxnSpPr>
            <a:cxnSpLocks/>
          </p:cNvCxnSpPr>
          <p:nvPr/>
        </p:nvCxnSpPr>
        <p:spPr>
          <a:xfrm flipV="1">
            <a:off x="3749475" y="2327565"/>
            <a:ext cx="789274" cy="75587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DAB648C8-278C-4896-B07D-21A8CD5AB726}"/>
              </a:ext>
            </a:extLst>
          </p:cNvPr>
          <p:cNvCxnSpPr>
            <a:cxnSpLocks/>
          </p:cNvCxnSpPr>
          <p:nvPr/>
        </p:nvCxnSpPr>
        <p:spPr>
          <a:xfrm>
            <a:off x="3791574" y="4386001"/>
            <a:ext cx="747175" cy="66171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74C8BC1B-5251-4C2E-A014-B365D5E10975}"/>
              </a:ext>
            </a:extLst>
          </p:cNvPr>
          <p:cNvCxnSpPr>
            <a:cxnSpLocks/>
          </p:cNvCxnSpPr>
          <p:nvPr/>
        </p:nvCxnSpPr>
        <p:spPr>
          <a:xfrm flipV="1">
            <a:off x="7570146" y="1164517"/>
            <a:ext cx="1024364" cy="97844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DF44BCA3-6319-4A1A-A617-A29D07B0AF5E}"/>
              </a:ext>
            </a:extLst>
          </p:cNvPr>
          <p:cNvCxnSpPr>
            <a:cxnSpLocks/>
          </p:cNvCxnSpPr>
          <p:nvPr/>
        </p:nvCxnSpPr>
        <p:spPr>
          <a:xfrm>
            <a:off x="7690145" y="4700613"/>
            <a:ext cx="1024364" cy="99287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4656565-2DB7-4C04-8B80-3DC4E77A1D49}"/>
              </a:ext>
            </a:extLst>
          </p:cNvPr>
          <p:cNvSpPr txBox="1"/>
          <p:nvPr/>
        </p:nvSpPr>
        <p:spPr>
          <a:xfrm>
            <a:off x="8871602" y="5484127"/>
            <a:ext cx="2971530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l-PL" sz="1800" i="1" dirty="0"/>
              <a:t>TEVA?</a:t>
            </a:r>
          </a:p>
          <a:p>
            <a:pPr marL="342900" indent="-342900">
              <a:buFontTx/>
              <a:buAutoNum type="arabicPeriod"/>
            </a:pPr>
            <a:r>
              <a:rPr lang="pl-PL" i="1" dirty="0"/>
              <a:t>Wspólna komercjalizacja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A80DB3-9E6A-49CE-8A44-BBC59E7A7D0D}"/>
              </a:ext>
            </a:extLst>
          </p:cNvPr>
          <p:cNvSpPr txBox="1"/>
          <p:nvPr/>
        </p:nvSpPr>
        <p:spPr>
          <a:xfrm>
            <a:off x="199506" y="232756"/>
            <a:ext cx="17075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PARTNER NR 2</a:t>
            </a:r>
          </a:p>
        </p:txBody>
      </p:sp>
    </p:spTree>
    <p:extLst>
      <p:ext uri="{BB962C8B-B14F-4D97-AF65-F5344CB8AC3E}">
        <p14:creationId xmlns:p14="http://schemas.microsoft.com/office/powerpoint/2010/main" val="237022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C32B33-D634-47C3-B4F6-095281E0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BriLife</a:t>
            </a:r>
            <a:r>
              <a:rPr lang="pl-PL" dirty="0"/>
              <a:t>, </a:t>
            </a:r>
            <a:r>
              <a:rPr lang="pl-PL" dirty="0" err="1"/>
              <a:t>Ness</a:t>
            </a:r>
            <a:r>
              <a:rPr lang="pl-PL" dirty="0"/>
              <a:t> </a:t>
            </a:r>
            <a:r>
              <a:rPr lang="pl-PL" dirty="0" err="1"/>
              <a:t>Ziona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2D3001-5EDD-4A18-9572-EA3C3D9ED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0343"/>
            <a:ext cx="7570565" cy="82391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pl-PL" dirty="0"/>
              <a:t>zalety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6500DF-BA44-4485-B30A-97FD30D4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570565" cy="368458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II faza ukończona</a:t>
            </a:r>
          </a:p>
          <a:p>
            <a:r>
              <a:rPr lang="pl-PL" dirty="0"/>
              <a:t>Deklarowana skuteczność porównywalna z Moderną </a:t>
            </a:r>
          </a:p>
          <a:p>
            <a:r>
              <a:rPr lang="pl-PL" dirty="0"/>
              <a:t>III faza trafi na już „zaszczepione” społeczeństwo w Izraelu </a:t>
            </a:r>
          </a:p>
          <a:p>
            <a:pPr lvl="1"/>
            <a:r>
              <a:rPr lang="pl-PL" dirty="0"/>
              <a:t>Ograniczone środki na kontynuację badań, zwłaszcza </a:t>
            </a:r>
            <a:r>
              <a:rPr lang="pl-PL" dirty="0" err="1"/>
              <a:t>międzynar</a:t>
            </a:r>
            <a:r>
              <a:rPr lang="pl-PL" dirty="0"/>
              <a:t>. </a:t>
            </a:r>
          </a:p>
          <a:p>
            <a:r>
              <a:rPr lang="pl-PL" dirty="0"/>
              <a:t>Ograniczone perspektywy na komercjalizację (m.in. próba sprzedaży szczepionki Modernie, czerwiec 2020) </a:t>
            </a:r>
          </a:p>
          <a:p>
            <a:r>
              <a:rPr lang="pl-PL" dirty="0"/>
              <a:t>Certyfikat „bezpieczeństwa” (</a:t>
            </a:r>
            <a:r>
              <a:rPr lang="pl-PL" dirty="0" err="1"/>
              <a:t>Ness</a:t>
            </a:r>
            <a:r>
              <a:rPr lang="pl-PL" dirty="0"/>
              <a:t> </a:t>
            </a:r>
            <a:r>
              <a:rPr lang="pl-PL" dirty="0" err="1"/>
              <a:t>Ziona</a:t>
            </a:r>
            <a:r>
              <a:rPr lang="pl-PL" dirty="0"/>
              <a:t>)</a:t>
            </a:r>
          </a:p>
          <a:p>
            <a:r>
              <a:rPr lang="pl-PL" b="1" u="sng" dirty="0"/>
              <a:t>Są już gotowi na współpracę długoterminową, gotowi do wpuszczenia nas do III fazy badań (z wykupem udziałów w joint venture)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667AE8-C074-42B5-AEEB-9D9527D1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08064" y="1450343"/>
            <a:ext cx="2647323" cy="82391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pl-PL" dirty="0"/>
              <a:t>wady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78F051-D3D1-467A-A270-938A06AC9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80474" y="2505075"/>
            <a:ext cx="3200400" cy="368458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Szczepionka deklarowana jako „narodowa”, „obronna”</a:t>
            </a:r>
          </a:p>
          <a:p>
            <a:r>
              <a:rPr lang="pl-PL" dirty="0"/>
              <a:t>Lęk decyzyjny przed wyborami 23 marca</a:t>
            </a:r>
          </a:p>
          <a:p>
            <a:r>
              <a:rPr lang="pl-PL" dirty="0"/>
              <a:t>Wyciek informacji o propozycji Węgier przerwał z nimi negocjacje</a:t>
            </a:r>
          </a:p>
        </p:txBody>
      </p:sp>
    </p:spTree>
    <p:extLst>
      <p:ext uri="{BB962C8B-B14F-4D97-AF65-F5344CB8AC3E}">
        <p14:creationId xmlns:p14="http://schemas.microsoft.com/office/powerpoint/2010/main" val="4207838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6613</TotalTime>
  <Words>1431</Words>
  <Application>Microsoft Office PowerPoint</Application>
  <PresentationFormat>Panoramiczny</PresentationFormat>
  <Paragraphs>356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Pragmatica</vt:lpstr>
      <vt:lpstr>Roboto</vt:lpstr>
      <vt:lpstr>Wingdings</vt:lpstr>
      <vt:lpstr>Motyw pakietu Office</vt:lpstr>
      <vt:lpstr>Szczepionki.  Jak dokonać transferu?  Bartosz Łoza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BriLife, Ness Ziona</vt:lpstr>
      <vt:lpstr>Prezentacja programu PowerPoint</vt:lpstr>
      <vt:lpstr>Medical Society of Virginia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Szczepionki.  Jak dokonać transferu?  Bartosz Łoza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szczepionki</dc:title>
  <dc:creator>Bartosz Łoza</dc:creator>
  <cp:lastModifiedBy>Bartosz Łoza</cp:lastModifiedBy>
  <cp:revision>161</cp:revision>
  <dcterms:created xsi:type="dcterms:W3CDTF">2021-01-25T13:46:36Z</dcterms:created>
  <dcterms:modified xsi:type="dcterms:W3CDTF">2021-02-20T18:26:54Z</dcterms:modified>
</cp:coreProperties>
</file>