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BCF16-BB71-4BD8-8225-E4640C83B8F8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2CCBC-9C05-4329-974A-891C60C039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40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B10A1-18E2-0C42-9AC2-F772DFF53E6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84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2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354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4540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jedyncz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1168946" y="1243185"/>
            <a:ext cx="9854108" cy="3046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68947" y="1803401"/>
            <a:ext cx="9854107" cy="43152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1168946" y="1023524"/>
            <a:ext cx="9887428" cy="0"/>
          </a:xfrm>
          <a:prstGeom prst="line">
            <a:avLst/>
          </a:prstGeom>
          <a:ln>
            <a:solidFill>
              <a:srgbClr val="0092D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Picture 5" descr="IDA__im [Converted]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13" y="166158"/>
            <a:ext cx="1202988" cy="764704"/>
          </a:xfrm>
          <a:prstGeom prst="rect">
            <a:avLst/>
          </a:prstGeom>
        </p:spPr>
      </p:pic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168947" y="6342421"/>
            <a:ext cx="9115232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 dirty="0" err="1"/>
              <a:t>ida</a:t>
            </a:r>
            <a:r>
              <a:rPr lang="fr-FR" dirty="0"/>
              <a:t> management</a:t>
            </a: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286482" y="6342421"/>
            <a:ext cx="769892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268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1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776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423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016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04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10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842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381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F2BDF-FB40-4834-B747-1C298CDAB375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DFB54-14BB-4C59-914C-E26B514A4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103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diora@diora.swidnica.p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12798" y="1194311"/>
            <a:ext cx="7390581" cy="304699"/>
          </a:xfrm>
        </p:spPr>
        <p:txBody>
          <a:bodyPr/>
          <a:lstStyle/>
          <a:p>
            <a:r>
              <a:rPr lang="pl-PL" dirty="0"/>
              <a:t>Diora Świdnica Sp. z o.o.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1709530" y="1621916"/>
            <a:ext cx="9064487" cy="3125146"/>
          </a:xfrm>
        </p:spPr>
        <p:txBody>
          <a:bodyPr/>
          <a:lstStyle/>
          <a:p>
            <a:pPr algn="just"/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Spółka została </a:t>
            </a:r>
            <a:r>
              <a:rPr lang="pl-PL" dirty="0"/>
              <a:t>wydzielona w roku 1977 z Dolnośląskich Fabryk Mebli jako przedsiębiorstwo bez osobowości prawnej zależne od Zakładów Radiowych DIORA. </a:t>
            </a:r>
          </a:p>
          <a:p>
            <a:pPr algn="just"/>
            <a:r>
              <a:rPr lang="pl-PL" dirty="0"/>
              <a:t>W roku 1991 wraz przekształceniem Zakładów Radiowych DIORA w Spółkę Akcyjną DIORA, przedsiębiorstwo DIORA-ŚWIDNICA uzyskało osobowość prawną i zostało przekształcone w Spółkę z ograniczoną odpowiedzialnością DIORA-ŚWIDNICA.</a:t>
            </a:r>
          </a:p>
          <a:p>
            <a:pPr algn="just"/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Spółka oferuje najwyższej jakości obudowy i zestawy głośnikowe w systemie OEM. Zajmuje się również produkcją mebli dziecięcych.</a:t>
            </a:r>
          </a:p>
          <a:p>
            <a:pPr algn="just"/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Zatrudnienie 190 osób, Kapitał zakładowy 5.844.000 PLN;</a:t>
            </a:r>
          </a:p>
          <a:p>
            <a:pPr algn="just"/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Prezes Zarządu: Włodzimierz Sosiński, Członek Zarządu: Arkadiusz Bożek</a:t>
            </a:r>
          </a:p>
          <a:p>
            <a:pPr algn="ctr"/>
            <a:endParaRPr lang="pl-PL" sz="2400" dirty="0"/>
          </a:p>
          <a:p>
            <a:pPr algn="ctr"/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1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706" y="3851363"/>
            <a:ext cx="5794311" cy="182978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 rot="10800000" flipV="1">
            <a:off x="2700628" y="5689942"/>
            <a:ext cx="1966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" b="1"/>
              <a:t>        Diora </a:t>
            </a:r>
            <a:r>
              <a:rPr lang="pl-PL" sz="800" b="1" dirty="0"/>
              <a:t>Świdnica Sp. z o.o.</a:t>
            </a:r>
          </a:p>
          <a:p>
            <a:r>
              <a:rPr lang="pl-PL" sz="800"/>
              <a:t>         </a:t>
            </a:r>
            <a:r>
              <a:rPr lang="pl-PL" sz="800" dirty="0"/>
              <a:t>ul. Towarowa 32</a:t>
            </a:r>
            <a:br>
              <a:rPr lang="pl-PL" sz="800"/>
            </a:br>
            <a:r>
              <a:rPr lang="pl-PL" sz="800"/>
              <a:t>         </a:t>
            </a:r>
            <a:r>
              <a:rPr lang="pl-PL" sz="800" dirty="0"/>
              <a:t>58-100 Świdnica</a:t>
            </a:r>
          </a:p>
        </p:txBody>
      </p:sp>
      <p:sp>
        <p:nvSpPr>
          <p:cNvPr id="8" name="Prostokąt 7"/>
          <p:cNvSpPr/>
          <p:nvPr/>
        </p:nvSpPr>
        <p:spPr>
          <a:xfrm>
            <a:off x="5921819" y="5788719"/>
            <a:ext cx="22736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" b="1" dirty="0">
                <a:latin typeface="Arial" panose="020B0604020202020204" pitchFamily="34" charset="0"/>
              </a:rPr>
              <a:t>tel.:</a:t>
            </a:r>
            <a:r>
              <a:rPr lang="pl-PL" sz="800" dirty="0">
                <a:latin typeface="Arial" panose="020B0604020202020204" pitchFamily="34" charset="0"/>
              </a:rPr>
              <a:t> +48 74 852 30 37 </a:t>
            </a:r>
            <a:br>
              <a:rPr lang="pl-PL" sz="800" dirty="0"/>
            </a:br>
            <a:r>
              <a:rPr lang="pl-PL" sz="800" b="1" dirty="0"/>
              <a:t>e-</a:t>
            </a:r>
            <a:r>
              <a:rPr lang="pl-PL" sz="800" b="1" dirty="0">
                <a:latin typeface="Arial" panose="020B0604020202020204" pitchFamily="34" charset="0"/>
              </a:rPr>
              <a:t>mail:</a:t>
            </a:r>
            <a:r>
              <a:rPr lang="pl-PL" sz="800" dirty="0">
                <a:latin typeface="Arial" panose="020B0604020202020204" pitchFamily="34" charset="0"/>
              </a:rPr>
              <a:t> </a:t>
            </a:r>
            <a:r>
              <a:rPr lang="pl-PL" sz="800" dirty="0">
                <a:latin typeface="Arial" panose="020B0604020202020204" pitchFamily="34" charset="0"/>
                <a:hlinkClick r:id="rId4"/>
              </a:rPr>
              <a:t>diora@diora.swidnica.pl</a:t>
            </a:r>
            <a:r>
              <a:rPr lang="pl-PL" sz="800" dirty="0">
                <a:latin typeface="Arial" panose="020B0604020202020204" pitchFamily="34" charset="0"/>
              </a:rPr>
              <a:t> </a:t>
            </a:r>
            <a:endParaRPr lang="pl-PL" sz="800" dirty="0"/>
          </a:p>
        </p:txBody>
      </p:sp>
      <p:sp>
        <p:nvSpPr>
          <p:cNvPr id="11" name="Prostokąt 10"/>
          <p:cNvSpPr/>
          <p:nvPr/>
        </p:nvSpPr>
        <p:spPr>
          <a:xfrm rot="10800000" flipH="1" flipV="1">
            <a:off x="8674442" y="5751496"/>
            <a:ext cx="14333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800" dirty="0"/>
              <a:t>Kapitał zakładowy</a:t>
            </a:r>
          </a:p>
          <a:p>
            <a:pPr lvl="0"/>
            <a:r>
              <a:rPr lang="pl-PL" sz="800" dirty="0"/>
              <a:t>5 844 000 PLN</a:t>
            </a: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9353" y="5777608"/>
            <a:ext cx="195089" cy="304826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6280" y="179975"/>
            <a:ext cx="1200000" cy="676190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 rotWithShape="1">
          <a:blip r:embed="rId7" cstate="email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5" t="12993" r="50896" b="7686"/>
          <a:stretch/>
        </p:blipFill>
        <p:spPr>
          <a:xfrm>
            <a:off x="5442838" y="5723996"/>
            <a:ext cx="447584" cy="468000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8" cstate="email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" t="9043" r="74870" b="9748"/>
          <a:stretch/>
        </p:blipFill>
        <p:spPr>
          <a:xfrm>
            <a:off x="2480326" y="5659273"/>
            <a:ext cx="440603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919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FINANSOWE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678812"/>
              </p:ext>
            </p:extLst>
          </p:nvPr>
        </p:nvGraphicFramePr>
        <p:xfrm>
          <a:off x="1169507" y="1815547"/>
          <a:ext cx="9853547" cy="1762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7328">
                  <a:extLst>
                    <a:ext uri="{9D8B030D-6E8A-4147-A177-3AD203B41FA5}">
                      <a16:colId xmlns:a16="http://schemas.microsoft.com/office/drawing/2014/main" val="1903908944"/>
                    </a:ext>
                  </a:extLst>
                </a:gridCol>
                <a:gridCol w="2118173">
                  <a:extLst>
                    <a:ext uri="{9D8B030D-6E8A-4147-A177-3AD203B41FA5}">
                      <a16:colId xmlns:a16="http://schemas.microsoft.com/office/drawing/2014/main" val="1930703484"/>
                    </a:ext>
                  </a:extLst>
                </a:gridCol>
                <a:gridCol w="2332103">
                  <a:extLst>
                    <a:ext uri="{9D8B030D-6E8A-4147-A177-3AD203B41FA5}">
                      <a16:colId xmlns:a16="http://schemas.microsoft.com/office/drawing/2014/main" val="3720399607"/>
                    </a:ext>
                  </a:extLst>
                </a:gridCol>
                <a:gridCol w="2265943">
                  <a:extLst>
                    <a:ext uri="{9D8B030D-6E8A-4147-A177-3AD203B41FA5}">
                      <a16:colId xmlns:a16="http://schemas.microsoft.com/office/drawing/2014/main" val="286348247"/>
                    </a:ext>
                  </a:extLst>
                </a:gridCol>
              </a:tblGrid>
              <a:tr h="35250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cap="all">
                          <a:effectLst/>
                        </a:rPr>
                        <a:t> 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cap="all">
                          <a:effectLst/>
                        </a:rPr>
                        <a:t>2013 R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cap="all">
                          <a:effectLst/>
                        </a:rPr>
                        <a:t>2014 r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cap="all">
                          <a:effectLst/>
                        </a:rPr>
                        <a:t>2015 r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7269735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Przychody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16 949,34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14 754,26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18 296,69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9368676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Zysk operacyjny 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685,55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-974,61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3 926,94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2886600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Zysk netto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513,69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-1 346,97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2 716,80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6601500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EBITDA 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850,80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-460,64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dirty="0">
                          <a:effectLst/>
                        </a:rPr>
                        <a:t>4 431,95</a:t>
                      </a:r>
                      <a:endParaRPr lang="pl-PL" sz="1000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9002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02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68946" y="1243185"/>
            <a:ext cx="9854108" cy="609398"/>
          </a:xfrm>
        </p:spPr>
        <p:txBody>
          <a:bodyPr/>
          <a:lstStyle/>
          <a:p>
            <a:r>
              <a:rPr lang="pl-PL" dirty="0"/>
              <a:t>PRODUKTY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2136990" y="1815548"/>
            <a:ext cx="7679290" cy="4304137"/>
          </a:xfrm>
        </p:spPr>
        <p:txBody>
          <a:bodyPr/>
          <a:lstStyle/>
          <a:p>
            <a:pPr algn="just"/>
            <a:r>
              <a:rPr lang="pl-PL" dirty="0"/>
              <a:t>OBUDOWY GŁOŚNIKOWE</a:t>
            </a:r>
          </a:p>
          <a:p>
            <a:pPr algn="just"/>
            <a:r>
              <a:rPr lang="pl-PL" dirty="0"/>
              <a:t>Spółka specjalizuje się w produkcji wyrobów najwyższej jakości o dużych wymaganiach technologicznych. Są to podzespoły do produkcji zestawów głośnikowych klasy średniej – wyższej i tzw. high–end. W wykończeniu wyrobów dominują skomplikowane powłoki lakiernicze o wysokim połysku klasy „piano” i „high </a:t>
            </a:r>
            <a:r>
              <a:rPr lang="pl-PL" dirty="0" err="1"/>
              <a:t>gloss</a:t>
            </a:r>
            <a:r>
              <a:rPr lang="pl-PL" dirty="0"/>
              <a:t>”.  Produkcja jest wykonywana w oparciu o koncepcje i projekty ogólne klientów.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3</a:t>
            </a:fld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6280" y="179975"/>
            <a:ext cx="1200000" cy="67619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117" y="3516221"/>
            <a:ext cx="5794311" cy="182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48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68946" y="1243185"/>
            <a:ext cx="9854108" cy="609398"/>
          </a:xfrm>
        </p:spPr>
        <p:txBody>
          <a:bodyPr/>
          <a:lstStyle/>
          <a:p>
            <a:r>
              <a:rPr lang="pl-PL" dirty="0"/>
              <a:t>PRODUKTY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2136990" y="1815548"/>
            <a:ext cx="7679290" cy="4304137"/>
          </a:xfrm>
        </p:spPr>
        <p:txBody>
          <a:bodyPr/>
          <a:lstStyle/>
          <a:p>
            <a:pPr algn="just"/>
            <a:r>
              <a:rPr lang="pl-PL" dirty="0"/>
              <a:t>MEBLE DZIECIĘCE</a:t>
            </a:r>
          </a:p>
          <a:p>
            <a:pPr algn="just"/>
            <a:r>
              <a:rPr lang="pl-PL" dirty="0"/>
              <a:t>Spółka prowadzi też na niewielką skalę produkcję własnej kolekcji specjalistycznych mebli dla dzieci. Produkcja ta jest oparta o własne projekty, a same meble są przeznaczone przede wszystkim na wyposażenie szkół i przedszkoli.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4</a:t>
            </a:fld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6280" y="179975"/>
            <a:ext cx="1200000" cy="676190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547" y="2928730"/>
            <a:ext cx="4059861" cy="270488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989" y="2928730"/>
            <a:ext cx="4037137" cy="270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10686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194</Words>
  <Application>Microsoft Office PowerPoint</Application>
  <PresentationFormat>Panoramiczny</PresentationFormat>
  <Paragraphs>45</Paragraphs>
  <Slides>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Times New Roman</vt:lpstr>
      <vt:lpstr>Motyw pakietu Office</vt:lpstr>
      <vt:lpstr>Diora Świdnica Sp. z o.o.</vt:lpstr>
      <vt:lpstr>WYNIKI FINANSOWE</vt:lpstr>
      <vt:lpstr>PRODUKTY </vt:lpstr>
      <vt:lpstr>PRODUKTY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Diora Świdnica Sp. z o.o.</dc:title>
  <dc:creator>Maciej Walczyk</dc:creator>
  <cp:lastModifiedBy>Aniela Nocna</cp:lastModifiedBy>
  <cp:revision>6</cp:revision>
  <dcterms:created xsi:type="dcterms:W3CDTF">2017-01-13T12:39:57Z</dcterms:created>
  <dcterms:modified xsi:type="dcterms:W3CDTF">2017-01-13T13:30:32Z</dcterms:modified>
</cp:coreProperties>
</file>