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58" r:id="rId4"/>
    <p:sldId id="261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BCF16-BB71-4BD8-8225-E4640C83B8F8}" type="datetimeFigureOut">
              <a:rPr lang="pl-PL" smtClean="0"/>
              <a:t>2017-01-13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62CCBC-9C05-4329-974A-891C60C039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8400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B10A1-18E2-0C42-9AC2-F772DFF53E65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0847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2BDF-FB40-4834-B747-1C298CDAB375}" type="datetimeFigureOut">
              <a:rPr lang="pl-PL" smtClean="0"/>
              <a:t>2017-01-13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DFB54-14BB-4C59-914C-E26B514A4D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629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2BDF-FB40-4834-B747-1C298CDAB375}" type="datetimeFigureOut">
              <a:rPr lang="pl-PL" smtClean="0"/>
              <a:t>2017-01-13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DFB54-14BB-4C59-914C-E26B514A4D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3545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2BDF-FB40-4834-B747-1C298CDAB375}" type="datetimeFigureOut">
              <a:rPr lang="pl-PL" smtClean="0"/>
              <a:t>2017-01-13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DFB54-14BB-4C59-914C-E26B514A4D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4540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jedyncz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1168946" y="1243185"/>
            <a:ext cx="9854108" cy="30469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68947" y="1803401"/>
            <a:ext cx="9854107" cy="43152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1168946" y="1023524"/>
            <a:ext cx="9887428" cy="0"/>
          </a:xfrm>
          <a:prstGeom prst="line">
            <a:avLst/>
          </a:prstGeom>
          <a:ln>
            <a:solidFill>
              <a:srgbClr val="0092D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" name="Picture 5" descr="IDA__im [Converted]-01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13" y="166158"/>
            <a:ext cx="1202988" cy="764704"/>
          </a:xfrm>
          <a:prstGeom prst="rect">
            <a:avLst/>
          </a:prstGeom>
        </p:spPr>
      </p:pic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168947" y="6342421"/>
            <a:ext cx="9115232" cy="123111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algn="l">
              <a:defRPr sz="800">
                <a:solidFill>
                  <a:srgbClr val="0092D2"/>
                </a:solidFill>
              </a:defRPr>
            </a:lvl1pPr>
          </a:lstStyle>
          <a:p>
            <a:r>
              <a:rPr lang="fr-FR" dirty="0" err="1"/>
              <a:t>ida</a:t>
            </a:r>
            <a:r>
              <a:rPr lang="fr-FR" dirty="0"/>
              <a:t> management</a:t>
            </a:r>
            <a:endParaRPr lang="pl-PL" dirty="0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0286482" y="6342421"/>
            <a:ext cx="769892" cy="123111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800" b="1" i="0">
                <a:solidFill>
                  <a:srgbClr val="0092D2"/>
                </a:solidFill>
              </a:defRPr>
            </a:lvl1pPr>
          </a:lstStyle>
          <a:p>
            <a:fld id="{37DF1867-CBF8-3846-AD4E-325402D1F708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3268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2BDF-FB40-4834-B747-1C298CDAB375}" type="datetimeFigureOut">
              <a:rPr lang="pl-PL" smtClean="0"/>
              <a:t>2017-01-13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DFB54-14BB-4C59-914C-E26B514A4D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210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2BDF-FB40-4834-B747-1C298CDAB375}" type="datetimeFigureOut">
              <a:rPr lang="pl-PL" smtClean="0"/>
              <a:t>2017-01-13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DFB54-14BB-4C59-914C-E26B514A4D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776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2BDF-FB40-4834-B747-1C298CDAB375}" type="datetimeFigureOut">
              <a:rPr lang="pl-PL" smtClean="0"/>
              <a:t>2017-01-13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DFB54-14BB-4C59-914C-E26B514A4D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4234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2BDF-FB40-4834-B747-1C298CDAB375}" type="datetimeFigureOut">
              <a:rPr lang="pl-PL" smtClean="0"/>
              <a:t>2017-01-13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DFB54-14BB-4C59-914C-E26B514A4D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0167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2BDF-FB40-4834-B747-1C298CDAB375}" type="datetimeFigureOut">
              <a:rPr lang="pl-PL" smtClean="0"/>
              <a:t>2017-01-13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DFB54-14BB-4C59-914C-E26B514A4D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1043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2BDF-FB40-4834-B747-1C298CDAB375}" type="datetimeFigureOut">
              <a:rPr lang="pl-PL" smtClean="0"/>
              <a:t>2017-01-13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DFB54-14BB-4C59-914C-E26B514A4D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4109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2BDF-FB40-4834-B747-1C298CDAB375}" type="datetimeFigureOut">
              <a:rPr lang="pl-PL" smtClean="0"/>
              <a:t>2017-01-13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DFB54-14BB-4C59-914C-E26B514A4D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8420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2BDF-FB40-4834-B747-1C298CDAB375}" type="datetimeFigureOut">
              <a:rPr lang="pl-PL" smtClean="0"/>
              <a:t>2017-01-13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DFB54-14BB-4C59-914C-E26B514A4D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3815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F2BDF-FB40-4834-B747-1C298CDAB375}" type="datetimeFigureOut">
              <a:rPr lang="pl-PL" smtClean="0"/>
              <a:t>2017-01-13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DFB54-14BB-4C59-914C-E26B514A4D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103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mailto:diora@diora.swidnica.p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12798" y="1194311"/>
            <a:ext cx="7390581" cy="304699"/>
          </a:xfrm>
        </p:spPr>
        <p:txBody>
          <a:bodyPr/>
          <a:lstStyle/>
          <a:p>
            <a:r>
              <a:rPr lang="pl-PL" dirty="0"/>
              <a:t>Diora Świdnica Sp. z o.o.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2"/>
          </p:nvPr>
        </p:nvSpPr>
        <p:spPr>
          <a:xfrm>
            <a:off x="1709530" y="1621916"/>
            <a:ext cx="9064487" cy="3125146"/>
          </a:xfrm>
        </p:spPr>
        <p:txBody>
          <a:bodyPr/>
          <a:lstStyle/>
          <a:p>
            <a:pPr algn="just"/>
            <a:r>
              <a:rPr lang="pl-PL" dirty="0">
                <a:solidFill>
                  <a:schemeClr val="tx1">
                    <a:lumMod val="50000"/>
                  </a:schemeClr>
                </a:solidFill>
              </a:rPr>
              <a:t>Spółka została </a:t>
            </a:r>
            <a:r>
              <a:rPr lang="pl-PL" dirty="0"/>
              <a:t>wydzielona w roku 1977 z Dolnośląskich Fabryk Mebli jako przedsiębiorstwo bez osobowości prawnej zależne od Zakładów Radiowych DIORA. </a:t>
            </a:r>
          </a:p>
          <a:p>
            <a:pPr algn="just"/>
            <a:r>
              <a:rPr lang="pl-PL" dirty="0"/>
              <a:t>W roku 1991 wraz przekształceniem Zakładów Radiowych DIORA w Spółkę Akcyjną DIORA, przedsiębiorstwo DIORA-ŚWIDNICA uzyskało osobowość prawną i zostało przekształcone w Spółkę z ograniczoną odpowiedzialnością DIORA-ŚWIDNICA.</a:t>
            </a:r>
          </a:p>
          <a:p>
            <a:pPr algn="just"/>
            <a:r>
              <a:rPr lang="pl-PL" dirty="0">
                <a:solidFill>
                  <a:schemeClr val="tx1">
                    <a:lumMod val="50000"/>
                  </a:schemeClr>
                </a:solidFill>
              </a:rPr>
              <a:t>Spółka oferuje najwyższej jakości obudowy i zestawy głośnikowe w systemie OEM. Zajmuje się również produkcją mebli dziecięcych.</a:t>
            </a:r>
          </a:p>
          <a:p>
            <a:pPr algn="just"/>
            <a:r>
              <a:rPr lang="pl-PL" dirty="0">
                <a:solidFill>
                  <a:schemeClr val="tx1">
                    <a:lumMod val="50000"/>
                  </a:schemeClr>
                </a:solidFill>
              </a:rPr>
              <a:t>Zatrudnienie 190 osób, Kapitał zakładowy 5.844.000 PLN;</a:t>
            </a:r>
          </a:p>
          <a:p>
            <a:pPr algn="just"/>
            <a:r>
              <a:rPr lang="pl-PL" dirty="0">
                <a:solidFill>
                  <a:schemeClr val="tx1">
                    <a:lumMod val="50000"/>
                  </a:schemeClr>
                </a:solidFill>
              </a:rPr>
              <a:t>Prezes Zarządu: Włodzimierz Sosiński, Członek Zarządu: Arkadiusz Bożek</a:t>
            </a:r>
          </a:p>
          <a:p>
            <a:pPr algn="ctr"/>
            <a:endParaRPr lang="pl-PL" sz="2400" dirty="0"/>
          </a:p>
          <a:p>
            <a:pPr algn="ctr"/>
            <a:endParaRPr lang="pl-PL" sz="24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ida management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1867-CBF8-3846-AD4E-325402D1F708}" type="slidenum">
              <a:rPr lang="pl-PL" smtClean="0"/>
              <a:pPr/>
              <a:t>1</a:t>
            </a:fld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706" y="3851363"/>
            <a:ext cx="5794311" cy="182978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 rot="10800000" flipV="1">
            <a:off x="2700628" y="5689942"/>
            <a:ext cx="19666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800" b="1"/>
              <a:t>        Diora </a:t>
            </a:r>
            <a:r>
              <a:rPr lang="pl-PL" sz="800" b="1" dirty="0"/>
              <a:t>Świdnica Sp. z o.o.</a:t>
            </a:r>
          </a:p>
          <a:p>
            <a:r>
              <a:rPr lang="pl-PL" sz="800"/>
              <a:t>         </a:t>
            </a:r>
            <a:r>
              <a:rPr lang="pl-PL" sz="800" dirty="0"/>
              <a:t>ul. Towarowa 32</a:t>
            </a:r>
            <a:br>
              <a:rPr lang="pl-PL" sz="800"/>
            </a:br>
            <a:r>
              <a:rPr lang="pl-PL" sz="800"/>
              <a:t>         </a:t>
            </a:r>
            <a:r>
              <a:rPr lang="pl-PL" sz="800" dirty="0"/>
              <a:t>58-100 Świdnica</a:t>
            </a:r>
          </a:p>
        </p:txBody>
      </p:sp>
      <p:sp>
        <p:nvSpPr>
          <p:cNvPr id="8" name="Prostokąt 7"/>
          <p:cNvSpPr/>
          <p:nvPr/>
        </p:nvSpPr>
        <p:spPr>
          <a:xfrm>
            <a:off x="5921819" y="5788719"/>
            <a:ext cx="22736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800" b="1" dirty="0">
                <a:latin typeface="Arial" panose="020B0604020202020204" pitchFamily="34" charset="0"/>
              </a:rPr>
              <a:t>tel.:</a:t>
            </a:r>
            <a:r>
              <a:rPr lang="pl-PL" sz="800" dirty="0">
                <a:latin typeface="Arial" panose="020B0604020202020204" pitchFamily="34" charset="0"/>
              </a:rPr>
              <a:t> +48 74 852 30 37 </a:t>
            </a:r>
            <a:br>
              <a:rPr lang="pl-PL" sz="800" dirty="0"/>
            </a:br>
            <a:r>
              <a:rPr lang="pl-PL" sz="800" b="1" dirty="0"/>
              <a:t>e-</a:t>
            </a:r>
            <a:r>
              <a:rPr lang="pl-PL" sz="800" b="1" dirty="0">
                <a:latin typeface="Arial" panose="020B0604020202020204" pitchFamily="34" charset="0"/>
              </a:rPr>
              <a:t>mail:</a:t>
            </a:r>
            <a:r>
              <a:rPr lang="pl-PL" sz="800" dirty="0">
                <a:latin typeface="Arial" panose="020B0604020202020204" pitchFamily="34" charset="0"/>
              </a:rPr>
              <a:t> </a:t>
            </a:r>
            <a:r>
              <a:rPr lang="pl-PL" sz="800" dirty="0">
                <a:latin typeface="Arial" panose="020B0604020202020204" pitchFamily="34" charset="0"/>
                <a:hlinkClick r:id="rId4"/>
              </a:rPr>
              <a:t>diora@diora.swidnica.pl</a:t>
            </a:r>
            <a:r>
              <a:rPr lang="pl-PL" sz="800" dirty="0">
                <a:latin typeface="Arial" panose="020B0604020202020204" pitchFamily="34" charset="0"/>
              </a:rPr>
              <a:t> </a:t>
            </a:r>
            <a:endParaRPr lang="pl-PL" sz="800" dirty="0"/>
          </a:p>
        </p:txBody>
      </p:sp>
      <p:sp>
        <p:nvSpPr>
          <p:cNvPr id="11" name="Prostokąt 10"/>
          <p:cNvSpPr/>
          <p:nvPr/>
        </p:nvSpPr>
        <p:spPr>
          <a:xfrm rot="10800000" flipH="1" flipV="1">
            <a:off x="8674442" y="5751496"/>
            <a:ext cx="143338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800" dirty="0"/>
              <a:t>Kapitał zakładowy</a:t>
            </a:r>
          </a:p>
          <a:p>
            <a:pPr lvl="0"/>
            <a:r>
              <a:rPr lang="pl-PL" sz="800" dirty="0"/>
              <a:t>5 844 000 PLN</a:t>
            </a: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79353" y="5777608"/>
            <a:ext cx="195089" cy="304826"/>
          </a:xfrm>
          <a:prstGeom prst="rect">
            <a:avLst/>
          </a:prstGeom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16280" y="179975"/>
            <a:ext cx="1200000" cy="676190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/>
        </p:nvPicPr>
        <p:blipFill rotWithShape="1">
          <a:blip r:embed="rId7" cstate="email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85" t="12993" r="50896" b="7686"/>
          <a:stretch/>
        </p:blipFill>
        <p:spPr>
          <a:xfrm>
            <a:off x="5442838" y="5723996"/>
            <a:ext cx="447584" cy="468000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 rotWithShape="1">
          <a:blip r:embed="rId8" cstate="email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3" t="9043" r="74870" b="9748"/>
          <a:stretch/>
        </p:blipFill>
        <p:spPr>
          <a:xfrm>
            <a:off x="2480326" y="5659273"/>
            <a:ext cx="440603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919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FINANSOWE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678812"/>
              </p:ext>
            </p:extLst>
          </p:nvPr>
        </p:nvGraphicFramePr>
        <p:xfrm>
          <a:off x="1169507" y="1815547"/>
          <a:ext cx="9853547" cy="1762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37328">
                  <a:extLst>
                    <a:ext uri="{9D8B030D-6E8A-4147-A177-3AD203B41FA5}">
                      <a16:colId xmlns:a16="http://schemas.microsoft.com/office/drawing/2014/main" val="1903908944"/>
                    </a:ext>
                  </a:extLst>
                </a:gridCol>
                <a:gridCol w="2118173">
                  <a:extLst>
                    <a:ext uri="{9D8B030D-6E8A-4147-A177-3AD203B41FA5}">
                      <a16:colId xmlns:a16="http://schemas.microsoft.com/office/drawing/2014/main" val="1930703484"/>
                    </a:ext>
                  </a:extLst>
                </a:gridCol>
                <a:gridCol w="2332103">
                  <a:extLst>
                    <a:ext uri="{9D8B030D-6E8A-4147-A177-3AD203B41FA5}">
                      <a16:colId xmlns:a16="http://schemas.microsoft.com/office/drawing/2014/main" val="3720399607"/>
                    </a:ext>
                  </a:extLst>
                </a:gridCol>
                <a:gridCol w="2265943">
                  <a:extLst>
                    <a:ext uri="{9D8B030D-6E8A-4147-A177-3AD203B41FA5}">
                      <a16:colId xmlns:a16="http://schemas.microsoft.com/office/drawing/2014/main" val="286348247"/>
                    </a:ext>
                  </a:extLst>
                </a:gridCol>
              </a:tblGrid>
              <a:tr h="352508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000" kern="1000" cap="all">
                          <a:effectLst/>
                        </a:rPr>
                        <a:t> </a:t>
                      </a:r>
                      <a:endParaRPr lang="pl-PL" sz="1000" kern="100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000" kern="1000" cap="all">
                          <a:effectLst/>
                        </a:rPr>
                        <a:t>2013 R</a:t>
                      </a:r>
                      <a:endParaRPr lang="pl-PL" sz="1000" kern="100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000" kern="1000" cap="all">
                          <a:effectLst/>
                        </a:rPr>
                        <a:t>2014 r</a:t>
                      </a:r>
                      <a:endParaRPr lang="pl-PL" sz="1000" kern="100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000" kern="1000" cap="all">
                          <a:effectLst/>
                        </a:rPr>
                        <a:t>2015 r</a:t>
                      </a:r>
                      <a:endParaRPr lang="pl-PL" sz="1000" kern="100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7269735"/>
                  </a:ext>
                </a:extLst>
              </a:tr>
              <a:tr h="352508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000" kern="1000">
                          <a:effectLst/>
                        </a:rPr>
                        <a:t>Przychody</a:t>
                      </a:r>
                      <a:endParaRPr lang="pl-PL" sz="1000" kern="100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000" kern="1000">
                          <a:effectLst/>
                        </a:rPr>
                        <a:t>16 949,34</a:t>
                      </a:r>
                      <a:endParaRPr lang="pl-PL" sz="1000" kern="100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000" kern="1000">
                          <a:effectLst/>
                        </a:rPr>
                        <a:t>14 754,26</a:t>
                      </a:r>
                      <a:endParaRPr lang="pl-PL" sz="1000" kern="100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000" kern="1000">
                          <a:effectLst/>
                        </a:rPr>
                        <a:t>18 296,69</a:t>
                      </a:r>
                      <a:endParaRPr lang="pl-PL" sz="1000" kern="100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29368676"/>
                  </a:ext>
                </a:extLst>
              </a:tr>
              <a:tr h="352508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000" kern="1000">
                          <a:effectLst/>
                        </a:rPr>
                        <a:t>Zysk operacyjny </a:t>
                      </a:r>
                      <a:endParaRPr lang="pl-PL" sz="1000" kern="100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000" kern="1000">
                          <a:effectLst/>
                        </a:rPr>
                        <a:t>685,55</a:t>
                      </a:r>
                      <a:endParaRPr lang="pl-PL" sz="1000" kern="100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000" kern="1000">
                          <a:effectLst/>
                        </a:rPr>
                        <a:t>-974,61</a:t>
                      </a:r>
                      <a:endParaRPr lang="pl-PL" sz="1000" kern="100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000" kern="1000">
                          <a:effectLst/>
                        </a:rPr>
                        <a:t>3 926,94</a:t>
                      </a:r>
                      <a:endParaRPr lang="pl-PL" sz="1000" kern="100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2886600"/>
                  </a:ext>
                </a:extLst>
              </a:tr>
              <a:tr h="352508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000" kern="1000">
                          <a:effectLst/>
                        </a:rPr>
                        <a:t>Zysk netto</a:t>
                      </a:r>
                      <a:endParaRPr lang="pl-PL" sz="1000" kern="100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000" kern="1000">
                          <a:effectLst/>
                        </a:rPr>
                        <a:t>513,69</a:t>
                      </a:r>
                      <a:endParaRPr lang="pl-PL" sz="1000" kern="100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000" kern="1000">
                          <a:effectLst/>
                        </a:rPr>
                        <a:t>-1 346,97</a:t>
                      </a:r>
                      <a:endParaRPr lang="pl-PL" sz="1000" kern="100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000" kern="1000">
                          <a:effectLst/>
                        </a:rPr>
                        <a:t>2 716,80</a:t>
                      </a:r>
                      <a:endParaRPr lang="pl-PL" sz="1000" kern="100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96601500"/>
                  </a:ext>
                </a:extLst>
              </a:tr>
              <a:tr h="352508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000" kern="1000">
                          <a:effectLst/>
                        </a:rPr>
                        <a:t>EBITDA </a:t>
                      </a:r>
                      <a:endParaRPr lang="pl-PL" sz="1000" kern="100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000" kern="1000">
                          <a:effectLst/>
                        </a:rPr>
                        <a:t>850,80</a:t>
                      </a:r>
                      <a:endParaRPr lang="pl-PL" sz="1000" kern="100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000" kern="1000">
                          <a:effectLst/>
                        </a:rPr>
                        <a:t>-460,64</a:t>
                      </a:r>
                      <a:endParaRPr lang="pl-PL" sz="1000" kern="100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000" kern="1000" dirty="0">
                          <a:effectLst/>
                        </a:rPr>
                        <a:t>4 431,95</a:t>
                      </a:r>
                      <a:endParaRPr lang="pl-PL" sz="1000" kern="1000" dirty="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49002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026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68946" y="1243185"/>
            <a:ext cx="9854108" cy="609398"/>
          </a:xfrm>
        </p:spPr>
        <p:txBody>
          <a:bodyPr/>
          <a:lstStyle/>
          <a:p>
            <a:r>
              <a:rPr lang="pl-PL" dirty="0"/>
              <a:t>PRODUKTY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2"/>
          </p:nvPr>
        </p:nvSpPr>
        <p:spPr>
          <a:xfrm>
            <a:off x="2136990" y="1815548"/>
            <a:ext cx="7679290" cy="4304137"/>
          </a:xfrm>
        </p:spPr>
        <p:txBody>
          <a:bodyPr/>
          <a:lstStyle/>
          <a:p>
            <a:pPr algn="just"/>
            <a:r>
              <a:rPr lang="pl-PL" dirty="0"/>
              <a:t>OBUDOWY GŁOŚNIKOWE</a:t>
            </a:r>
          </a:p>
          <a:p>
            <a:pPr algn="just"/>
            <a:r>
              <a:rPr lang="pl-PL" dirty="0"/>
              <a:t>Spółka specjalizuje się w produkcji wyrobów najwyższej jakości o dużych wymaganiach technologicznych. Są to podzespoły do produkcji zestawów głośnikowych klasy średniej – wyższej i tzw. high–end. W wykończeniu wyrobów dominują skomplikowane powłoki lakiernicze o wysokim połysku klasy „piano” i „high </a:t>
            </a:r>
            <a:r>
              <a:rPr lang="pl-PL" dirty="0" err="1"/>
              <a:t>gloss</a:t>
            </a:r>
            <a:r>
              <a:rPr lang="pl-PL" dirty="0"/>
              <a:t>”.  Produkcja jest wykonywana w oparciu o koncepcje i projekty ogólne klientów. </a:t>
            </a:r>
          </a:p>
          <a:p>
            <a:pPr algn="just"/>
            <a:endParaRPr lang="pl-PL" dirty="0"/>
          </a:p>
          <a:p>
            <a:pPr algn="just"/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ida management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1867-CBF8-3846-AD4E-325402D1F708}" type="slidenum">
              <a:rPr lang="pl-PL" smtClean="0"/>
              <a:pPr/>
              <a:t>3</a:t>
            </a:fld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6280" y="179975"/>
            <a:ext cx="1200000" cy="676190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117" y="3516221"/>
            <a:ext cx="5794311" cy="182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480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68946" y="1243185"/>
            <a:ext cx="9854108" cy="609398"/>
          </a:xfrm>
        </p:spPr>
        <p:txBody>
          <a:bodyPr/>
          <a:lstStyle/>
          <a:p>
            <a:r>
              <a:rPr lang="pl-PL" dirty="0"/>
              <a:t>PRODUKTY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2"/>
          </p:nvPr>
        </p:nvSpPr>
        <p:spPr>
          <a:xfrm>
            <a:off x="2136990" y="1815548"/>
            <a:ext cx="7679290" cy="4304137"/>
          </a:xfrm>
        </p:spPr>
        <p:txBody>
          <a:bodyPr/>
          <a:lstStyle/>
          <a:p>
            <a:pPr algn="just"/>
            <a:r>
              <a:rPr lang="pl-PL" dirty="0"/>
              <a:t>MEBLE DZIECIĘCE</a:t>
            </a:r>
          </a:p>
          <a:p>
            <a:pPr algn="just"/>
            <a:r>
              <a:rPr lang="pl-PL" dirty="0"/>
              <a:t>Spółka prowadzi też na niewielką skalę produkcję własnej kolekcji specjalistycznych mebli dla dzieci. Produkcja ta jest oparta o własne projekty, a same meble są przeznaczone przede wszystkim na wyposażenie szkół i przedszkoli.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ida management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1867-CBF8-3846-AD4E-325402D1F708}" type="slidenum">
              <a:rPr lang="pl-PL" smtClean="0"/>
              <a:pPr/>
              <a:t>4</a:t>
            </a:fld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6280" y="179975"/>
            <a:ext cx="1200000" cy="676190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547" y="2928730"/>
            <a:ext cx="4059861" cy="2704882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989" y="2928730"/>
            <a:ext cx="4037137" cy="270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10686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194</Words>
  <Application>Microsoft Office PowerPoint</Application>
  <PresentationFormat>Panoramiczny</PresentationFormat>
  <Paragraphs>45</Paragraphs>
  <Slides>4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Times New Roman</vt:lpstr>
      <vt:lpstr>Motyw pakietu Office</vt:lpstr>
      <vt:lpstr>Diora Świdnica Sp. z o.o.</vt:lpstr>
      <vt:lpstr>WYNIKI FINANSOWE</vt:lpstr>
      <vt:lpstr>PRODUKTY </vt:lpstr>
      <vt:lpstr>PRODUKTY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Diora Świdnica Sp. z o.o.</dc:title>
  <dc:creator>Maciej Walczyk</dc:creator>
  <cp:lastModifiedBy>Aniela Nocna</cp:lastModifiedBy>
  <cp:revision>6</cp:revision>
  <dcterms:created xsi:type="dcterms:W3CDTF">2017-01-13T12:39:57Z</dcterms:created>
  <dcterms:modified xsi:type="dcterms:W3CDTF">2017-01-13T13:30:32Z</dcterms:modified>
</cp:coreProperties>
</file>