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0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AD5B-4AC5-4E8F-9786-0E6C4D422F9C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D5-146A-4952-9D0D-B935F0E89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959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AD5B-4AC5-4E8F-9786-0E6C4D422F9C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D5-146A-4952-9D0D-B935F0E89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646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AD5B-4AC5-4E8F-9786-0E6C4D422F9C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D5-146A-4952-9D0D-B935F0E89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174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jedyncz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1168946" y="1243185"/>
            <a:ext cx="9854108" cy="30469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68947" y="1803401"/>
            <a:ext cx="9854107" cy="43152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168946" y="1023524"/>
            <a:ext cx="9887428" cy="0"/>
          </a:xfrm>
          <a:prstGeom prst="line">
            <a:avLst/>
          </a:prstGeom>
          <a:ln>
            <a:solidFill>
              <a:srgbClr val="0092D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 descr="IDA__im [Converted]-0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13" y="166158"/>
            <a:ext cx="1202988" cy="764704"/>
          </a:xfrm>
          <a:prstGeom prst="rect">
            <a:avLst/>
          </a:prstGeom>
        </p:spPr>
      </p:pic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168947" y="6342421"/>
            <a:ext cx="9115232" cy="12311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defRPr sz="800">
                <a:solidFill>
                  <a:srgbClr val="0092D2"/>
                </a:solidFill>
              </a:defRPr>
            </a:lvl1pPr>
          </a:lstStyle>
          <a:p>
            <a:r>
              <a:rPr lang="fr-FR" dirty="0" err="1"/>
              <a:t>ida</a:t>
            </a:r>
            <a:r>
              <a:rPr lang="fr-FR" dirty="0"/>
              <a:t> management</a:t>
            </a:r>
            <a:endParaRPr lang="pl-PL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286482" y="6342421"/>
            <a:ext cx="769892" cy="123111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800" b="1" i="0">
                <a:solidFill>
                  <a:srgbClr val="0092D2"/>
                </a:solidFill>
              </a:defRPr>
            </a:lvl1pPr>
          </a:lstStyle>
          <a:p>
            <a:fld id="{37DF1867-CBF8-3846-AD4E-325402D1F708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530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AD5B-4AC5-4E8F-9786-0E6C4D422F9C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D5-146A-4952-9D0D-B935F0E89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162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AD5B-4AC5-4E8F-9786-0E6C4D422F9C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D5-146A-4952-9D0D-B935F0E89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74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AD5B-4AC5-4E8F-9786-0E6C4D422F9C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D5-146A-4952-9D0D-B935F0E89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6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AD5B-4AC5-4E8F-9786-0E6C4D422F9C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D5-146A-4952-9D0D-B935F0E89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62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AD5B-4AC5-4E8F-9786-0E6C4D422F9C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D5-146A-4952-9D0D-B935F0E89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103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AD5B-4AC5-4E8F-9786-0E6C4D422F9C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D5-146A-4952-9D0D-B935F0E89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642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AD5B-4AC5-4E8F-9786-0E6C4D422F9C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D5-146A-4952-9D0D-B935F0E89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143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AD5B-4AC5-4E8F-9786-0E6C4D422F9C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EED5-146A-4952-9D0D-B935F0E89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534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AAD5B-4AC5-4E8F-9786-0E6C4D422F9C}" type="datetimeFigureOut">
              <a:rPr lang="pl-PL" smtClean="0"/>
              <a:t>2017-01-13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FEED5-146A-4952-9D0D-B935F0E89F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443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diotech@diotech.com.pl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6990" y="1243185"/>
            <a:ext cx="7390581" cy="304699"/>
          </a:xfrm>
        </p:spPr>
        <p:txBody>
          <a:bodyPr/>
          <a:lstStyle/>
          <a:p>
            <a:r>
              <a:rPr lang="pl-PL" dirty="0"/>
              <a:t>   DIOTECH sp. z o.o.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>
          <a:xfrm>
            <a:off x="2400711" y="1744825"/>
            <a:ext cx="6988629" cy="3303036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accent5">
                    <a:lumMod val="10000"/>
                  </a:schemeClr>
                </a:solidFill>
              </a:rPr>
              <a:t>            </a:t>
            </a:r>
          </a:p>
          <a:p>
            <a:pPr algn="just"/>
            <a:r>
              <a:rPr lang="pl-PL" dirty="0">
                <a:solidFill>
                  <a:schemeClr val="tx1">
                    <a:lumMod val="50000"/>
                  </a:schemeClr>
                </a:solidFill>
              </a:rPr>
              <a:t>Spółka powstała w 1991 roku. Utworzona została z wydzielonego wydziału elektronicznego oraz mechanicznego Diora S.A. </a:t>
            </a:r>
          </a:p>
          <a:p>
            <a:pPr algn="just"/>
            <a:r>
              <a:rPr lang="pl-PL" dirty="0">
                <a:solidFill>
                  <a:schemeClr val="tx1">
                    <a:lumMod val="50000"/>
                  </a:schemeClr>
                </a:solidFill>
              </a:rPr>
              <a:t>Zatrudnienie 29 osób. Kapitał podstawowy </a:t>
            </a:r>
            <a:r>
              <a:rPr lang="pl-PL">
                <a:solidFill>
                  <a:schemeClr val="tx1">
                    <a:lumMod val="50000"/>
                  </a:schemeClr>
                </a:solidFill>
              </a:rPr>
              <a:t>1.15 mln zł</a:t>
            </a:r>
            <a:r>
              <a:rPr lang="pl-PL" dirty="0">
                <a:solidFill>
                  <a:schemeClr val="tx1">
                    <a:lumMod val="50000"/>
                  </a:schemeClr>
                </a:solidFill>
              </a:rPr>
              <a:t>. Prezes Zarządu Monika Nowak.</a:t>
            </a:r>
          </a:p>
          <a:p>
            <a:pPr algn="just"/>
            <a:endParaRPr lang="pl-PL" dirty="0">
              <a:solidFill>
                <a:schemeClr val="tx1">
                  <a:lumMod val="50000"/>
                </a:schemeClr>
              </a:solidFill>
            </a:endParaRPr>
          </a:p>
          <a:p>
            <a:pPr algn="just"/>
            <a:r>
              <a:rPr lang="pl-PL" dirty="0">
                <a:solidFill>
                  <a:schemeClr val="tx1">
                    <a:lumMod val="50000"/>
                  </a:schemeClr>
                </a:solidFill>
              </a:rPr>
              <a:t>DIOTECH obecnie specjalizuje się w:</a:t>
            </a:r>
          </a:p>
          <a:p>
            <a:pPr algn="just"/>
            <a:endParaRPr lang="pl-PL" sz="600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50000"/>
                  </a:schemeClr>
                </a:solidFill>
              </a:rPr>
              <a:t>obróbce skrawaniem (frezowanie CNC, toczenie CNC, szlifowanie),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50000"/>
                  </a:schemeClr>
                </a:solidFill>
              </a:rPr>
              <a:t>obróbce plastycznej blach (wykrawanie CNC  i gięcie CNC),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50000"/>
                  </a:schemeClr>
                </a:solidFill>
              </a:rPr>
              <a:t>projektowaniu elektronicznych przyrządów testujących i urządzeń technologicznych.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>
              <a:solidFill>
                <a:schemeClr val="tx1">
                  <a:lumMod val="50000"/>
                </a:schemeClr>
              </a:solidFill>
            </a:endParaRPr>
          </a:p>
          <a:p>
            <a:pPr algn="just"/>
            <a:endParaRPr lang="pl-PL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ida management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1867-CBF8-3846-AD4E-325402D1F708}" type="slidenum">
              <a:rPr lang="pl-PL" smtClean="0"/>
              <a:pPr/>
              <a:t>1</a:t>
            </a:fld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 rot="10800000" flipV="1">
            <a:off x="3023700" y="5666059"/>
            <a:ext cx="2337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800" b="1" dirty="0"/>
              <a:t>DIOTECH Sp. z o.o.</a:t>
            </a:r>
          </a:p>
          <a:p>
            <a:r>
              <a:rPr lang="pl-PL" sz="800" dirty="0"/>
              <a:t>ul. Świdnicka 38</a:t>
            </a:r>
          </a:p>
          <a:p>
            <a:r>
              <a:rPr lang="pl-PL" sz="800" dirty="0"/>
              <a:t>58-200 Dzierżoniów</a:t>
            </a:r>
          </a:p>
        </p:txBody>
      </p:sp>
      <p:sp>
        <p:nvSpPr>
          <p:cNvPr id="7" name="Prostokąt 6"/>
          <p:cNvSpPr/>
          <p:nvPr/>
        </p:nvSpPr>
        <p:spPr>
          <a:xfrm rot="10800000" flipH="1" flipV="1">
            <a:off x="5700347" y="5727614"/>
            <a:ext cx="19872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800" b="1" dirty="0"/>
              <a:t>tel.:</a:t>
            </a:r>
            <a:r>
              <a:rPr lang="pl-PL" sz="800" dirty="0"/>
              <a:t> +48 74 832 3874 </a:t>
            </a:r>
          </a:p>
          <a:p>
            <a:r>
              <a:rPr lang="pl-PL" sz="800" b="1" dirty="0"/>
              <a:t>e-mail:</a:t>
            </a:r>
            <a:r>
              <a:rPr lang="pl-PL" sz="800" dirty="0"/>
              <a:t> </a:t>
            </a:r>
            <a:r>
              <a:rPr lang="pl-PL" sz="800" dirty="0">
                <a:hlinkClick r:id="rId2"/>
              </a:rPr>
              <a:t>diotech@diotech.com.pl</a:t>
            </a:r>
            <a:r>
              <a:rPr lang="pl-PL" sz="800" dirty="0"/>
              <a:t> </a:t>
            </a:r>
          </a:p>
        </p:txBody>
      </p:sp>
      <p:sp>
        <p:nvSpPr>
          <p:cNvPr id="8" name="AutoShape 2" descr="Zdjęcie: 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1495" y="160338"/>
            <a:ext cx="1385468" cy="796176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 flipH="1">
            <a:off x="8027238" y="5712225"/>
            <a:ext cx="1209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800" dirty="0"/>
              <a:t>Kapitał zakładowy</a:t>
            </a:r>
          </a:p>
          <a:p>
            <a:r>
              <a:rPr lang="pl-PL" sz="800" dirty="0"/>
              <a:t>1 150 000 PLN</a:t>
            </a: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7086" y="5740860"/>
            <a:ext cx="195089" cy="304826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 rotWithShape="1">
          <a:blip r:embed="rId5" cstate="email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5" t="12993" r="50896" b="7686"/>
          <a:stretch/>
        </p:blipFill>
        <p:spPr>
          <a:xfrm>
            <a:off x="5228404" y="5613750"/>
            <a:ext cx="447584" cy="4680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 rotWithShape="1">
          <a:blip r:embed="rId6" cstate="email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" t="9043" r="74870" b="9748"/>
          <a:stretch/>
        </p:blipFill>
        <p:spPr>
          <a:xfrm>
            <a:off x="2480326" y="5659273"/>
            <a:ext cx="440603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1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FINANSOWE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>
          <a:xfrm>
            <a:off x="1168947" y="1926454"/>
            <a:ext cx="9854107" cy="1287263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453797"/>
              </p:ext>
            </p:extLst>
          </p:nvPr>
        </p:nvGraphicFramePr>
        <p:xfrm>
          <a:off x="1168947" y="1926454"/>
          <a:ext cx="9945897" cy="1447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3752">
                  <a:extLst>
                    <a:ext uri="{9D8B030D-6E8A-4147-A177-3AD203B41FA5}">
                      <a16:colId xmlns:a16="http://schemas.microsoft.com/office/drawing/2014/main" val="1858851764"/>
                    </a:ext>
                  </a:extLst>
                </a:gridCol>
                <a:gridCol w="2351397">
                  <a:extLst>
                    <a:ext uri="{9D8B030D-6E8A-4147-A177-3AD203B41FA5}">
                      <a16:colId xmlns:a16="http://schemas.microsoft.com/office/drawing/2014/main" val="24369753"/>
                    </a:ext>
                  </a:extLst>
                </a:gridCol>
                <a:gridCol w="2351397">
                  <a:extLst>
                    <a:ext uri="{9D8B030D-6E8A-4147-A177-3AD203B41FA5}">
                      <a16:colId xmlns:a16="http://schemas.microsoft.com/office/drawing/2014/main" val="2974894804"/>
                    </a:ext>
                  </a:extLst>
                </a:gridCol>
                <a:gridCol w="2289351">
                  <a:extLst>
                    <a:ext uri="{9D8B030D-6E8A-4147-A177-3AD203B41FA5}">
                      <a16:colId xmlns:a16="http://schemas.microsoft.com/office/drawing/2014/main" val="2547082750"/>
                    </a:ext>
                  </a:extLst>
                </a:gridCol>
              </a:tblGrid>
              <a:tr h="29146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 cap="all">
                          <a:effectLst/>
                        </a:rPr>
                        <a:t> 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 cap="all" dirty="0">
                          <a:effectLst/>
                        </a:rPr>
                        <a:t>2013 R</a:t>
                      </a:r>
                      <a:endParaRPr lang="pl-PL" sz="1000" kern="1000" dirty="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 cap="all">
                          <a:effectLst/>
                        </a:rPr>
                        <a:t>2014 r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 cap="all">
                          <a:effectLst/>
                        </a:rPr>
                        <a:t>2015 r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7004326"/>
                  </a:ext>
                </a:extLst>
              </a:tr>
              <a:tr h="29146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Przychody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2.457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2.201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1.781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98793601"/>
                  </a:ext>
                </a:extLst>
              </a:tr>
              <a:tr h="29146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Zysk operacyjny 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 dirty="0">
                          <a:effectLst/>
                        </a:rPr>
                        <a:t>17</a:t>
                      </a:r>
                      <a:endParaRPr lang="pl-PL" sz="1000" kern="1000" dirty="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-95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-429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23573646"/>
                  </a:ext>
                </a:extLst>
              </a:tr>
              <a:tr h="29146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Zysk netto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 dirty="0">
                          <a:effectLst/>
                        </a:rPr>
                        <a:t>13</a:t>
                      </a:r>
                      <a:endParaRPr lang="pl-PL" sz="1000" kern="1000" dirty="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-100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-431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73251284"/>
                  </a:ext>
                </a:extLst>
              </a:tr>
              <a:tr h="28121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EBITDA 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 dirty="0">
                          <a:effectLst/>
                        </a:rPr>
                        <a:t>214</a:t>
                      </a:r>
                      <a:endParaRPr lang="pl-PL" sz="1000" kern="1000" dirty="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>
                          <a:effectLst/>
                        </a:rPr>
                        <a:t>84</a:t>
                      </a:r>
                      <a:endParaRPr lang="pl-PL" sz="1000" kern="100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000" kern="1000" dirty="0">
                          <a:effectLst/>
                        </a:rPr>
                        <a:t>-265</a:t>
                      </a:r>
                      <a:endParaRPr lang="pl-PL" sz="1000" kern="1000" dirty="0">
                        <a:solidFill>
                          <a:srgbClr val="595959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9317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02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TECHNOLOGIA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50000"/>
                  </a:schemeClr>
                </a:solidFill>
              </a:rPr>
              <a:t>Spółka specjalizuje się w wytwarzaniu i obróbce części z metalu oraz tworzyw sztucznych,</a:t>
            </a:r>
          </a:p>
          <a:p>
            <a:pPr algn="just"/>
            <a:endParaRPr lang="pl-PL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50000"/>
                  </a:schemeClr>
                </a:solidFill>
              </a:rPr>
              <a:t>Wykonywane są specjalistyczne urządzenia technologiczne, makiety, wzory, modele,  prototypy o dowolnych kształtach według dostarczonej dokumentacji,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50000"/>
                  </a:schemeClr>
                </a:solidFill>
              </a:rPr>
              <a:t>Przedsiębiorstwo posiada doświadczonych i wysoko wykwalifikowanych pracowników </a:t>
            </a:r>
            <a:br>
              <a:rPr lang="pl-PL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50000"/>
                  </a:schemeClr>
                </a:solidFill>
              </a:rPr>
              <a:t>w wykonywaniu skomplikowanych detali przy wykorzystaniu maszyn CNC. 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ida management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1867-CBF8-3846-AD4E-325402D1F708}" type="slidenum">
              <a:rPr lang="pl-PL" smtClean="0"/>
              <a:pPr/>
              <a:t>3</a:t>
            </a:fld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988" y="3961004"/>
            <a:ext cx="2995126" cy="1964094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192" y="3961004"/>
            <a:ext cx="3013788" cy="196409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1495" y="160338"/>
            <a:ext cx="1385468" cy="79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5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PRODUKTY i USŁUGI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>
          <a:xfrm>
            <a:off x="6366589" y="2138290"/>
            <a:ext cx="3592285" cy="3758659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konstrukcja urządzeń technologicznych i wyrobów elektronicznych na zamówienie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projektowanie płytek dla elektroniki</a:t>
            </a:r>
          </a:p>
          <a:p>
            <a:endParaRPr lang="pl-PL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ida management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1867-CBF8-3846-AD4E-325402D1F708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2792963" y="3872206"/>
            <a:ext cx="2891145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toczenie CNC</a:t>
            </a:r>
          </a:p>
          <a:p>
            <a:pPr marL="285750" indent="-285750" defTabSz="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frezowanie CNC</a:t>
            </a:r>
          </a:p>
          <a:p>
            <a:pPr marL="285750" indent="-285750" defTabSz="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szlifowanie</a:t>
            </a:r>
          </a:p>
          <a:p>
            <a:pPr marL="285750" indent="-285750" defTabSz="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ob</a:t>
            </a:r>
            <a:r>
              <a:rPr lang="pl-PL" sz="14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róbka plastyczna CNC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534" y="1775271"/>
            <a:ext cx="2628900" cy="1752600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280" y="3858208"/>
            <a:ext cx="2628900" cy="175260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1495" y="160338"/>
            <a:ext cx="1385468" cy="79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7129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141</Words>
  <Application>Microsoft Office PowerPoint</Application>
  <PresentationFormat>Panoramiczny</PresentationFormat>
  <Paragraphs>58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Times New Roman</vt:lpstr>
      <vt:lpstr>Motyw pakietu Office</vt:lpstr>
      <vt:lpstr>   DIOTECH sp. z o.o.</vt:lpstr>
      <vt:lpstr>WYNIKI FINANSOWE</vt:lpstr>
      <vt:lpstr>TECHNOLOGIA</vt:lpstr>
      <vt:lpstr>PRODUKTY i USŁUGI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DIOTECH sp. z o.o.</dc:title>
  <dc:creator>Maciej Walczyk</dc:creator>
  <cp:lastModifiedBy>Maciej Walczyk</cp:lastModifiedBy>
  <cp:revision>2</cp:revision>
  <dcterms:created xsi:type="dcterms:W3CDTF">2017-01-13T12:28:27Z</dcterms:created>
  <dcterms:modified xsi:type="dcterms:W3CDTF">2017-01-13T12:50:12Z</dcterms:modified>
</cp:coreProperties>
</file>