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10"/>
  </p:notesMasterIdLst>
  <p:handoutMasterIdLst>
    <p:handoutMasterId r:id="rId11"/>
  </p:handoutMasterIdLst>
  <p:sldIdLst>
    <p:sldId id="328" r:id="rId5"/>
    <p:sldId id="329" r:id="rId6"/>
    <p:sldId id="332" r:id="rId7"/>
    <p:sldId id="330" r:id="rId8"/>
    <p:sldId id="331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D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BE6DF-DA30-C04E-B75B-05607CE48371}" type="datetimeFigureOut">
              <a:t>2017-01-13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773B-8B59-324A-A8EE-DC3D5988889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6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81B7E-046F-A543-8C30-887891944715}" type="datetimeFigureOut">
              <a:t>2017-01-13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B10A1-18E2-0C42-9AC2-F772DFF53E6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019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2460210"/>
            <a:ext cx="7426222" cy="135421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b="1" i="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4233554"/>
            <a:ext cx="7415570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5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9" name="Prostokąt 18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Picture 3" descr="IDA__ida_managment [Converted].ep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38" y="492575"/>
            <a:ext cx="3830920" cy="66750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914810" y="1536700"/>
            <a:ext cx="7377470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Prostokąt 20"/>
          <p:cNvSpPr/>
          <p:nvPr userDrawn="1"/>
        </p:nvSpPr>
        <p:spPr>
          <a:xfrm>
            <a:off x="-10652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0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li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76709" y="1243185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5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76710" y="1803400"/>
            <a:ext cx="7390580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buClr>
                <a:srgbClr val="0092D2"/>
              </a:buClr>
              <a:buFont typeface="Arial"/>
              <a:buChar char="•"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F</a:t>
            </a:r>
            <a:r>
              <a:rPr lang="pl-PL" dirty="0" err="1"/>
              <a:t>wekqgmflketmbflktbfmd</a:t>
            </a:r>
            <a:endParaRPr lang="pl-PL" dirty="0"/>
          </a:p>
          <a:p>
            <a:pPr lvl="0"/>
            <a:r>
              <a:rPr lang="en-US" dirty="0"/>
              <a:t>D</a:t>
            </a:r>
            <a:r>
              <a:rPr lang="pl-PL" dirty="0" err="1"/>
              <a:t>fbrgndthnf</a:t>
            </a:r>
            <a:endParaRPr lang="pl-PL" dirty="0"/>
          </a:p>
          <a:p>
            <a:pPr lvl="0"/>
            <a:r>
              <a:rPr lang="en-US" dirty="0"/>
              <a:t>V</a:t>
            </a:r>
            <a:r>
              <a:rPr lang="pl-PL" dirty="0" err="1"/>
              <a:t>dfgsbreygd</a:t>
            </a:r>
            <a:endParaRPr lang="pl-PL" dirty="0"/>
          </a:p>
          <a:p>
            <a:pPr lvl="0"/>
            <a:r>
              <a:rPr lang="en-US" dirty="0"/>
              <a:t>F</a:t>
            </a:r>
            <a:r>
              <a:rPr lang="pl-PL" dirty="0" err="1"/>
              <a:t>wekqgmflketmbflktbfmd</a:t>
            </a:r>
            <a:endParaRPr lang="pl-PL" dirty="0"/>
          </a:p>
          <a:p>
            <a:pPr lvl="0"/>
            <a:r>
              <a:rPr lang="en-US" dirty="0"/>
              <a:t>D</a:t>
            </a:r>
            <a:r>
              <a:rPr lang="pl-PL" dirty="0" err="1"/>
              <a:t>fbrgndthnf</a:t>
            </a:r>
            <a:endParaRPr lang="pl-PL" dirty="0"/>
          </a:p>
          <a:p>
            <a:pPr lvl="0"/>
            <a:r>
              <a:rPr lang="pl-PL" dirty="0" err="1"/>
              <a:t>vdfgsbreygd</a:t>
            </a:r>
            <a:endParaRPr lang="pl-PL" dirty="0"/>
          </a:p>
          <a:p>
            <a:pPr lvl="0"/>
            <a:r>
              <a:rPr lang="en-US" dirty="0"/>
              <a:t>F</a:t>
            </a:r>
            <a:r>
              <a:rPr lang="pl-PL" dirty="0" err="1"/>
              <a:t>wekqgmflketmbflktbfmd</a:t>
            </a:r>
            <a:endParaRPr lang="pl-PL" dirty="0"/>
          </a:p>
          <a:p>
            <a:pPr lvl="0"/>
            <a:r>
              <a:rPr lang="en-US" dirty="0"/>
              <a:t>D</a:t>
            </a:r>
            <a:r>
              <a:rPr lang="pl-PL" dirty="0" err="1"/>
              <a:t>fbrgndthnf</a:t>
            </a:r>
            <a:endParaRPr lang="pl-PL" dirty="0"/>
          </a:p>
          <a:p>
            <a:pPr lvl="0"/>
            <a:r>
              <a:rPr lang="pl-PL" dirty="0" err="1"/>
              <a:t>vdfgsbreygd</a:t>
            </a:r>
            <a:endParaRPr lang="pl-PL" dirty="0"/>
          </a:p>
          <a:p>
            <a:pPr lvl="0"/>
            <a:r>
              <a:rPr lang="en-US" dirty="0"/>
              <a:t>F</a:t>
            </a:r>
            <a:r>
              <a:rPr lang="pl-PL" dirty="0" err="1"/>
              <a:t>wekqgmflketmbflktbfmd</a:t>
            </a:r>
            <a:endParaRPr lang="pl-PL" dirty="0"/>
          </a:p>
          <a:p>
            <a:pPr lvl="0"/>
            <a:r>
              <a:rPr lang="en-US" dirty="0"/>
              <a:t>D</a:t>
            </a:r>
            <a:r>
              <a:rPr lang="pl-PL" dirty="0" err="1"/>
              <a:t>fbrgndthnf</a:t>
            </a:r>
            <a:endParaRPr lang="pl-PL" dirty="0"/>
          </a:p>
          <a:p>
            <a:pPr lvl="0"/>
            <a:r>
              <a:rPr lang="pl-PL" dirty="0" err="1"/>
              <a:t>vdfgsbreygd</a:t>
            </a:r>
            <a:endParaRPr lang="pl-PL" dirty="0"/>
          </a:p>
          <a:p>
            <a:pPr lvl="0"/>
            <a:endParaRPr lang="pl-PL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876709" y="1023524"/>
            <a:ext cx="7415571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" y="166158"/>
            <a:ext cx="902241" cy="764704"/>
          </a:xfrm>
          <a:prstGeom prst="rect">
            <a:avLst/>
          </a:prstGeom>
        </p:spPr>
      </p:pic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82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6709" y="1488888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6710" y="2286288"/>
            <a:ext cx="7390580" cy="26838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457200" indent="-457200">
              <a:spcBef>
                <a:spcPts val="0"/>
              </a:spcBef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4400"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228600"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Straight Connector 19"/>
          <p:cNvCxnSpPr/>
          <p:nvPr userDrawn="1"/>
        </p:nvCxnSpPr>
        <p:spPr>
          <a:xfrm flipH="1">
            <a:off x="876709" y="1023524"/>
            <a:ext cx="7415571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" y="166158"/>
            <a:ext cx="902241" cy="764704"/>
          </a:xfrm>
          <a:prstGeom prst="rect">
            <a:avLst/>
          </a:prstGeom>
        </p:spPr>
      </p:pic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97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3821460"/>
            <a:ext cx="7401232" cy="11387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sz="3700" b="1" i="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styl wz. tyt.</a:t>
            </a:r>
          </a:p>
        </p:txBody>
      </p:sp>
      <p:sp>
        <p:nvSpPr>
          <p:cNvPr id="9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2835625"/>
            <a:ext cx="7390580" cy="5539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4" name="Prostokąt 13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5" name="Prostokąt 14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6" name="Prostokąt 15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7" name="Prostokąt 16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3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3821460"/>
            <a:ext cx="7401232" cy="11387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sz="3700" b="1" i="0">
                <a:solidFill>
                  <a:schemeClr val="bg2"/>
                </a:solidFill>
              </a:defRPr>
            </a:lvl1pPr>
          </a:lstStyle>
          <a:p>
            <a:r>
              <a:rPr lang="pl-PL"/>
              <a:t>Kliknij, aby edyt. </a:t>
            </a:r>
            <a:br>
              <a:rPr lang="pl-PL"/>
            </a:br>
            <a:r>
              <a:rPr lang="pl-PL"/>
              <a:t>styl wz. tyt.</a:t>
            </a:r>
          </a:p>
        </p:txBody>
      </p:sp>
      <p:sp>
        <p:nvSpPr>
          <p:cNvPr id="8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2835625"/>
            <a:ext cx="7390580" cy="5539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18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11" name="Prostokąt 10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2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bg1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25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2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876709" y="1243185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803400"/>
            <a:ext cx="3515032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4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4752258" y="1803400"/>
            <a:ext cx="3515032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2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26" name="Straight Connector 25"/>
          <p:cNvCxnSpPr/>
          <p:nvPr userDrawn="1"/>
        </p:nvCxnSpPr>
        <p:spPr>
          <a:xfrm flipH="1">
            <a:off x="876709" y="1023524"/>
            <a:ext cx="7415571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Picture 26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" y="166158"/>
            <a:ext cx="90224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5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jedync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876709" y="1243185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803400"/>
            <a:ext cx="7390580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76709" y="1023524"/>
            <a:ext cx="7415571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" y="166158"/>
            <a:ext cx="902241" cy="764704"/>
          </a:xfrm>
          <a:prstGeom prst="rect">
            <a:avLst/>
          </a:prstGeom>
        </p:spPr>
      </p:pic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213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3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>
            <a:spLocks noGrp="1"/>
          </p:cNvSpPr>
          <p:nvPr>
            <p:ph type="title"/>
          </p:nvPr>
        </p:nvSpPr>
        <p:spPr>
          <a:xfrm>
            <a:off x="876709" y="1325639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23" name="Prostokąt 22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915925"/>
            <a:ext cx="2223183" cy="41311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1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3460409" y="1915924"/>
            <a:ext cx="2223183" cy="41311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2" name="Symbol zastępczy tekstu 3"/>
          <p:cNvSpPr>
            <a:spLocks noGrp="1"/>
          </p:cNvSpPr>
          <p:nvPr>
            <p:ph type="body" sz="half" idx="14"/>
          </p:nvPr>
        </p:nvSpPr>
        <p:spPr>
          <a:xfrm>
            <a:off x="6044108" y="1915924"/>
            <a:ext cx="2223183" cy="41311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3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35" name="Straight Connector 34"/>
          <p:cNvCxnSpPr/>
          <p:nvPr userDrawn="1"/>
        </p:nvCxnSpPr>
        <p:spPr>
          <a:xfrm flipH="1">
            <a:off x="876709" y="1023524"/>
            <a:ext cx="7415571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6" name="Picture 35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" y="166158"/>
            <a:ext cx="902241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2-kolumnow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494916"/>
            <a:ext cx="2223183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Symbol zastępczy zawartości 2"/>
          <p:cNvSpPr>
            <a:spLocks noGrp="1"/>
          </p:cNvSpPr>
          <p:nvPr>
            <p:ph idx="1"/>
          </p:nvPr>
        </p:nvSpPr>
        <p:spPr>
          <a:xfrm>
            <a:off x="3460408" y="1494915"/>
            <a:ext cx="4806881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57200" indent="-457200">
              <a:spcBef>
                <a:spcPts val="0"/>
              </a:spcBef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4400"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228600"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2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64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str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10" y="6342420"/>
            <a:ext cx="6836424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1486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8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87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80" r:id="rId4"/>
    <p:sldLayoutId id="2147483672" r:id="rId5"/>
    <p:sldLayoutId id="2147483681" r:id="rId6"/>
    <p:sldLayoutId id="2147483673" r:id="rId7"/>
    <p:sldLayoutId id="2147483674" r:id="rId8"/>
    <p:sldLayoutId id="2147483675" r:id="rId9"/>
    <p:sldLayoutId id="2147483682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biuro@galwanizer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1699" y="1280448"/>
            <a:ext cx="7390581" cy="338554"/>
          </a:xfrm>
        </p:spPr>
        <p:txBody>
          <a:bodyPr/>
          <a:lstStyle/>
          <a:p>
            <a:r>
              <a:rPr lang="pl-PL" dirty="0"/>
              <a:t>GALWANIZER Sp. z o.o.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901699" y="1877411"/>
            <a:ext cx="7663803" cy="4388336"/>
          </a:xfrm>
        </p:spPr>
        <p:txBody>
          <a:bodyPr/>
          <a:lstStyle/>
          <a:p>
            <a:pPr algn="just"/>
            <a:r>
              <a:rPr lang="pl-PL" sz="1800" dirty="0"/>
              <a:t>Spółka prowadzi działalność w zakresie różnorodnych pokryć galwanicznych, neutralizacji ścieków przemysłowych oraz wykonania analiz laboratoryjnych.</a:t>
            </a:r>
          </a:p>
          <a:p>
            <a:pPr algn="just"/>
            <a:r>
              <a:rPr lang="pl-PL" sz="1800" dirty="0"/>
              <a:t>Spółka działa w zmodernizowanym budynku z nowoczesną infrastrukturą, kierując swoją produkcję do przemysłu:</a:t>
            </a:r>
          </a:p>
          <a:p>
            <a:pPr marL="285750" lvl="0" indent="-285750">
              <a:buFontTx/>
              <a:buChar char="-"/>
            </a:pPr>
            <a:r>
              <a:rPr lang="pl-PL" sz="1800" dirty="0"/>
              <a:t>motoryzacyjnego,</a:t>
            </a:r>
          </a:p>
          <a:p>
            <a:pPr marL="285750" indent="-285750">
              <a:buFontTx/>
              <a:buChar char="-"/>
            </a:pPr>
            <a:r>
              <a:rPr lang="pl-PL" sz="1800" dirty="0"/>
              <a:t>budowlanego,</a:t>
            </a:r>
          </a:p>
          <a:p>
            <a:pPr marL="285750" indent="-285750">
              <a:buFontTx/>
              <a:buChar char="-"/>
            </a:pPr>
            <a:r>
              <a:rPr lang="pl-PL" sz="1800" dirty="0"/>
              <a:t>elektronicznego i elektroenergetycznego,</a:t>
            </a:r>
          </a:p>
          <a:p>
            <a:pPr marL="285750" lvl="0" indent="-285750">
              <a:buFontTx/>
              <a:buChar char="-"/>
            </a:pPr>
            <a:r>
              <a:rPr lang="pl-PL" sz="1800" dirty="0"/>
              <a:t>AGD,</a:t>
            </a:r>
          </a:p>
          <a:p>
            <a:pPr marL="285750" lvl="0" indent="-285750">
              <a:buFontTx/>
              <a:buChar char="-"/>
            </a:pPr>
            <a:r>
              <a:rPr lang="pl-PL" sz="1800" dirty="0"/>
              <a:t>sanitarnego.</a:t>
            </a:r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endParaRPr lang="pl-PL" sz="800" dirty="0"/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l-PL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          </a:t>
            </a:r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r>
              <a:rPr lang="pl-PL" sz="900" b="1" dirty="0"/>
              <a:t>                                          Galwanizer Sp. z o.o.                                                                                                                </a:t>
            </a:r>
            <a:r>
              <a:rPr lang="pl-PL" sz="900" dirty="0"/>
              <a:t>tel. (+ 48 74) 832 48 30</a:t>
            </a:r>
            <a:r>
              <a:rPr lang="pl-PL" sz="900" b="1" dirty="0"/>
              <a:t>                                                                                             		             ul. Świdnicka 38,                                                                                                                </a:t>
            </a:r>
            <a:r>
              <a:rPr lang="pl-PL" sz="900" dirty="0"/>
              <a:t>e-mail: </a:t>
            </a:r>
            <a:r>
              <a:rPr lang="pl-PL" sz="900" dirty="0">
                <a:solidFill>
                  <a:schemeClr val="tx1">
                    <a:lumMod val="50000"/>
                  </a:schemeClr>
                </a:solidFill>
              </a:rPr>
              <a:t>biuro@galwanizer.pl</a:t>
            </a:r>
          </a:p>
          <a:p>
            <a:r>
              <a:rPr lang="pl-PL" sz="900" b="1" dirty="0"/>
              <a:t>                                          58-200 Dzierżoniów</a:t>
            </a:r>
            <a:br>
              <a:rPr lang="pl-PL" sz="800" dirty="0"/>
            </a:br>
            <a:endParaRPr lang="pl-P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7" name="Obraz 6" descr="Galwanizer logo.png"/>
          <p:cNvPicPr>
            <a:picLocks noChangeAspect="1"/>
          </p:cNvPicPr>
          <p:nvPr/>
        </p:nvPicPr>
        <p:blipFill rotWithShape="1">
          <a:blip r:embed="rId2" cstate="print"/>
          <a:srcRect t="31880" b="36655"/>
          <a:stretch/>
        </p:blipFill>
        <p:spPr>
          <a:xfrm>
            <a:off x="7053680" y="295422"/>
            <a:ext cx="1475385" cy="464233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l="28387" t="12736" r="32296" b="25445"/>
          <a:stretch/>
        </p:blipFill>
        <p:spPr>
          <a:xfrm>
            <a:off x="6918290" y="5724011"/>
            <a:ext cx="223999" cy="3600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339783" y="5673179"/>
            <a:ext cx="266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b="1" dirty="0"/>
              <a:t>GALWANIZER Sp. z o.o.</a:t>
            </a:r>
            <a:br>
              <a:rPr lang="pl-PL" sz="800" dirty="0"/>
            </a:br>
            <a:r>
              <a:rPr lang="pl-PL" sz="800" dirty="0"/>
              <a:t>ul. Świdnicka 38</a:t>
            </a:r>
            <a:br>
              <a:rPr lang="pl-PL" sz="800" dirty="0"/>
            </a:br>
            <a:r>
              <a:rPr lang="pl-PL" sz="800" dirty="0"/>
              <a:t>58-200 Dzierżoniów</a:t>
            </a:r>
            <a:endParaRPr lang="pl-PL" sz="800" dirty="0">
              <a:solidFill>
                <a:srgbClr val="FF000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594436" y="5734734"/>
            <a:ext cx="1654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>
                <a:solidFill>
                  <a:schemeClr val="tx1">
                    <a:lumMod val="50000"/>
                  </a:schemeClr>
                </a:solidFill>
              </a:rPr>
              <a:t>tel.: + 48 74 832 48 30</a:t>
            </a:r>
            <a:br>
              <a:rPr lang="pl-PL" sz="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800" dirty="0">
                <a:solidFill>
                  <a:schemeClr val="tx1">
                    <a:lumMod val="50000"/>
                  </a:schemeClr>
                </a:solidFill>
              </a:rPr>
              <a:t>e-mail: </a:t>
            </a:r>
            <a:r>
              <a:rPr lang="pl-PL" sz="800" dirty="0">
                <a:solidFill>
                  <a:schemeClr val="tx1">
                    <a:lumMod val="50000"/>
                  </a:schemeClr>
                </a:solidFill>
                <a:hlinkClick r:id="rId4"/>
              </a:rPr>
              <a:t>biuro@galwanizer.pl</a:t>
            </a:r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5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9043" r="74870" b="9748"/>
          <a:stretch/>
        </p:blipFill>
        <p:spPr>
          <a:xfrm>
            <a:off x="876710" y="5598344"/>
            <a:ext cx="440603" cy="4680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 rotWithShape="1">
          <a:blip r:embed="rId6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5" t="12993" r="50896" b="7686"/>
          <a:stretch/>
        </p:blipFill>
        <p:spPr>
          <a:xfrm>
            <a:off x="4228494" y="5683438"/>
            <a:ext cx="447584" cy="468000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7142289" y="5734734"/>
            <a:ext cx="1152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>
                <a:solidFill>
                  <a:schemeClr val="tx1">
                    <a:lumMod val="50000"/>
                  </a:schemeClr>
                </a:solidFill>
              </a:rPr>
              <a:t>Kapitał zakładowy </a:t>
            </a:r>
          </a:p>
          <a:p>
            <a:r>
              <a:rPr lang="pl-PL" sz="800" dirty="0">
                <a:solidFill>
                  <a:schemeClr val="tx1">
                    <a:lumMod val="50000"/>
                  </a:schemeClr>
                </a:solidFill>
              </a:rPr>
              <a:t>7 504 000 PLN</a:t>
            </a:r>
          </a:p>
        </p:txBody>
      </p:sp>
    </p:spTree>
    <p:extLst>
      <p:ext uri="{BB962C8B-B14F-4D97-AF65-F5344CB8AC3E}">
        <p14:creationId xmlns:p14="http://schemas.microsoft.com/office/powerpoint/2010/main" val="19620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firmy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876710" y="1581740"/>
            <a:ext cx="7390580" cy="4550938"/>
          </a:xfrm>
        </p:spPr>
        <p:txBody>
          <a:bodyPr/>
          <a:lstStyle/>
          <a:p>
            <a:pPr lvl="0" algn="ctr"/>
            <a:endParaRPr lang="pl-PL" dirty="0"/>
          </a:p>
          <a:p>
            <a:pPr algn="just">
              <a:spcBef>
                <a:spcPts val="1200"/>
              </a:spcBef>
            </a:pPr>
            <a:r>
              <a:rPr lang="pl-PL" sz="1800" dirty="0"/>
              <a:t>1996 – Powstanie Spółki Galwanizer na bazie Zakładu Obróbki Galwanicznej, wydzielonego ze struktur DIORA S.A. </a:t>
            </a:r>
          </a:p>
          <a:p>
            <a:pPr>
              <a:spcBef>
                <a:spcPts val="1200"/>
              </a:spcBef>
            </a:pPr>
            <a:r>
              <a:rPr lang="pl-PL" sz="1800" dirty="0"/>
              <a:t>2000 – Budowa linii do cynkowania</a:t>
            </a:r>
          </a:p>
          <a:p>
            <a:pPr>
              <a:spcBef>
                <a:spcPts val="1200"/>
              </a:spcBef>
            </a:pPr>
            <a:r>
              <a:rPr lang="pl-PL" sz="1800" dirty="0"/>
              <a:t>2006 – Budowa linii do powłok szlachetnych</a:t>
            </a:r>
          </a:p>
          <a:p>
            <a:pPr>
              <a:spcBef>
                <a:spcPts val="1200"/>
              </a:spcBef>
            </a:pPr>
            <a:r>
              <a:rPr lang="pl-PL" sz="1800" dirty="0"/>
              <a:t>2007 – Budowa linii ABS</a:t>
            </a:r>
          </a:p>
          <a:p>
            <a:endParaRPr lang="pl-PL" sz="1800" dirty="0"/>
          </a:p>
          <a:p>
            <a:endParaRPr lang="pl-PL" sz="1800" dirty="0"/>
          </a:p>
          <a:p>
            <a:pPr algn="just"/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pPr lvl="0" algn="ctr"/>
            <a:endParaRPr lang="pl-PL" dirty="0"/>
          </a:p>
          <a:p>
            <a:pPr lvl="0" algn="ctr"/>
            <a:endParaRPr lang="pl-PL" dirty="0"/>
          </a:p>
          <a:p>
            <a:pPr algn="ctr"/>
            <a:br>
              <a:rPr lang="pl-PL" dirty="0">
                <a:solidFill>
                  <a:schemeClr val="accent5">
                    <a:lumMod val="10000"/>
                  </a:schemeClr>
                </a:solidFill>
              </a:rPr>
            </a:br>
            <a:endParaRPr lang="pl-PL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2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22" y="3574488"/>
            <a:ext cx="3872204" cy="2351311"/>
          </a:xfrm>
          <a:prstGeom prst="rect">
            <a:avLst/>
          </a:prstGeom>
        </p:spPr>
      </p:pic>
      <p:pic>
        <p:nvPicPr>
          <p:cNvPr id="9" name="Obraz 8" descr="Galwanizer logo.png"/>
          <p:cNvPicPr>
            <a:picLocks noChangeAspect="1"/>
          </p:cNvPicPr>
          <p:nvPr/>
        </p:nvPicPr>
        <p:blipFill rotWithShape="1">
          <a:blip r:embed="rId4" cstate="print"/>
          <a:srcRect t="31880" b="36655"/>
          <a:stretch/>
        </p:blipFill>
        <p:spPr>
          <a:xfrm>
            <a:off x="7053680" y="295422"/>
            <a:ext cx="1475385" cy="46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5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876710" y="1803400"/>
            <a:ext cx="7390580" cy="4315209"/>
          </a:xfrm>
        </p:spPr>
        <p:txBody>
          <a:bodyPr/>
          <a:lstStyle/>
          <a:p>
            <a:pPr algn="just"/>
            <a:r>
              <a:rPr lang="pl-PL" sz="1600" dirty="0"/>
              <a:t>Spółka wykonuje usługi galwaniczne zgodne z najlepszymi dostępnymi </a:t>
            </a:r>
            <a:r>
              <a:rPr lang="pl-PL" sz="1800" dirty="0"/>
              <a:t>technikami (BAT) w zakresie:</a:t>
            </a:r>
          </a:p>
          <a:p>
            <a:pPr marL="285750" lvl="0" indent="-285750" algn="just">
              <a:buFontTx/>
              <a:buChar char="-"/>
            </a:pPr>
            <a:r>
              <a:rPr lang="pl-PL" sz="1800" dirty="0"/>
              <a:t>chromowania tworzyw sztucznych typu ABS,</a:t>
            </a:r>
          </a:p>
          <a:p>
            <a:pPr marL="285750" lvl="0" indent="-285750" algn="just">
              <a:buFontTx/>
              <a:buChar char="-"/>
            </a:pPr>
            <a:r>
              <a:rPr lang="pl-PL" sz="1800" dirty="0"/>
              <a:t>cynkowania, w tym cynkowania stopowego (Zn-Ni),</a:t>
            </a:r>
          </a:p>
          <a:p>
            <a:pPr marL="285750" indent="-285750" algn="just">
              <a:buFontTx/>
              <a:buChar char="-"/>
            </a:pPr>
            <a:r>
              <a:rPr lang="pl-PL" sz="1800" dirty="0"/>
              <a:t>powłok szlachetnych (srebrzenia, niklowania, miedziowania, cynowania).</a:t>
            </a:r>
          </a:p>
          <a:p>
            <a:pPr algn="just"/>
            <a:r>
              <a:rPr lang="pl-PL" sz="1800" dirty="0"/>
              <a:t>Oferta obejmuje również usługi peryferyjne takie jak bębnowanie, gratowanie, trowalizacja.</a:t>
            </a:r>
          </a:p>
          <a:p>
            <a:pPr algn="just"/>
            <a:r>
              <a:rPr lang="pl-PL" sz="1800" dirty="0"/>
              <a:t>Współpraca z ponad 110 firmami, z czego 15 z nich spełnia kryteria docelowego klienta.</a:t>
            </a:r>
          </a:p>
          <a:p>
            <a:pPr algn="just"/>
            <a:endParaRPr lang="pl-PL" sz="1800" dirty="0"/>
          </a:p>
          <a:p>
            <a:pPr algn="just"/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Spółka zatrudnia 78 osób. </a:t>
            </a:r>
          </a:p>
          <a:p>
            <a:pPr algn="just"/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Kapitał podstawowy 7,5 mln zł. </a:t>
            </a:r>
          </a:p>
          <a:p>
            <a:pPr algn="just"/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Prezes Zarządu Pani Iwona Bilińska.</a:t>
            </a:r>
          </a:p>
          <a:p>
            <a:pPr algn="just"/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7" name="Obraz 6" descr="Galwanizer logo.png"/>
          <p:cNvPicPr>
            <a:picLocks noChangeAspect="1"/>
          </p:cNvPicPr>
          <p:nvPr/>
        </p:nvPicPr>
        <p:blipFill rotWithShape="1">
          <a:blip r:embed="rId2" cstate="print"/>
          <a:srcRect t="31880" b="36655"/>
          <a:stretch/>
        </p:blipFill>
        <p:spPr>
          <a:xfrm>
            <a:off x="7053680" y="295422"/>
            <a:ext cx="1475385" cy="46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6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finansowe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09" y="2423857"/>
            <a:ext cx="9436103" cy="2055864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4</a:t>
            </a:fld>
            <a:endParaRPr lang="pl-PL" dirty="0"/>
          </a:p>
        </p:txBody>
      </p:sp>
      <p:pic>
        <p:nvPicPr>
          <p:cNvPr id="7" name="Obraz 6" descr="Galwanizer logo.png"/>
          <p:cNvPicPr>
            <a:picLocks noChangeAspect="1"/>
          </p:cNvPicPr>
          <p:nvPr/>
        </p:nvPicPr>
        <p:blipFill rotWithShape="1">
          <a:blip r:embed="rId3" cstate="print"/>
          <a:srcRect t="31880" b="36655"/>
          <a:stretch/>
        </p:blipFill>
        <p:spPr>
          <a:xfrm>
            <a:off x="7053680" y="295422"/>
            <a:ext cx="1475385" cy="46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3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Potencjał współpracy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876710" y="1803400"/>
            <a:ext cx="4712327" cy="4315209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l-PL" dirty="0"/>
              <a:t>Spółka posiada wszystkie wymagane prawem zezwolenia i decyzje dotyczące:</a:t>
            </a: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/>
              <a:t>Sytemu Zarządzania BHP PN 18001;2004,</a:t>
            </a: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/>
              <a:t>Pozwolenia Zintegrowanego wg IPPC.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l-PL" dirty="0"/>
              <a:t>Wdrożone zarządzanie jakością jest potwierdzone:</a:t>
            </a: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/>
              <a:t>Certyfikowanym Systemem Zarządzania Jakością ISO 9001,</a:t>
            </a: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/>
              <a:t>Zintegrowanym Systemem Zarządzania: Jakością ISO 9001:2008, Środowiskiem ISO 14001:2004 </a:t>
            </a:r>
            <a:br>
              <a:rPr lang="pl-PL" sz="1400" dirty="0"/>
            </a:br>
            <a:r>
              <a:rPr lang="pl-PL" sz="1400" dirty="0"/>
              <a:t>i Bezpieczeństwem ISO PN-N 18001:2004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l-PL" dirty="0"/>
              <a:t>Działalność spółki jest zgodna z systemem TS (FMEA, PPAP, SPC, FLOW CHART, CONTROL PLAN)</a:t>
            </a:r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6" name="Picture 2" descr="http://www.galwanizer.pl/img/certyfikaty/c2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68" y="1803400"/>
            <a:ext cx="3104621" cy="38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 descr="Galwanizer logo.png"/>
          <p:cNvPicPr>
            <a:picLocks noChangeAspect="1"/>
          </p:cNvPicPr>
          <p:nvPr/>
        </p:nvPicPr>
        <p:blipFill rotWithShape="1">
          <a:blip r:embed="rId3" cstate="print"/>
          <a:srcRect t="31880" b="36655"/>
          <a:stretch/>
        </p:blipFill>
        <p:spPr>
          <a:xfrm>
            <a:off x="7053680" y="295422"/>
            <a:ext cx="1475385" cy="46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7755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arp">
      <a:dk1>
        <a:srgbClr val="4B4B4B"/>
      </a:dk1>
      <a:lt1>
        <a:sysClr val="window" lastClr="FFFFFF"/>
      </a:lt1>
      <a:dk2>
        <a:srgbClr val="009DE0"/>
      </a:dk2>
      <a:lt2>
        <a:srgbClr val="FFFFFF"/>
      </a:lt2>
      <a:accent1>
        <a:srgbClr val="4B4B4B"/>
      </a:accent1>
      <a:accent2>
        <a:srgbClr val="009DE0"/>
      </a:accent2>
      <a:accent3>
        <a:srgbClr val="40B6E8"/>
      </a:accent3>
      <a:accent4>
        <a:srgbClr val="7FCEEF"/>
      </a:accent4>
      <a:accent5>
        <a:srgbClr val="BFE6F7"/>
      </a:accent5>
      <a:accent6>
        <a:srgbClr val="F2FAFD"/>
      </a:accent6>
      <a:hlink>
        <a:srgbClr val="009DE0"/>
      </a:hlink>
      <a:folHlink>
        <a:srgbClr val="4B4B4B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is_x0020_dokumentu xmlns="c13bef5a-eaf5-47ed-a60c-c25d8dc8c5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B30872E23AA94C840CEDC6386DE137" ma:contentTypeVersion="1" ma:contentTypeDescription="Utwórz nowy dokument." ma:contentTypeScope="" ma:versionID="ecfb12e80a087f9892fc7878e177be01">
  <xsd:schema xmlns:xsd="http://www.w3.org/2001/XMLSchema" xmlns:xs="http://www.w3.org/2001/XMLSchema" xmlns:p="http://schemas.microsoft.com/office/2006/metadata/properties" xmlns:ns2="c13bef5a-eaf5-47ed-a60c-c25d8dc8c5e8" targetNamespace="http://schemas.microsoft.com/office/2006/metadata/properties" ma:root="true" ma:fieldsID="154e8fc48a8c4ce5f2a1cdb0b29ea1ca" ns2:_="">
    <xsd:import namespace="c13bef5a-eaf5-47ed-a60c-c25d8dc8c5e8"/>
    <xsd:element name="properties">
      <xsd:complexType>
        <xsd:sequence>
          <xsd:element name="documentManagement">
            <xsd:complexType>
              <xsd:all>
                <xsd:element ref="ns2:Opis_x0020_dokument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bef5a-eaf5-47ed-a60c-c25d8dc8c5e8" elementFormDefault="qualified">
    <xsd:import namespace="http://schemas.microsoft.com/office/2006/documentManagement/types"/>
    <xsd:import namespace="http://schemas.microsoft.com/office/infopath/2007/PartnerControls"/>
    <xsd:element name="Opis_x0020_dokumentu" ma:index="8" nillable="true" ma:displayName="Opis dokumentu" ma:internalName="Opis_x0020_dokument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436EB7-9C0F-4FB6-AA46-94D509C81E29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c13bef5a-eaf5-47ed-a60c-c25d8dc8c5e8"/>
  </ds:schemaRefs>
</ds:datastoreItem>
</file>

<file path=customXml/itemProps2.xml><?xml version="1.0" encoding="utf-8"?>
<ds:datastoreItem xmlns:ds="http://schemas.openxmlformats.org/officeDocument/2006/customXml" ds:itemID="{756B3E2C-4247-414B-94AE-293A0B92A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bef5a-eaf5-47ed-a60c-c25d8dc8c5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085725-C3D5-4708-A6CE-9C0EF81A2D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284</Words>
  <Application>Microsoft Office PowerPoint</Application>
  <PresentationFormat>Pokaz na ekranie (4:3)</PresentationFormat>
  <Paragraphs>93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Lucida Grande</vt:lpstr>
      <vt:lpstr>Projekt niestandardowy</vt:lpstr>
      <vt:lpstr>GALWANIZER Sp. z o.o.</vt:lpstr>
      <vt:lpstr>Historia firmy</vt:lpstr>
      <vt:lpstr>Usługi</vt:lpstr>
      <vt:lpstr>Wyniki finansowe</vt:lpstr>
      <vt:lpstr>Potencjał współpracy</vt:lpstr>
    </vt:vector>
  </TitlesOfParts>
  <Company>BNA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Sławomir Barcz</dc:creator>
  <cp:lastModifiedBy>Iwona Czuba</cp:lastModifiedBy>
  <cp:revision>345</cp:revision>
  <cp:lastPrinted>2014-08-26T08:06:05Z</cp:lastPrinted>
  <dcterms:created xsi:type="dcterms:W3CDTF">2014-01-14T15:34:39Z</dcterms:created>
  <dcterms:modified xsi:type="dcterms:W3CDTF">2017-01-13T12:47:41Z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0x01010027B30872E23AA94C840CEDC6386DE137</vt:lpwstr>
  </property>
</Properties>
</file>