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73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1B910-909D-4DB1-A056-C0169028BD0E}" type="datetimeFigureOut">
              <a:rPr lang="pl-PL" smtClean="0"/>
              <a:t>19.07.2018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C536D-D840-46F7-B24E-788DD3593D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4179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02287B-448A-46C5-A7A3-411CBA74E7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2899203-2503-460E-9DE8-0D28FACEE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AB3ED73-853E-464D-9DC9-15CB35D88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FCFC0-C01F-491F-9A4B-F062C038B448}" type="datetimeFigureOut">
              <a:rPr lang="pl-PL" smtClean="0"/>
              <a:t>19.07.2018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5B7047B-DF76-40B3-AADB-F68A22620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8B2E846-5337-48F5-A5E2-5E75E8B4B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C5BE-A9D5-4BAB-8EAB-5EAA67D9BF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7248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DD0E25-8B1C-454D-A249-ACC4F3CB2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E346965A-F9B0-4EC0-8A11-72371B8333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C5A6C77-EDA9-4034-99DE-3BD670A74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FCFC0-C01F-491F-9A4B-F062C038B448}" type="datetimeFigureOut">
              <a:rPr lang="pl-PL" smtClean="0"/>
              <a:t>19.07.2018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F1212EB-8424-4B85-B81A-90FC2CB35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D8E9530-BEFE-4418-BAE5-02AE2A6F2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C5BE-A9D5-4BAB-8EAB-5EAA67D9BF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0604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3316D4B8-EB28-48C5-A21C-6AD38824B3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01BC0CF-740D-416E-8C59-5DBC042DC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D93923D-3EE5-46CE-8BE9-AA709BE3E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FCFC0-C01F-491F-9A4B-F062C038B448}" type="datetimeFigureOut">
              <a:rPr lang="pl-PL" smtClean="0"/>
              <a:t>19.07.2018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104982B-D57A-4486-9434-D50A253D8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28C3104-6211-4281-B3C9-0715F5EE6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C5BE-A9D5-4BAB-8EAB-5EAA67D9BF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9261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B2527C-3BA4-417E-892C-28DBB06FE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2773261-27E8-4922-B8CB-51AE0C34C1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DCEC5CA-BAF1-4354-9727-4B8B3C944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FCFC0-C01F-491F-9A4B-F062C038B448}" type="datetimeFigureOut">
              <a:rPr lang="pl-PL" smtClean="0"/>
              <a:t>19.07.2018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0AAAD25-4108-489A-BF4A-62327CBD0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92DEB73-B88D-4F9C-9F27-A1C51C6AC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C5BE-A9D5-4BAB-8EAB-5EAA67D9BF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9046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19E831-1393-422C-B784-F956B2328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11E3344-832D-4EA3-9653-44BB23ADD2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8ABACE4-5528-402B-9E71-D05F000D8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FCFC0-C01F-491F-9A4B-F062C038B448}" type="datetimeFigureOut">
              <a:rPr lang="pl-PL" smtClean="0"/>
              <a:t>19.07.2018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BA356AA-828A-4BAC-A53C-9B64BBAFE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9031DA2-3D99-4D02-812D-9DDABCB8C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C5BE-A9D5-4BAB-8EAB-5EAA67D9BF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3546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26AB64-65CE-429B-A452-CE00CFA9C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A1911B3-AC79-4C6B-B3E4-65A7FD4658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695FDA2-10FA-4915-804D-782A57357B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650DB6A-9673-424B-9853-0D75BC294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FCFC0-C01F-491F-9A4B-F062C038B448}" type="datetimeFigureOut">
              <a:rPr lang="pl-PL" smtClean="0"/>
              <a:t>19.07.2018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04E7EA9-BB4A-4925-9C0C-1847D827F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7EC3DAD-CB8C-4E19-B540-FF2E58536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C5BE-A9D5-4BAB-8EAB-5EAA67D9BF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4025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8D2678-EFF1-4F47-907D-BED8636FA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42876EE-C13B-4CC0-86C2-480528205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67A6CAE-57D2-495E-A0B0-5B6ADADFB8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12E166EA-4D31-47E7-BD90-176B0F9E87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DEA0701-8FBF-4B2A-84B7-06F6CE6911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A8F82D3F-5BFB-4B81-A8BC-F1F9BD70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FCFC0-C01F-491F-9A4B-F062C038B448}" type="datetimeFigureOut">
              <a:rPr lang="pl-PL" smtClean="0"/>
              <a:t>19.07.2018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EBD423A9-0151-4D52-96CC-04BE27110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F1B9BACA-692B-4446-82DA-A338D7590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C5BE-A9D5-4BAB-8EAB-5EAA67D9BF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8272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EE5D66-A1EE-443D-9804-3279AE085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84F98640-26D6-43B2-9D36-90D6F7D7A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FCFC0-C01F-491F-9A4B-F062C038B448}" type="datetimeFigureOut">
              <a:rPr lang="pl-PL" smtClean="0"/>
              <a:t>19.07.2018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83F6D998-8B53-47CD-988F-CE9A6A470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3AB589DC-1376-4EC4-A9F5-584842EC1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C5BE-A9D5-4BAB-8EAB-5EAA67D9BF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3121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C0C7D152-6038-4B74-B96D-F804DF528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FCFC0-C01F-491F-9A4B-F062C038B448}" type="datetimeFigureOut">
              <a:rPr lang="pl-PL" smtClean="0"/>
              <a:t>19.07.2018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B712C116-6EA5-45E9-9683-5281547A4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FC1773C-0C34-471C-B6B2-F2ED62934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C5BE-A9D5-4BAB-8EAB-5EAA67D9BF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9857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A2875C-8990-407C-BC0E-AB563516F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DCE244C-7BBF-47FF-82E5-AE92DA0CE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AED576E-E04D-4270-AC76-8FB1825FC1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7994E8C-1ACF-4213-A14A-4A6A93370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FCFC0-C01F-491F-9A4B-F062C038B448}" type="datetimeFigureOut">
              <a:rPr lang="pl-PL" smtClean="0"/>
              <a:t>19.07.2018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D188768-1775-4824-8B8D-397C00B59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5E5EBE3-6A55-4728-BE8D-4C545EC36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C5BE-A9D5-4BAB-8EAB-5EAA67D9BF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3443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0A7A57-8E59-46C1-BF95-F97B82797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4AA7E1A1-7E2E-4EDA-8E75-30C96FB12E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C04CCA3-3132-4BF2-B001-7FC0CC1424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E04130D-3045-4864-8915-2AC2D0241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FCFC0-C01F-491F-9A4B-F062C038B448}" type="datetimeFigureOut">
              <a:rPr lang="pl-PL" smtClean="0"/>
              <a:t>19.07.2018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B113798-4CDF-414B-8714-7D114DBAD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EF1D2E0-9866-4B6A-8315-7DF0A1653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2C5BE-A9D5-4BAB-8EAB-5EAA67D9BF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5250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A845C9C2-3E96-487D-AD58-6CD74A5D8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2F8F44D-AFD3-4444-92A3-ADE0D79A6D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4DAEA6C-6EDF-4FF8-A4E9-ED8B301F7A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FCFC0-C01F-491F-9A4B-F062C038B448}" type="datetimeFigureOut">
              <a:rPr lang="pl-PL" smtClean="0"/>
              <a:t>19.07.2018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EE95859-458F-488C-AF86-444C061E2F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70AE804-A1D9-4F01-BBC4-8B611AF2B5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2C5BE-A9D5-4BAB-8EAB-5EAA67D9BF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979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24">
            <a:extLst>
              <a:ext uri="{FF2B5EF4-FFF2-40B4-BE49-F238E27FC236}">
                <a16:creationId xmlns:a16="http://schemas.microsoft.com/office/drawing/2014/main" id="{A4DD366B-0E8E-491E-A7C6-0A77713563BA}"/>
              </a:ext>
            </a:extLst>
          </p:cNvPr>
          <p:cNvSpPr txBox="1">
            <a:spLocks/>
          </p:cNvSpPr>
          <p:nvPr/>
        </p:nvSpPr>
        <p:spPr>
          <a:xfrm>
            <a:off x="520226" y="593619"/>
            <a:ext cx="11035670" cy="47980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rgbClr val="626464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rgbClr val="62646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rgbClr val="62646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>
                <a:solidFill>
                  <a:srgbClr val="62646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rgbClr val="62646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626464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626464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626464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626464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685800" fontAlgn="auto">
              <a:spcBef>
                <a:spcPts val="750"/>
              </a:spcBef>
              <a:spcAft>
                <a:spcPts val="0"/>
              </a:spcAft>
              <a:buFontTx/>
              <a:buNone/>
              <a:defRPr/>
            </a:pPr>
            <a:r>
              <a:rPr lang="pl-PL" sz="2600" cap="small" dirty="0">
                <a:solidFill>
                  <a:srgbClr val="6D6E71"/>
                </a:solidFill>
                <a:latin typeface="Arial"/>
                <a:ea typeface="Verdana" panose="020B0604030504040204" pitchFamily="34" charset="0"/>
                <a:cs typeface="Verdana" panose="020B0604030504040204" pitchFamily="34" charset="0"/>
              </a:rPr>
              <a:t>Wrzesień 2017 – wszczęcie sporów CPA | nowelizacja ustawy o OZE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9D113632-8698-4634-8B4A-297018D4A9F5}"/>
              </a:ext>
            </a:extLst>
          </p:cNvPr>
          <p:cNvSpPr/>
          <p:nvPr/>
        </p:nvSpPr>
        <p:spPr>
          <a:xfrm>
            <a:off x="3310274" y="1534824"/>
            <a:ext cx="7785356" cy="115378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A43757"/>
            </a:solidFill>
            <a:prstDash val="solid"/>
          </a:ln>
          <a:effectLst/>
        </p:spPr>
        <p:txBody>
          <a:bodyPr lIns="189000" rIns="189000" rtlCol="0" anchor="ctr"/>
          <a:lstStyle/>
          <a:p>
            <a:pPr marL="0" marR="0" lvl="0" indent="0" algn="just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/>
                <a:ea typeface="ＭＳ Ｐゴシック"/>
              </a:rPr>
              <a:t>Uznanie przez ENERGA-OBRÓT S.A. CPA za nieważne </a:t>
            </a:r>
            <a:r>
              <a:rPr kumimoji="0" lang="pl-PL" sz="12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/>
                <a:ea typeface="ＭＳ Ｐゴシック"/>
                <a:sym typeface="Wingdings" panose="05000000000000000000" pitchFamily="2" charset="2"/>
              </a:rPr>
              <a:t></a:t>
            </a:r>
            <a:r>
              <a:rPr kumimoji="0" lang="pl-PL" sz="12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/>
                <a:ea typeface="ＭＳ Ｐゴシック"/>
              </a:rPr>
              <a:t>  </a:t>
            </a:r>
          </a:p>
          <a:p>
            <a:pPr marL="0" marR="0" lvl="0" indent="0" algn="just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/>
              <a:ea typeface="ＭＳ Ｐゴシック"/>
            </a:endParaRPr>
          </a:p>
          <a:p>
            <a:pPr marL="171450" marR="0" lvl="0" indent="-171450" algn="just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l-PL" sz="1200" kern="0" dirty="0">
                <a:solidFill>
                  <a:schemeClr val="bg1">
                    <a:lumMod val="50000"/>
                  </a:schemeClr>
                </a:solidFill>
                <a:latin typeface="Arial"/>
                <a:ea typeface="ＭＳ Ｐゴシック"/>
              </a:rPr>
              <a:t>zaprzestanie wykonywania CPA</a:t>
            </a:r>
          </a:p>
          <a:p>
            <a:pPr marL="171450" marR="0" lvl="0" indent="-171450" algn="just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120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/>
                <a:ea typeface="ＭＳ Ｐゴシック"/>
              </a:rPr>
              <a:t>wszczęcie 22 postępowań sądowych przeciwko farmom wiatrowym i bankom o ustalenie, że CPA są nieważne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1C58C2A2-4028-4F1E-90DD-CD8E5B0C34FF}"/>
              </a:ext>
            </a:extLst>
          </p:cNvPr>
          <p:cNvSpPr/>
          <p:nvPr/>
        </p:nvSpPr>
        <p:spPr>
          <a:xfrm>
            <a:off x="3310274" y="3150006"/>
            <a:ext cx="7785356" cy="2173169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A43757"/>
            </a:solidFill>
            <a:prstDash val="solid"/>
          </a:ln>
          <a:effectLst/>
        </p:spPr>
        <p:txBody>
          <a:bodyPr lIns="216000" rIns="54000" rtlCol="0" anchor="ctr"/>
          <a:lstStyle/>
          <a:p>
            <a:pPr marL="0" marR="0" lvl="0" indent="0" defTabSz="91440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l-PL" sz="1200" b="1" kern="0" dirty="0">
                <a:solidFill>
                  <a:schemeClr val="bg1">
                    <a:lumMod val="50000"/>
                  </a:schemeClr>
                </a:solidFill>
                <a:latin typeface="Arial"/>
                <a:ea typeface="ＭＳ Ｐゴシック"/>
                <a:cs typeface="Times New Roman" panose="02020603050405020304" pitchFamily="18" charset="0"/>
              </a:rPr>
              <a:t>Wejście w życie ustawy o zmianie ustawy o odnawialnych źródłach energii </a:t>
            </a:r>
            <a:r>
              <a:rPr lang="pl-PL" sz="1200" b="1" kern="0" dirty="0">
                <a:solidFill>
                  <a:schemeClr val="bg1">
                    <a:lumMod val="50000"/>
                  </a:schemeClr>
                </a:solidFill>
                <a:latin typeface="Arial"/>
                <a:ea typeface="ＭＳ Ｐゴシック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</a:p>
          <a:p>
            <a:pPr marL="0" marR="0" lvl="0" indent="0" defTabSz="91440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1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/>
              <a:ea typeface="ＭＳ Ｐゴシック"/>
              <a:cs typeface="Times New Roman" panose="02020603050405020304" pitchFamily="18" charset="0"/>
            </a:endParaRPr>
          </a:p>
          <a:p>
            <a:pPr lv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pl-PL" sz="1200" kern="0" dirty="0">
                <a:solidFill>
                  <a:schemeClr val="bg1">
                    <a:lumMod val="50000"/>
                  </a:schemeClr>
                </a:solidFill>
                <a:latin typeface="Arial"/>
                <a:ea typeface="ＭＳ Ｐゴシック"/>
                <a:cs typeface="Times New Roman" panose="02020603050405020304" pitchFamily="18" charset="0"/>
              </a:rPr>
              <a:t>zmiana mechanizmu obliczania opłaty zastępczej, uzależnienie jej poziomu od notowań rynkowych</a:t>
            </a:r>
            <a:endParaRPr kumimoji="0" lang="pl-PL" sz="1200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/>
              <a:ea typeface="ＭＳ Ｐゴシック"/>
              <a:cs typeface="Times New Roman" panose="02020603050405020304" pitchFamily="18" charset="0"/>
            </a:endParaRPr>
          </a:p>
          <a:p>
            <a:pPr marL="0" marR="0" lvl="0" indent="0" defTabSz="91440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1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/>
              <a:ea typeface="ＭＳ Ｐゴシック"/>
              <a:cs typeface="Times New Roman" panose="02020603050405020304" pitchFamily="18" charset="0"/>
            </a:endParaRPr>
          </a:p>
          <a:p>
            <a:pPr lv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pl-PL" sz="1200" kern="0" dirty="0">
                <a:solidFill>
                  <a:schemeClr val="bg1">
                    <a:lumMod val="50000"/>
                  </a:schemeClr>
                </a:solidFill>
                <a:latin typeface="Arial"/>
                <a:ea typeface="ＭＳ Ｐゴシック"/>
                <a:cs typeface="Times New Roman" panose="02020603050405020304" pitchFamily="18" charset="0"/>
              </a:rPr>
              <a:t>Art. 56. 1. Opłatę zastępczą oblicza się według wzoru:</a:t>
            </a:r>
          </a:p>
          <a:p>
            <a:pPr lv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pl-PL" sz="1200" kern="0" dirty="0">
                <a:solidFill>
                  <a:schemeClr val="bg1">
                    <a:lumMod val="50000"/>
                  </a:schemeClr>
                </a:solidFill>
                <a:latin typeface="Arial"/>
                <a:ea typeface="ＭＳ Ｐゴシック"/>
                <a:cs typeface="Times New Roman" panose="02020603050405020304" pitchFamily="18" charset="0"/>
              </a:rPr>
              <a:t>Oz = </a:t>
            </a:r>
            <a:r>
              <a:rPr lang="pl-PL" sz="1200" kern="0" dirty="0" err="1">
                <a:solidFill>
                  <a:schemeClr val="bg1">
                    <a:lumMod val="50000"/>
                  </a:schemeClr>
                </a:solidFill>
                <a:latin typeface="Arial"/>
                <a:ea typeface="ＭＳ Ｐゴシック"/>
                <a:cs typeface="Times New Roman" panose="02020603050405020304" pitchFamily="18" charset="0"/>
              </a:rPr>
              <a:t>Ozjo</a:t>
            </a:r>
            <a:r>
              <a:rPr lang="pl-PL" sz="1200" kern="0" dirty="0">
                <a:solidFill>
                  <a:schemeClr val="bg1">
                    <a:lumMod val="50000"/>
                  </a:schemeClr>
                </a:solidFill>
                <a:latin typeface="Arial"/>
                <a:ea typeface="ＭＳ Ｐゴシック"/>
                <a:cs typeface="Times New Roman" panose="02020603050405020304" pitchFamily="18" charset="0"/>
              </a:rPr>
              <a:t> × (</a:t>
            </a:r>
            <a:r>
              <a:rPr lang="pl-PL" sz="1200" kern="0" dirty="0" err="1">
                <a:solidFill>
                  <a:schemeClr val="bg1">
                    <a:lumMod val="50000"/>
                  </a:schemeClr>
                </a:solidFill>
                <a:latin typeface="Arial"/>
                <a:ea typeface="ＭＳ Ｐゴシック"/>
                <a:cs typeface="Times New Roman" panose="02020603050405020304" pitchFamily="18" charset="0"/>
              </a:rPr>
              <a:t>Eo</a:t>
            </a:r>
            <a:r>
              <a:rPr lang="pl-PL" sz="1200" kern="0" dirty="0">
                <a:solidFill>
                  <a:schemeClr val="bg1">
                    <a:lumMod val="50000"/>
                  </a:schemeClr>
                </a:solidFill>
                <a:latin typeface="Arial"/>
                <a:ea typeface="ＭＳ Ｐゴシック"/>
                <a:cs typeface="Times New Roman" panose="02020603050405020304" pitchFamily="18" charset="0"/>
              </a:rPr>
              <a:t> - Eu) + </a:t>
            </a:r>
            <a:r>
              <a:rPr lang="pl-PL" sz="1200" kern="0" dirty="0" err="1">
                <a:solidFill>
                  <a:schemeClr val="bg1">
                    <a:lumMod val="50000"/>
                  </a:schemeClr>
                </a:solidFill>
                <a:latin typeface="Arial"/>
                <a:ea typeface="ＭＳ Ｐゴシック"/>
                <a:cs typeface="Times New Roman" panose="02020603050405020304" pitchFamily="18" charset="0"/>
              </a:rPr>
              <a:t>Ozjb</a:t>
            </a:r>
            <a:r>
              <a:rPr lang="pl-PL" sz="1200" kern="0" dirty="0">
                <a:solidFill>
                  <a:schemeClr val="bg1">
                    <a:lumMod val="50000"/>
                  </a:schemeClr>
                </a:solidFill>
                <a:latin typeface="Arial"/>
                <a:ea typeface="ＭＳ Ｐゴシック"/>
                <a:cs typeface="Times New Roman" panose="02020603050405020304" pitchFamily="18" charset="0"/>
              </a:rPr>
              <a:t> × (</a:t>
            </a:r>
            <a:r>
              <a:rPr lang="pl-PL" sz="1200" kern="0" dirty="0" err="1">
                <a:solidFill>
                  <a:schemeClr val="bg1">
                    <a:lumMod val="50000"/>
                  </a:schemeClr>
                </a:solidFill>
                <a:latin typeface="Arial"/>
                <a:ea typeface="ＭＳ Ｐゴシック"/>
                <a:cs typeface="Times New Roman" panose="02020603050405020304" pitchFamily="18" charset="0"/>
              </a:rPr>
              <a:t>Eb</a:t>
            </a:r>
            <a:r>
              <a:rPr lang="pl-PL" sz="1200" kern="0" dirty="0">
                <a:solidFill>
                  <a:schemeClr val="bg1">
                    <a:lumMod val="50000"/>
                  </a:schemeClr>
                </a:solidFill>
                <a:latin typeface="Arial"/>
                <a:ea typeface="ＭＳ Ｐゴシック"/>
                <a:cs typeface="Times New Roman" panose="02020603050405020304" pitchFamily="18" charset="0"/>
              </a:rPr>
              <a:t> - Es)</a:t>
            </a:r>
            <a:endParaRPr kumimoji="0" lang="pl-PL" sz="1200" b="0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/>
              <a:ea typeface="ＭＳ Ｐゴシック"/>
              <a:cs typeface="Times New Roman" panose="02020603050405020304" pitchFamily="18" charset="0"/>
            </a:endParaRPr>
          </a:p>
          <a:p>
            <a:pPr lvl="0" algn="just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pl-PL" sz="1200" kern="0" dirty="0" err="1">
                <a:solidFill>
                  <a:schemeClr val="bg1">
                    <a:lumMod val="50000"/>
                  </a:schemeClr>
                </a:solidFill>
                <a:latin typeface="Arial"/>
                <a:ea typeface="ＭＳ Ｐゴシック"/>
                <a:cs typeface="Times New Roman" panose="02020603050405020304" pitchFamily="18" charset="0"/>
              </a:rPr>
              <a:t>Ozjo</a:t>
            </a:r>
            <a:r>
              <a:rPr lang="pl-PL" sz="1200" kern="0" dirty="0">
                <a:solidFill>
                  <a:schemeClr val="bg1">
                    <a:lumMod val="50000"/>
                  </a:schemeClr>
                </a:solidFill>
                <a:latin typeface="Arial"/>
                <a:ea typeface="ＭＳ Ｐゴシック"/>
                <a:cs typeface="Times New Roman" panose="02020603050405020304" pitchFamily="18" charset="0"/>
              </a:rPr>
              <a:t> – jednostkowa opłata zastępcza wynosząca w danym roku kalendarzowym 125% rocznej ceny średnioważonej praw majątkowych wynikających ze świadectw pochodzenia innych niż wydanych dla energii elektrycznej z biogazu rolniczego wytworzonej od dnia wejścia w życie rozdziału 4, publikowanej zgodnie z art. 47 ust. 3 pkt 2, jednak nie więcej niż 300,03 złotych za 1 MWh</a:t>
            </a:r>
            <a:endParaRPr kumimoji="0" lang="pl-PL" sz="1200" b="0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/>
              <a:ea typeface="ＭＳ Ｐゴシック"/>
              <a:cs typeface="Times New Roman" panose="02020603050405020304" pitchFamily="18" charset="0"/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BC525106-5D6E-415A-9D13-35ADA2A5047B}"/>
              </a:ext>
            </a:extLst>
          </p:cNvPr>
          <p:cNvSpPr/>
          <p:nvPr/>
        </p:nvSpPr>
        <p:spPr>
          <a:xfrm>
            <a:off x="794992" y="1534824"/>
            <a:ext cx="2515283" cy="1153785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A43757"/>
            </a:solidFill>
            <a:prstDash val="solid"/>
          </a:ln>
          <a:effectLst/>
        </p:spPr>
        <p:txBody>
          <a:bodyPr lIns="216000" rIns="54000" rtlCol="0" anchor="ctr"/>
          <a:lstStyle/>
          <a:p>
            <a:pPr marL="0" marR="0" lvl="0" indent="0" algn="ctr" defTabSz="91440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/>
                <a:ea typeface="ＭＳ Ｐゴシック"/>
                <a:cs typeface="Times New Roman" panose="02020603050405020304" pitchFamily="18" charset="0"/>
              </a:rPr>
              <a:t>11 września 2017 </a:t>
            </a:r>
            <a:endParaRPr kumimoji="0" lang="pl-PL" sz="1600" b="0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/>
              <a:ea typeface="ＭＳ Ｐゴシック"/>
              <a:cs typeface="Times New Roman" panose="02020603050405020304" pitchFamily="18" charset="0"/>
            </a:endParaRP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912333A2-9004-4B04-B689-6BB7A9F92032}"/>
              </a:ext>
            </a:extLst>
          </p:cNvPr>
          <p:cNvSpPr/>
          <p:nvPr/>
        </p:nvSpPr>
        <p:spPr>
          <a:xfrm>
            <a:off x="794992" y="3150007"/>
            <a:ext cx="2515283" cy="2173169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A43757"/>
            </a:solidFill>
            <a:prstDash val="solid"/>
          </a:ln>
          <a:effectLst/>
        </p:spPr>
        <p:txBody>
          <a:bodyPr lIns="216000" rIns="54000" rtlCol="0" anchor="ctr"/>
          <a:lstStyle/>
          <a:p>
            <a:pPr marL="0" marR="0" lvl="0" indent="0" algn="ctr" defTabSz="91440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/>
                <a:ea typeface="ＭＳ Ｐゴシック"/>
                <a:cs typeface="Times New Roman" panose="02020603050405020304" pitchFamily="18" charset="0"/>
              </a:rPr>
              <a:t>25 września 2017 </a:t>
            </a:r>
            <a:r>
              <a:rPr kumimoji="0" lang="pl-PL" sz="16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/>
                <a:ea typeface="ＭＳ Ｐゴシック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" name="Strzałka: w dół 10">
            <a:extLst>
              <a:ext uri="{FF2B5EF4-FFF2-40B4-BE49-F238E27FC236}">
                <a16:creationId xmlns:a16="http://schemas.microsoft.com/office/drawing/2014/main" id="{B7723E43-9F87-48DF-95B1-F4F8CF559D7E}"/>
              </a:ext>
            </a:extLst>
          </p:cNvPr>
          <p:cNvSpPr/>
          <p:nvPr/>
        </p:nvSpPr>
        <p:spPr>
          <a:xfrm>
            <a:off x="5730675" y="5492184"/>
            <a:ext cx="388137" cy="584775"/>
          </a:xfrm>
          <a:prstGeom prst="downArrow">
            <a:avLst/>
          </a:prstGeom>
          <a:solidFill>
            <a:srgbClr val="A43757"/>
          </a:solidFill>
          <a:ln>
            <a:solidFill>
              <a:srgbClr val="A437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800"/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4BB51B13-62E3-40F0-991B-CB513AFC126A}"/>
              </a:ext>
            </a:extLst>
          </p:cNvPr>
          <p:cNvSpPr txBox="1"/>
          <p:nvPr/>
        </p:nvSpPr>
        <p:spPr>
          <a:xfrm>
            <a:off x="914400" y="6120002"/>
            <a:ext cx="101812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Pozytywny wpływ zaprzestania wykonywania CPA oraz wejścia w życie nowelizacji ustawy o OZE w pozostałym okresie obowiązywania CPA był szacowany na </a:t>
            </a:r>
            <a:r>
              <a:rPr lang="pl-PL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ok. 2,1 mld zł</a:t>
            </a:r>
          </a:p>
        </p:txBody>
      </p:sp>
    </p:spTree>
    <p:extLst>
      <p:ext uri="{BB962C8B-B14F-4D97-AF65-F5344CB8AC3E}">
        <p14:creationId xmlns:p14="http://schemas.microsoft.com/office/powerpoint/2010/main" val="66968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24">
            <a:extLst>
              <a:ext uri="{FF2B5EF4-FFF2-40B4-BE49-F238E27FC236}">
                <a16:creationId xmlns:a16="http://schemas.microsoft.com/office/drawing/2014/main" id="{A4DD366B-0E8E-491E-A7C6-0A77713563BA}"/>
              </a:ext>
            </a:extLst>
          </p:cNvPr>
          <p:cNvSpPr txBox="1">
            <a:spLocks/>
          </p:cNvSpPr>
          <p:nvPr/>
        </p:nvSpPr>
        <p:spPr>
          <a:xfrm>
            <a:off x="520226" y="593619"/>
            <a:ext cx="11035670" cy="47980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rgbClr val="626464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rgbClr val="62646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rgbClr val="62646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>
                <a:solidFill>
                  <a:srgbClr val="62646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rgbClr val="62646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626464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626464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626464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626464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685800" fontAlgn="auto">
              <a:spcBef>
                <a:spcPts val="750"/>
              </a:spcBef>
              <a:spcAft>
                <a:spcPts val="0"/>
              </a:spcAft>
              <a:buFontTx/>
              <a:buNone/>
              <a:defRPr/>
            </a:pPr>
            <a:r>
              <a:rPr lang="pl-PL" sz="2800" cap="small" dirty="0">
                <a:solidFill>
                  <a:srgbClr val="6D6E71"/>
                </a:solidFill>
                <a:latin typeface="Arial"/>
                <a:ea typeface="Verdana" panose="020B0604030504040204" pitchFamily="34" charset="0"/>
                <a:cs typeface="Verdana" panose="020B0604030504040204" pitchFamily="34" charset="0"/>
              </a:rPr>
              <a:t>Negocjacje z pozwanymi CPA </a:t>
            </a:r>
            <a:r>
              <a:rPr lang="pl-PL" sz="2800" cap="small" dirty="0">
                <a:solidFill>
                  <a:srgbClr val="6D6E71"/>
                </a:solidFill>
                <a:latin typeface="Arial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pl-PL" sz="2800" cap="small" dirty="0">
                <a:solidFill>
                  <a:srgbClr val="6D6E71"/>
                </a:solidFill>
                <a:latin typeface="Arial"/>
                <a:ea typeface="Verdana" panose="020B0604030504040204" pitchFamily="34" charset="0"/>
                <a:cs typeface="Verdana" panose="020B0604030504040204" pitchFamily="34" charset="0"/>
              </a:rPr>
              <a:t>3 Ugody (cz. 1)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E3C4744-504E-4266-9D2B-7232A9A473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737057"/>
              </p:ext>
            </p:extLst>
          </p:nvPr>
        </p:nvGraphicFramePr>
        <p:xfrm>
          <a:off x="838200" y="1458793"/>
          <a:ext cx="10515600" cy="4289871"/>
        </p:xfrm>
        <a:graphic>
          <a:graphicData uri="http://schemas.openxmlformats.org/drawingml/2006/table">
            <a:tbl>
              <a:tblPr firstRow="1" firstCol="1" bandRow="1"/>
              <a:tblGrid>
                <a:gridCol w="660400">
                  <a:extLst>
                    <a:ext uri="{9D8B030D-6E8A-4147-A177-3AD203B41FA5}">
                      <a16:colId xmlns:a16="http://schemas.microsoft.com/office/drawing/2014/main" val="2323828795"/>
                    </a:ext>
                  </a:extLst>
                </a:gridCol>
                <a:gridCol w="901700">
                  <a:extLst>
                    <a:ext uri="{9D8B030D-6E8A-4147-A177-3AD203B41FA5}">
                      <a16:colId xmlns:a16="http://schemas.microsoft.com/office/drawing/2014/main" val="2932720939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1554742287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34674466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657026243"/>
                    </a:ext>
                  </a:extLst>
                </a:gridCol>
                <a:gridCol w="3111500">
                  <a:extLst>
                    <a:ext uri="{9D8B030D-6E8A-4147-A177-3AD203B41FA5}">
                      <a16:colId xmlns:a16="http://schemas.microsoft.com/office/drawing/2014/main" val="2974911411"/>
                    </a:ext>
                  </a:extLst>
                </a:gridCol>
                <a:gridCol w="3441700">
                  <a:extLst>
                    <a:ext uri="{9D8B030D-6E8A-4147-A177-3AD203B41FA5}">
                      <a16:colId xmlns:a16="http://schemas.microsoft.com/office/drawing/2014/main" val="441055023"/>
                    </a:ext>
                  </a:extLst>
                </a:gridCol>
              </a:tblGrid>
              <a:tr h="508635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200" b="1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 ugody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200" b="1" kern="1200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Farma wiatrowa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200" b="1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Kapitał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200" b="1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Moc instalacyjna (MW)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200" b="1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mocy wszystkich pozwanych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200" b="1" kern="1200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Główne założenia ugody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200" b="1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Konsekwencje dla Spółki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0349134"/>
                  </a:ext>
                </a:extLst>
              </a:tr>
              <a:tr h="1693545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100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 maja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100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Zajączkowo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100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Japonia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100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100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pl-PL" sz="1100" kern="1200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zrzeczenie się wszelkich roszczeń związanych z CPA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pl-PL" sz="1100" kern="1200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zakończenie wszelkich sporów sądowych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pl-PL" sz="1100" kern="1200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nabycie wszystkich praw majątkowych od farmy za cenę rynkową 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pl-PL" sz="1100" kern="1200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kontynuacja współpracy na podstawie nowej CPA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pl-PL" sz="1100" kern="1200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uniknięcie ryzyka negatywnego zakończenia sporu o nieważność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pl-PL" sz="1100" kern="1200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uniknięcie ryzyka obciążenia karami umownymi za niewykonywanie CPA (w wysokości do </a:t>
                      </a:r>
                      <a:br>
                        <a:rPr lang="pl-PL" sz="1100" kern="1200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pl-PL" sz="1100" b="1" kern="1200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10,8 mln zł</a:t>
                      </a:r>
                      <a:r>
                        <a:rPr lang="pl-PL" sz="1100" kern="1200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pl-PL" sz="1100" kern="1200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kontynuacja współpracy w zakresie nabywania zielonych certyfikatów na rynkowych warunkach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pl-PL" sz="1100" kern="1200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korzyści wizerunkowe związane z ugodowym zakończeniem sporu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100" kern="1200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3363876"/>
                  </a:ext>
                </a:extLst>
              </a:tr>
              <a:tr h="17018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100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 maja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100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Nidzica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100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Niemcy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100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100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1,5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pl-PL" sz="1100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zrzeczenie się wszelkich roszczeń związanych z CPA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pl-PL" sz="1100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zakończenie wszelkich sporów sądowych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pl-PL" sz="1100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nabycie wszystkich praw majątkowych od farmy za cenę rynkową 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pl-PL" sz="1100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kontynuacja współpracy na podstawie nowej CPA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pl-PL" sz="1100" kern="1200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uniknięcie ryzyka negatywnego zakończenia sporu o nieważność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pl-PL" sz="1100" kern="1200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uniknięcie ryzyka obciążenia karami umownymi za niewykonywanie CPA (w wysokości do </a:t>
                      </a:r>
                      <a:br>
                        <a:rPr lang="pl-PL" sz="1100" kern="1200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pl-PL" sz="1100" b="1" kern="1200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 mln zł</a:t>
                      </a:r>
                      <a:r>
                        <a:rPr lang="pl-PL" sz="1100" kern="1200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pl-PL" sz="1100" kern="1200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kontynuacja współpracy w zakresie nabywania zielonych certyfikatów na rynkowych warunkach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pl-PL" sz="1100" kern="1200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korzyści wizerunkowe związane z ugodowym zakończeniem sporu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100" kern="1200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73622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2278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24">
            <a:extLst>
              <a:ext uri="{FF2B5EF4-FFF2-40B4-BE49-F238E27FC236}">
                <a16:creationId xmlns:a16="http://schemas.microsoft.com/office/drawing/2014/main" id="{A4DD366B-0E8E-491E-A7C6-0A77713563BA}"/>
              </a:ext>
            </a:extLst>
          </p:cNvPr>
          <p:cNvSpPr txBox="1">
            <a:spLocks/>
          </p:cNvSpPr>
          <p:nvPr/>
        </p:nvSpPr>
        <p:spPr>
          <a:xfrm>
            <a:off x="520226" y="593619"/>
            <a:ext cx="11035670" cy="47980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rgbClr val="626464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rgbClr val="62646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rgbClr val="62646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>
                <a:solidFill>
                  <a:srgbClr val="62646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rgbClr val="62646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626464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626464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626464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626464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685800" fontAlgn="auto">
              <a:spcBef>
                <a:spcPts val="750"/>
              </a:spcBef>
              <a:spcAft>
                <a:spcPts val="0"/>
              </a:spcAft>
              <a:buFontTx/>
              <a:buNone/>
              <a:defRPr/>
            </a:pPr>
            <a:r>
              <a:rPr lang="pl-PL" sz="2800" cap="small" dirty="0">
                <a:solidFill>
                  <a:srgbClr val="6D6E71"/>
                </a:solidFill>
                <a:latin typeface="Arial"/>
                <a:ea typeface="Verdana" panose="020B0604030504040204" pitchFamily="34" charset="0"/>
                <a:cs typeface="Verdana" panose="020B0604030504040204" pitchFamily="34" charset="0"/>
              </a:rPr>
              <a:t>Negocjacje z pozwanymi CPA </a:t>
            </a:r>
            <a:r>
              <a:rPr lang="pl-PL" sz="2800" cap="small" dirty="0">
                <a:solidFill>
                  <a:srgbClr val="6D6E71"/>
                </a:solidFill>
                <a:latin typeface="Arial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pl-PL" sz="2800" cap="small" dirty="0">
                <a:solidFill>
                  <a:srgbClr val="6D6E71"/>
                </a:solidFill>
                <a:latin typeface="Arial"/>
                <a:ea typeface="Verdana" panose="020B0604030504040204" pitchFamily="34" charset="0"/>
                <a:cs typeface="Verdana" panose="020B0604030504040204" pitchFamily="34" charset="0"/>
              </a:rPr>
              <a:t>3 Ugody (cz. 2)</a:t>
            </a:r>
          </a:p>
        </p:txBody>
      </p:sp>
      <p:sp>
        <p:nvSpPr>
          <p:cNvPr id="10" name="Strzałka: w dół 9">
            <a:extLst>
              <a:ext uri="{FF2B5EF4-FFF2-40B4-BE49-F238E27FC236}">
                <a16:creationId xmlns:a16="http://schemas.microsoft.com/office/drawing/2014/main" id="{51FA608F-BA92-48BB-A6AD-87D9C6DD2B10}"/>
              </a:ext>
            </a:extLst>
          </p:cNvPr>
          <p:cNvSpPr/>
          <p:nvPr/>
        </p:nvSpPr>
        <p:spPr>
          <a:xfrm>
            <a:off x="5805221" y="5031662"/>
            <a:ext cx="581558" cy="870986"/>
          </a:xfrm>
          <a:prstGeom prst="downArrow">
            <a:avLst/>
          </a:prstGeom>
          <a:solidFill>
            <a:srgbClr val="A43757"/>
          </a:solidFill>
          <a:ln>
            <a:solidFill>
              <a:srgbClr val="A437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800"/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E3A4D264-98E6-4EFB-9A3A-0D5D042DFC52}"/>
              </a:ext>
            </a:extLst>
          </p:cNvPr>
          <p:cNvSpPr txBox="1"/>
          <p:nvPr/>
        </p:nvSpPr>
        <p:spPr>
          <a:xfrm>
            <a:off x="1192697" y="5980713"/>
            <a:ext cx="10161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Łączna moc obiektów, z którymi zawarto dotychczas ugody stanowi </a:t>
            </a:r>
            <a:r>
              <a:rPr lang="pl-PL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ponad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31%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łącznej mocy zainstalowanej wszystkich pozwanych farm wiatrowych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2DE52447-FC7B-4A3C-83DC-ECB07FE79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194152"/>
              </p:ext>
            </p:extLst>
          </p:nvPr>
        </p:nvGraphicFramePr>
        <p:xfrm>
          <a:off x="1015448" y="1390845"/>
          <a:ext cx="10515600" cy="3393060"/>
        </p:xfrm>
        <a:graphic>
          <a:graphicData uri="http://schemas.openxmlformats.org/drawingml/2006/table">
            <a:tbl>
              <a:tblPr firstRow="1" firstCol="1" bandRow="1"/>
              <a:tblGrid>
                <a:gridCol w="659603">
                  <a:extLst>
                    <a:ext uri="{9D8B030D-6E8A-4147-A177-3AD203B41FA5}">
                      <a16:colId xmlns:a16="http://schemas.microsoft.com/office/drawing/2014/main" val="887695832"/>
                    </a:ext>
                  </a:extLst>
                </a:gridCol>
                <a:gridCol w="811820">
                  <a:extLst>
                    <a:ext uri="{9D8B030D-6E8A-4147-A177-3AD203B41FA5}">
                      <a16:colId xmlns:a16="http://schemas.microsoft.com/office/drawing/2014/main" val="2438182812"/>
                    </a:ext>
                  </a:extLst>
                </a:gridCol>
                <a:gridCol w="811820">
                  <a:extLst>
                    <a:ext uri="{9D8B030D-6E8A-4147-A177-3AD203B41FA5}">
                      <a16:colId xmlns:a16="http://schemas.microsoft.com/office/drawing/2014/main" val="1180876417"/>
                    </a:ext>
                  </a:extLst>
                </a:gridCol>
                <a:gridCol w="913297">
                  <a:extLst>
                    <a:ext uri="{9D8B030D-6E8A-4147-A177-3AD203B41FA5}">
                      <a16:colId xmlns:a16="http://schemas.microsoft.com/office/drawing/2014/main" val="325498981"/>
                    </a:ext>
                  </a:extLst>
                </a:gridCol>
                <a:gridCol w="953570">
                  <a:extLst>
                    <a:ext uri="{9D8B030D-6E8A-4147-A177-3AD203B41FA5}">
                      <a16:colId xmlns:a16="http://schemas.microsoft.com/office/drawing/2014/main" val="4185163361"/>
                    </a:ext>
                  </a:extLst>
                </a:gridCol>
                <a:gridCol w="3029419">
                  <a:extLst>
                    <a:ext uri="{9D8B030D-6E8A-4147-A177-3AD203B41FA5}">
                      <a16:colId xmlns:a16="http://schemas.microsoft.com/office/drawing/2014/main" val="3174720846"/>
                    </a:ext>
                  </a:extLst>
                </a:gridCol>
                <a:gridCol w="3336071">
                  <a:extLst>
                    <a:ext uri="{9D8B030D-6E8A-4147-A177-3AD203B41FA5}">
                      <a16:colId xmlns:a16="http://schemas.microsoft.com/office/drawing/2014/main" val="1912393340"/>
                    </a:ext>
                  </a:extLst>
                </a:gridCol>
              </a:tblGrid>
              <a:tr h="367665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200" b="1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 ugody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200" b="1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Farma wiatrowa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200" b="1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Kapitał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200" b="1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Moc instalacyjna (MW)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200" b="1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mocy wszystkich pozwanych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200" b="1" kern="1200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Główne założenia ugody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200" b="1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Konsekwencje dla Spółki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3007317"/>
                  </a:ext>
                </a:extLst>
              </a:tr>
              <a:tr h="1693545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100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 lipca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100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Relax Wind Park I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100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Hiszpania,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100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Portugalia,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100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Chiny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100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120 (największa pozwana farma, największa farma w Polsce)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100" kern="1200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21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pl-PL" sz="1100" kern="1200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zrzeczenie się wszelkich roszczeń związanych z CPA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pl-PL" sz="1100" kern="1200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zakończenie wszelkich sporów sądowych dotyczących CPA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pl-PL" sz="1100" kern="1200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nabycie od farmy 100.000 MWh praw majątkowych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pl-PL" sz="1100" kern="1200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definitywne zakończenie współpracy z farmą wiatrową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pl-PL" sz="1100" kern="1200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uniknięcie ryzyka negatywnego zakończenia sporu o nieważność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pl-PL" sz="1100" kern="1200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uniknięcie ryzyka obciążenia karami umownymi za niewykonywanie CPA (ewentualne kary umowne z tytułu niewykonywania CPA mogłyby wynieść </a:t>
                      </a:r>
                      <a:br>
                        <a:rPr lang="pl-PL" sz="1100" kern="1200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pl-PL" sz="1100" b="1" kern="1200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37,4 mln zł</a:t>
                      </a:r>
                      <a:r>
                        <a:rPr lang="pl-PL" sz="1100" kern="1200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pl-PL" sz="1100" kern="1200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uniknięcie ryzyka straty do rynku w wysokości </a:t>
                      </a:r>
                      <a:r>
                        <a:rPr lang="pl-PL" sz="1100" b="1" kern="1200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19,4 mln zł,</a:t>
                      </a:r>
                      <a:r>
                        <a:rPr lang="pl-PL" sz="1100" kern="1200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która mogłaby być poniesiona w razie wykonywania CPA do końca jej trwania,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pl-PL" sz="1100" kern="1200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korzyści wizerunkowe związane z ugodowym zakończeniem sporu z największą farmą wiatrową oraz z Bank of China (cesjonariusz)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pl-PL" sz="1100" kern="1200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brak niekorzystnego wpływu ugody na wynik finansowy Spółki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100" kern="1200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6548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9781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24">
            <a:extLst>
              <a:ext uri="{FF2B5EF4-FFF2-40B4-BE49-F238E27FC236}">
                <a16:creationId xmlns:a16="http://schemas.microsoft.com/office/drawing/2014/main" id="{A4DD366B-0E8E-491E-A7C6-0A77713563BA}"/>
              </a:ext>
            </a:extLst>
          </p:cNvPr>
          <p:cNvSpPr txBox="1">
            <a:spLocks/>
          </p:cNvSpPr>
          <p:nvPr/>
        </p:nvSpPr>
        <p:spPr>
          <a:xfrm>
            <a:off x="520226" y="593619"/>
            <a:ext cx="11035670" cy="47980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rgbClr val="626464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rgbClr val="62646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rgbClr val="62646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>
                <a:solidFill>
                  <a:srgbClr val="62646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rgbClr val="62646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626464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626464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626464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626464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685800" fontAlgn="auto">
              <a:spcBef>
                <a:spcPts val="750"/>
              </a:spcBef>
              <a:spcAft>
                <a:spcPts val="0"/>
              </a:spcAft>
              <a:buFontTx/>
              <a:buNone/>
              <a:defRPr/>
            </a:pPr>
            <a:r>
              <a:rPr lang="pl-PL" sz="2800" cap="small" dirty="0">
                <a:solidFill>
                  <a:srgbClr val="6D6E71"/>
                </a:solidFill>
                <a:latin typeface="Arial"/>
                <a:ea typeface="Verdana" panose="020B0604030504040204" pitchFamily="34" charset="0"/>
                <a:cs typeface="Verdana" panose="020B0604030504040204" pitchFamily="34" charset="0"/>
              </a:rPr>
              <a:t>Negocjacje ugodowe z kolejnymi 2 pozwanymi</a:t>
            </a:r>
          </a:p>
        </p:txBody>
      </p:sp>
      <p:sp>
        <p:nvSpPr>
          <p:cNvPr id="10" name="Strzałka: w dół 9">
            <a:extLst>
              <a:ext uri="{FF2B5EF4-FFF2-40B4-BE49-F238E27FC236}">
                <a16:creationId xmlns:a16="http://schemas.microsoft.com/office/drawing/2014/main" id="{51FA608F-BA92-48BB-A6AD-87D9C6DD2B10}"/>
              </a:ext>
            </a:extLst>
          </p:cNvPr>
          <p:cNvSpPr/>
          <p:nvPr/>
        </p:nvSpPr>
        <p:spPr>
          <a:xfrm>
            <a:off x="5805221" y="5070875"/>
            <a:ext cx="581558" cy="781657"/>
          </a:xfrm>
          <a:prstGeom prst="downArrow">
            <a:avLst/>
          </a:prstGeom>
          <a:solidFill>
            <a:srgbClr val="A43757"/>
          </a:solidFill>
          <a:ln>
            <a:solidFill>
              <a:srgbClr val="A437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800"/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E3A4D264-98E6-4EFB-9A3A-0D5D042DFC52}"/>
              </a:ext>
            </a:extLst>
          </p:cNvPr>
          <p:cNvSpPr txBox="1"/>
          <p:nvPr/>
        </p:nvSpPr>
        <p:spPr>
          <a:xfrm>
            <a:off x="1192697" y="5941215"/>
            <a:ext cx="10161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razie powodzenia negocjacji łączna moc obiektów, z którymi zawarto ugody stanowiłaby </a:t>
            </a:r>
          </a:p>
          <a:p>
            <a:pPr algn="ctr"/>
            <a:r>
              <a:rPr lang="pl-PL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ponad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45%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łącznej mocy zainstalowanej wszystkich pozwanych farm wiatrowych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CD8733C5-6222-41D5-B31F-36AFE8C6E7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863341"/>
              </p:ext>
            </p:extLst>
          </p:nvPr>
        </p:nvGraphicFramePr>
        <p:xfrm>
          <a:off x="1028699" y="1574530"/>
          <a:ext cx="10325100" cy="3289999"/>
        </p:xfrm>
        <a:graphic>
          <a:graphicData uri="http://schemas.openxmlformats.org/drawingml/2006/table">
            <a:tbl>
              <a:tblPr firstRow="1" firstCol="1" bandRow="1"/>
              <a:tblGrid>
                <a:gridCol w="850900">
                  <a:extLst>
                    <a:ext uri="{9D8B030D-6E8A-4147-A177-3AD203B41FA5}">
                      <a16:colId xmlns:a16="http://schemas.microsoft.com/office/drawing/2014/main" val="3185326846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1801207639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3049750810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1170985956"/>
                    </a:ext>
                  </a:extLst>
                </a:gridCol>
                <a:gridCol w="3390900">
                  <a:extLst>
                    <a:ext uri="{9D8B030D-6E8A-4147-A177-3AD203B41FA5}">
                      <a16:colId xmlns:a16="http://schemas.microsoft.com/office/drawing/2014/main" val="374115503"/>
                    </a:ext>
                  </a:extLst>
                </a:gridCol>
                <a:gridCol w="3365500">
                  <a:extLst>
                    <a:ext uri="{9D8B030D-6E8A-4147-A177-3AD203B41FA5}">
                      <a16:colId xmlns:a16="http://schemas.microsoft.com/office/drawing/2014/main" val="1188801829"/>
                    </a:ext>
                  </a:extLst>
                </a:gridCol>
              </a:tblGrid>
              <a:tr h="427355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200" b="1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Farma wiatrowa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200" b="1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Kapitał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200" b="1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Moc instalacyjna (MW)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200" b="1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mocy wszystkich pozwanych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200" b="1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Główne założenia ugody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200" b="1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Etap negocjacji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3818713"/>
                  </a:ext>
                </a:extLst>
              </a:tr>
              <a:tr h="1356995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100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Eolica Kisielice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100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Międzynarodowy Fundusz Inwestycyjny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100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100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7,5 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pl-PL" sz="1100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zrzeczenie się roszczeń przez obie strony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pl-PL" sz="1100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zakończenie sporów sądowych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pl-PL" sz="1100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kontynuacja współpracy na warunkach rynkowych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l-PL" sz="1100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Rozmowy ugodowe są w toku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100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9071299"/>
                  </a:ext>
                </a:extLst>
              </a:tr>
              <a:tr h="1356995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100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C&amp;C Wind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100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Niemcy, Izrael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100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100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pl-PL" sz="1100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rezygnacja z dochodzenia kar umownych przez farmę wiatrową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pl-PL" sz="1100" kern="120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kontynuacja współpracy na warunkach rynkowych</a:t>
                      </a:r>
                      <a:endParaRPr lang="pl-P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l-PL" sz="1100" kern="1200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Rozmowy ugodowe są w toku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pl-PL" sz="1100" kern="1200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05" marR="65405" marT="8890" marB="0" anchor="ctr">
                    <a:lnL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4375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92065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04446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544</Words>
  <Application>Microsoft Office PowerPoint</Application>
  <PresentationFormat>Panoramiczny</PresentationFormat>
  <Paragraphs>103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13" baseType="lpstr">
      <vt:lpstr>MS PGothic</vt:lpstr>
      <vt:lpstr>Arial</vt:lpstr>
      <vt:lpstr>Calibri</vt:lpstr>
      <vt:lpstr>Calibri Light</vt:lpstr>
      <vt:lpstr>Symbol</vt:lpstr>
      <vt:lpstr>Times New Roman</vt:lpstr>
      <vt:lpstr>Verdana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SMM</dc:creator>
  <cp:lastModifiedBy>SMM</cp:lastModifiedBy>
  <cp:revision>21</cp:revision>
  <dcterms:created xsi:type="dcterms:W3CDTF">2018-07-19T07:21:04Z</dcterms:created>
  <dcterms:modified xsi:type="dcterms:W3CDTF">2018-07-19T11:06:03Z</dcterms:modified>
</cp:coreProperties>
</file>